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73" r:id="rId3"/>
    <p:sldId id="257" r:id="rId4"/>
    <p:sldId id="259" r:id="rId5"/>
    <p:sldId id="276" r:id="rId6"/>
    <p:sldId id="277" r:id="rId7"/>
    <p:sldId id="261" r:id="rId8"/>
    <p:sldId id="263" r:id="rId9"/>
    <p:sldId id="265" r:id="rId10"/>
    <p:sldId id="266" r:id="rId11"/>
    <p:sldId id="267" r:id="rId12"/>
    <p:sldId id="274" r:id="rId1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giaficos\Desktop\BARI\COMMERCIALI%20BAR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giaficos\Desktop\BARI\USATO%20BAR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giaficos\Desktop\BARI\USATO%20BAR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Foglio1!$A$7:$A$12</c:f>
              <c:strCache>
                <c:ptCount val="6"/>
                <c:pt idx="0">
                  <c:v>BARI      </c:v>
                </c:pt>
                <c:pt idx="1">
                  <c:v>BARLETTA ANDRIA TRANI          </c:v>
                </c:pt>
                <c:pt idx="2">
                  <c:v>BRINDISI</c:v>
                </c:pt>
                <c:pt idx="3">
                  <c:v>FOGGIA</c:v>
                </c:pt>
                <c:pt idx="4">
                  <c:v>LECCE </c:v>
                </c:pt>
                <c:pt idx="5">
                  <c:v>TARANTO</c:v>
                </c:pt>
              </c:strCache>
            </c:strRef>
          </c:cat>
          <c:val>
            <c:numRef>
              <c:f>Foglio1!$B$7:$B$12</c:f>
              <c:numCache>
                <c:formatCode>General</c:formatCode>
                <c:ptCount val="6"/>
                <c:pt idx="0">
                  <c:v>1104</c:v>
                </c:pt>
                <c:pt idx="1">
                  <c:v>203</c:v>
                </c:pt>
                <c:pt idx="2">
                  <c:v>217</c:v>
                </c:pt>
                <c:pt idx="3">
                  <c:v>400</c:v>
                </c:pt>
                <c:pt idx="4">
                  <c:v>726</c:v>
                </c:pt>
                <c:pt idx="5">
                  <c:v>259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9574313846810179E-3"/>
                  <c:y val="-3.11705014155580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722941540429982E-3"/>
                  <c:y val="-3.63655849848177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574313846810179E-3"/>
                  <c:y val="-5.71459192618563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2.59754178462983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9148627693621442E-3"/>
                  <c:y val="-3.11705014155580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Foglio1!$A$7:$A$12</c:f>
              <c:strCache>
                <c:ptCount val="6"/>
                <c:pt idx="0">
                  <c:v>BARI      </c:v>
                </c:pt>
                <c:pt idx="1">
                  <c:v>BARLETTA ANDRIA TRANI          </c:v>
                </c:pt>
                <c:pt idx="2">
                  <c:v>BRINDISI</c:v>
                </c:pt>
                <c:pt idx="3">
                  <c:v>FOGGIA</c:v>
                </c:pt>
                <c:pt idx="4">
                  <c:v>LECCE </c:v>
                </c:pt>
                <c:pt idx="5">
                  <c:v>TARANTO</c:v>
                </c:pt>
              </c:strCache>
            </c:strRef>
          </c:cat>
          <c:val>
            <c:numRef>
              <c:f>Foglio1!$C$7:$C$12</c:f>
              <c:numCache>
                <c:formatCode>General</c:formatCode>
                <c:ptCount val="6"/>
                <c:pt idx="0">
                  <c:v>1536</c:v>
                </c:pt>
                <c:pt idx="1">
                  <c:v>264</c:v>
                </c:pt>
                <c:pt idx="2">
                  <c:v>341</c:v>
                </c:pt>
                <c:pt idx="3">
                  <c:v>488</c:v>
                </c:pt>
                <c:pt idx="4">
                  <c:v>851</c:v>
                </c:pt>
                <c:pt idx="5">
                  <c:v>481</c:v>
                </c:pt>
              </c:numCache>
            </c:numRef>
          </c:val>
        </c:ser>
        <c:ser>
          <c:idx val="3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Foglio1!$A$7:$A$12</c:f>
              <c:strCache>
                <c:ptCount val="6"/>
                <c:pt idx="0">
                  <c:v>BARI      </c:v>
                </c:pt>
                <c:pt idx="1">
                  <c:v>BARLETTA ANDRIA TRANI          </c:v>
                </c:pt>
                <c:pt idx="2">
                  <c:v>BRINDISI</c:v>
                </c:pt>
                <c:pt idx="3">
                  <c:v>FOGGIA</c:v>
                </c:pt>
                <c:pt idx="4">
                  <c:v>LECCE </c:v>
                </c:pt>
                <c:pt idx="5">
                  <c:v>TARANTO</c:v>
                </c:pt>
              </c:strCache>
            </c:strRef>
          </c:cat>
          <c:val>
            <c:numRef>
              <c:f>Foglio1!$E$7:$E$12</c:f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3695080"/>
        <c:axId val="173781872"/>
      </c:barChart>
      <c:catAx>
        <c:axId val="17369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3781872"/>
        <c:crosses val="autoZero"/>
        <c:auto val="1"/>
        <c:lblAlgn val="ctr"/>
        <c:lblOffset val="100"/>
        <c:noMultiLvlLbl val="0"/>
      </c:catAx>
      <c:valAx>
        <c:axId val="173781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369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ysClr val="windowText" lastClr="000000"/>
                </a:solidFill>
              </a:rPr>
              <a:t>(passaggi netti)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Foglio1!$B$5:$B$6</c:f>
              <c:strCache>
                <c:ptCount val="2"/>
                <c:pt idx="0">
                  <c:v>PASSAGGI NETTI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Foglio1!$A$7:$A$12</c:f>
              <c:strCache>
                <c:ptCount val="6"/>
                <c:pt idx="0">
                  <c:v>BARI      </c:v>
                </c:pt>
                <c:pt idx="1">
                  <c:v>BARLETTA ANDRIA TRANI          </c:v>
                </c:pt>
                <c:pt idx="2">
                  <c:v>BRINDISI</c:v>
                </c:pt>
                <c:pt idx="3">
                  <c:v>FOGGIA</c:v>
                </c:pt>
                <c:pt idx="4">
                  <c:v>LECCE </c:v>
                </c:pt>
                <c:pt idx="5">
                  <c:v>TARANTO</c:v>
                </c:pt>
              </c:strCache>
            </c:strRef>
          </c:cat>
          <c:val>
            <c:numRef>
              <c:f>Foglio1!$B$7:$B$12</c:f>
              <c:numCache>
                <c:formatCode>General</c:formatCode>
                <c:ptCount val="6"/>
                <c:pt idx="0">
                  <c:v>55563</c:v>
                </c:pt>
                <c:pt idx="1">
                  <c:v>16817</c:v>
                </c:pt>
                <c:pt idx="2">
                  <c:v>19269</c:v>
                </c:pt>
                <c:pt idx="3">
                  <c:v>29216</c:v>
                </c:pt>
                <c:pt idx="4">
                  <c:v>35454</c:v>
                </c:pt>
                <c:pt idx="5">
                  <c:v>26381</c:v>
                </c:pt>
              </c:numCache>
            </c:numRef>
          </c:val>
        </c:ser>
        <c:ser>
          <c:idx val="1"/>
          <c:order val="1"/>
          <c:tx>
            <c:strRef>
              <c:f>Foglio1!$C$5:$C$6</c:f>
              <c:strCache>
                <c:ptCount val="2"/>
                <c:pt idx="0">
                  <c:v>PASSAGGI NETTI</c:v>
                </c:pt>
                <c:pt idx="1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82941688424717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80988739563105E-3"/>
                  <c:y val="-7.8000085118444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644986745365643E-17"/>
                  <c:y val="-9.9588140806966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289973490731287E-17"/>
                  <c:y val="-7.8000085118444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6.68557115134102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8.56629388590706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Foglio1!$A$7:$A$12</c:f>
              <c:strCache>
                <c:ptCount val="6"/>
                <c:pt idx="0">
                  <c:v>BARI      </c:v>
                </c:pt>
                <c:pt idx="1">
                  <c:v>BARLETTA ANDRIA TRANI          </c:v>
                </c:pt>
                <c:pt idx="2">
                  <c:v>BRINDISI</c:v>
                </c:pt>
                <c:pt idx="3">
                  <c:v>FOGGIA</c:v>
                </c:pt>
                <c:pt idx="4">
                  <c:v>LECCE </c:v>
                </c:pt>
                <c:pt idx="5">
                  <c:v>TARANTO</c:v>
                </c:pt>
              </c:strCache>
            </c:strRef>
          </c:cat>
          <c:val>
            <c:numRef>
              <c:f>Foglio1!$C$7:$C$12</c:f>
              <c:numCache>
                <c:formatCode>General</c:formatCode>
                <c:ptCount val="6"/>
                <c:pt idx="0">
                  <c:v>60921</c:v>
                </c:pt>
                <c:pt idx="1">
                  <c:v>18893</c:v>
                </c:pt>
                <c:pt idx="2">
                  <c:v>21105</c:v>
                </c:pt>
                <c:pt idx="3">
                  <c:v>30991</c:v>
                </c:pt>
                <c:pt idx="4">
                  <c:v>38051</c:v>
                </c:pt>
                <c:pt idx="5">
                  <c:v>28762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3347048"/>
        <c:axId val="173910752"/>
      </c:barChart>
      <c:catAx>
        <c:axId val="17334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3910752"/>
        <c:crosses val="autoZero"/>
        <c:auto val="1"/>
        <c:lblAlgn val="ctr"/>
        <c:lblOffset val="100"/>
        <c:noMultiLvlLbl val="0"/>
      </c:catAx>
      <c:valAx>
        <c:axId val="173910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334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>
                <a:solidFill>
                  <a:schemeClr val="tx1"/>
                </a:solidFill>
              </a:rPr>
              <a:t>(radiazioni)</a:t>
            </a:r>
          </a:p>
        </c:rich>
      </c:tx>
      <c:layout>
        <c:manualLayout>
          <c:xMode val="edge"/>
          <c:yMode val="edge"/>
          <c:x val="0.4583382545931759"/>
          <c:y val="3.8495188101487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Foglio2!$V$32:$V$37</c:f>
              <c:strCache>
                <c:ptCount val="6"/>
                <c:pt idx="0">
                  <c:v>BARI      </c:v>
                </c:pt>
                <c:pt idx="1">
                  <c:v>BARLETTA ANDRIA TRANI          </c:v>
                </c:pt>
                <c:pt idx="2">
                  <c:v>BRINDISI</c:v>
                </c:pt>
                <c:pt idx="3">
                  <c:v>FOGGIA</c:v>
                </c:pt>
                <c:pt idx="4">
                  <c:v>LECCE </c:v>
                </c:pt>
                <c:pt idx="5">
                  <c:v>TARANTO</c:v>
                </c:pt>
              </c:strCache>
            </c:strRef>
          </c:cat>
          <c:val>
            <c:numRef>
              <c:f>Foglio2!$W$32:$W$37</c:f>
              <c:numCache>
                <c:formatCode>General</c:formatCode>
                <c:ptCount val="6"/>
                <c:pt idx="0">
                  <c:v>24820</c:v>
                </c:pt>
                <c:pt idx="1">
                  <c:v>7599</c:v>
                </c:pt>
                <c:pt idx="2">
                  <c:v>8306</c:v>
                </c:pt>
                <c:pt idx="3">
                  <c:v>11915</c:v>
                </c:pt>
                <c:pt idx="4">
                  <c:v>18771</c:v>
                </c:pt>
                <c:pt idx="5">
                  <c:v>10345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108579779645522E-3"/>
                  <c:y val="-0.101677910199338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11561688621381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031864498656717E-17"/>
                  <c:y val="-0.113003847799700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9.2218553622856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5325739338936567E-3"/>
                  <c:y val="-9.75632060388665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15676392781853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Foglio2!$V$32:$V$37</c:f>
              <c:strCache>
                <c:ptCount val="6"/>
                <c:pt idx="0">
                  <c:v>BARI      </c:v>
                </c:pt>
                <c:pt idx="1">
                  <c:v>BARLETTA ANDRIA TRANI          </c:v>
                </c:pt>
                <c:pt idx="2">
                  <c:v>BRINDISI</c:v>
                </c:pt>
                <c:pt idx="3">
                  <c:v>FOGGIA</c:v>
                </c:pt>
                <c:pt idx="4">
                  <c:v>LECCE </c:v>
                </c:pt>
                <c:pt idx="5">
                  <c:v>TARANTO</c:v>
                </c:pt>
              </c:strCache>
            </c:strRef>
          </c:cat>
          <c:val>
            <c:numRef>
              <c:f>Foglio2!$X$32:$X$37</c:f>
              <c:numCache>
                <c:formatCode>General</c:formatCode>
                <c:ptCount val="6"/>
                <c:pt idx="0">
                  <c:v>25290</c:v>
                </c:pt>
                <c:pt idx="1">
                  <c:v>7551</c:v>
                </c:pt>
                <c:pt idx="2">
                  <c:v>8178</c:v>
                </c:pt>
                <c:pt idx="3">
                  <c:v>11113</c:v>
                </c:pt>
                <c:pt idx="4">
                  <c:v>18876</c:v>
                </c:pt>
                <c:pt idx="5">
                  <c:v>10517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001240"/>
        <c:axId val="174009816"/>
      </c:barChart>
      <c:catAx>
        <c:axId val="17400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4009816"/>
        <c:crosses val="autoZero"/>
        <c:auto val="1"/>
        <c:lblAlgn val="ctr"/>
        <c:lblOffset val="100"/>
        <c:noMultiLvlLbl val="0"/>
      </c:catAx>
      <c:valAx>
        <c:axId val="174009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00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FF10655-75FA-4185-BA15-3148F44C217A}" type="datetimeFigureOut">
              <a:rPr lang="it-IT" smtClean="0"/>
              <a:t>02/11/2017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8887CD7-E610-4B4E-9986-FE09007DF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69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7CD7-E610-4B4E-9986-FE09007DF30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2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FD98-7FC9-4036-AD3C-F833F5D08D3A}" type="datetime1">
              <a:rPr lang="it-IT" smtClean="0"/>
              <a:t>02/11/2017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23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89EB-1B1B-4A45-AE0C-6D5B5B44C26D}" type="datetime1">
              <a:rPr lang="it-IT" smtClean="0"/>
              <a:t>02/11/2017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87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2044-A05A-4E4E-9289-2776D45DC62A}" type="datetime1">
              <a:rPr lang="it-IT" smtClean="0"/>
              <a:t>02/11/2017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36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2898-979F-4EC4-83EF-E10B4CCC9D85}" type="datetime1">
              <a:rPr lang="it-IT" smtClean="0"/>
              <a:t>02/11/2017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2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592B-C794-478F-B63B-C31F28DDB0E1}" type="datetime1">
              <a:rPr lang="it-IT" smtClean="0"/>
              <a:t>02/11/2017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09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6061-D0DA-4085-82F2-DF5944619914}" type="datetime1">
              <a:rPr lang="it-IT" smtClean="0"/>
              <a:t>02/11/2017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39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E458-27EC-4687-8A4C-15A410DCD955}" type="datetime1">
              <a:rPr lang="it-IT" smtClean="0"/>
              <a:t>02/11/2017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17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0B6F-C1C5-4467-BD41-842494179018}" type="datetime1">
              <a:rPr lang="it-IT" smtClean="0"/>
              <a:t>02/11/2017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47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0E6C-9242-447C-A92E-7C9F1511857F}" type="datetime1">
              <a:rPr lang="it-IT" smtClean="0"/>
              <a:t>02/11/2017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05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2E90-AFA4-4AD8-985A-B59FD24A4933}" type="datetime1">
              <a:rPr lang="it-IT" smtClean="0"/>
              <a:t>02/11/2017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10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8FE7-B724-44BC-9E43-8CC2A495D6A4}" type="datetime1">
              <a:rPr lang="it-IT" smtClean="0"/>
              <a:t>02/11/2017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80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ECF58-6C80-4829-A189-DA8298E35F87}" type="datetime1">
              <a:rPr lang="it-IT" smtClean="0"/>
              <a:t>02/11/2017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A0C9D-0175-47CA-AD36-6BE7940B8D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93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motorizzazione.it/" TargetMode="External"/><Relationship Id="rId2" Type="http://schemas.openxmlformats.org/officeDocument/2006/relationships/hyperlink" Target="mailto:federmotorizzazione@unione.milano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2800865" y="2680766"/>
            <a:ext cx="3372829" cy="604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1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12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Simonpaolo </a:t>
            </a:r>
            <a:r>
              <a:rPr lang="it-IT" sz="11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Buongiardino</a:t>
            </a:r>
            <a:r>
              <a:rPr lang="it-IT" sz="1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1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1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13596" y="2282110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Presidente </a:t>
            </a:r>
            <a:endParaRPr lang="it-IT" i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Federmotorizzazione</a:t>
            </a:r>
            <a:endParaRPr lang="it-IT" i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5879818" y="2172237"/>
            <a:ext cx="0" cy="1017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ottotitolo 2"/>
          <p:cNvSpPr txBox="1">
            <a:spLocks/>
          </p:cNvSpPr>
          <p:nvPr/>
        </p:nvSpPr>
        <p:spPr>
          <a:xfrm>
            <a:off x="0" y="5560278"/>
            <a:ext cx="12192000" cy="898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CONVEGNO FEDERMOTORIZZAZIONE</a:t>
            </a:r>
          </a:p>
          <a:p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novembre 2017 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" y="354546"/>
            <a:ext cx="2079239" cy="94703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 b="24953"/>
          <a:stretch/>
        </p:blipFill>
        <p:spPr>
          <a:xfrm>
            <a:off x="10017955" y="354546"/>
            <a:ext cx="1988617" cy="107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8</a:t>
            </a:r>
          </a:p>
        </p:txBody>
      </p:sp>
      <p:sp>
        <p:nvSpPr>
          <p:cNvPr id="21" name="Titolo 1"/>
          <p:cNvSpPr>
            <a:spLocks noGrp="1"/>
          </p:cNvSpPr>
          <p:nvPr>
            <p:ph type="title"/>
          </p:nvPr>
        </p:nvSpPr>
        <p:spPr>
          <a:xfrm>
            <a:off x="0" y="96781"/>
            <a:ext cx="12192000" cy="410730"/>
          </a:xfrm>
        </p:spPr>
        <p:txBody>
          <a:bodyPr>
            <a:noAutofit/>
          </a:bodyPr>
          <a:lstStyle/>
          <a:p>
            <a:pPr algn="ctr"/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PARCO CIRCOLANTE 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31/12/2016 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ALIMENTAZIONE E CLASSE EURO - PUGLIA </a:t>
            </a:r>
            <a:endParaRPr lang="it-IT" sz="1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5999008"/>
            <a:ext cx="1599332" cy="71011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912576" y="5999008"/>
            <a:ext cx="42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UNRAE</a:t>
            </a:r>
          </a:p>
          <a:p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Elaborazione dati: Federmotorizzazione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75" y="717590"/>
            <a:ext cx="11545098" cy="282531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 b="24953"/>
          <a:stretch/>
        </p:blipFill>
        <p:spPr>
          <a:xfrm>
            <a:off x="10329062" y="5895455"/>
            <a:ext cx="1699129" cy="9217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090" y="4454850"/>
            <a:ext cx="8597820" cy="115297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408670" y="4014426"/>
            <a:ext cx="9374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 PONDERATA DI EMISSIONI CO2 SULLE IMMATRICOLAZIONI DI AUTOVETTURE E FUORISTRADA</a:t>
            </a:r>
          </a:p>
        </p:txBody>
      </p:sp>
    </p:spTree>
    <p:extLst>
      <p:ext uri="{BB962C8B-B14F-4D97-AF65-F5344CB8AC3E}">
        <p14:creationId xmlns:p14="http://schemas.microsoft.com/office/powerpoint/2010/main" val="27657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9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26669" y="6228233"/>
            <a:ext cx="5538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FONTE:ACI, Pubblico Registro, elaborazione di Federmotorizzazione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10730"/>
          </a:xfrm>
        </p:spPr>
        <p:txBody>
          <a:bodyPr>
            <a:noAutofit/>
          </a:bodyPr>
          <a:lstStyle/>
          <a:p>
            <a:pPr algn="ctr"/>
            <a:r>
              <a:rPr lang="it-IT" sz="25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RAPPORTO SU </a:t>
            </a:r>
            <a:r>
              <a:rPr lang="it-IT" sz="25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USATO - </a:t>
            </a: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5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PUGLIA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sz="25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6260062"/>
            <a:ext cx="1131971" cy="557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116" y="538847"/>
            <a:ext cx="8094198" cy="304819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 b="24953"/>
          <a:stretch/>
        </p:blipFill>
        <p:spPr>
          <a:xfrm>
            <a:off x="10329062" y="5895455"/>
            <a:ext cx="1699129" cy="921789"/>
          </a:xfrm>
          <a:prstGeom prst="rect">
            <a:avLst/>
          </a:prstGeom>
        </p:spPr>
      </p:pic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940204"/>
              </p:ext>
            </p:extLst>
          </p:nvPr>
        </p:nvGraphicFramePr>
        <p:xfrm>
          <a:off x="830895" y="3847071"/>
          <a:ext cx="4991547" cy="227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86021"/>
              </p:ext>
            </p:extLst>
          </p:nvPr>
        </p:nvGraphicFramePr>
        <p:xfrm>
          <a:off x="5898292" y="3805881"/>
          <a:ext cx="5058032" cy="228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245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576291" y="406873"/>
            <a:ext cx="5283200" cy="4888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SEDE ROMA</a:t>
            </a:r>
            <a:b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PIAZZA G.G. BELLI, 2</a:t>
            </a:r>
            <a:b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 – 00153</a:t>
            </a:r>
            <a:b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T: 06.5866305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SEDE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OPERATIVA MILANO</a:t>
            </a:r>
            <a:r>
              <a:rPr lang="it-IT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CORSO VENEZIA, 47</a:t>
            </a:r>
            <a:b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MILANO – 20121</a:t>
            </a:r>
            <a:b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T:</a:t>
            </a:r>
            <a:r>
              <a:rPr lang="it-I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02.7750288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federmotorizzazione@unione.milano.it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www.federmotorizzazione.it</a:t>
            </a:r>
            <a:endParaRPr lang="it-IT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84727" y="406873"/>
            <a:ext cx="57080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 IN CONTATTO CON LA TUA FEDERAZIONE</a:t>
            </a:r>
            <a:endParaRPr lang="it-IT" sz="6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2567709" y="4793172"/>
            <a:ext cx="3325091" cy="133003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83" y="5154834"/>
            <a:ext cx="2791103" cy="129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1953" cy="6858000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468203" y="2004255"/>
            <a:ext cx="1603512" cy="15798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C3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2" y="2089653"/>
            <a:ext cx="1285098" cy="8585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803" y="3110764"/>
            <a:ext cx="351462" cy="20649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7" y="3079968"/>
            <a:ext cx="303843" cy="30384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0" y="3034699"/>
            <a:ext cx="358628" cy="358628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 rot="19442446">
            <a:off x="2009766" y="1974784"/>
            <a:ext cx="1188451" cy="161538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3004417" y="118035"/>
            <a:ext cx="2078639" cy="203702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24639" r="10106" b="41318"/>
          <a:stretch/>
        </p:blipFill>
        <p:spPr>
          <a:xfrm>
            <a:off x="3158219" y="744922"/>
            <a:ext cx="1785685" cy="689522"/>
          </a:xfrm>
          <a:prstGeom prst="rect">
            <a:avLst/>
          </a:prstGeom>
        </p:spPr>
      </p:pic>
      <p:sp>
        <p:nvSpPr>
          <p:cNvPr id="13" name="Freccia tridirezionale 12"/>
          <p:cNvSpPr/>
          <p:nvPr/>
        </p:nvSpPr>
        <p:spPr>
          <a:xfrm rot="10800000">
            <a:off x="5324002" y="878774"/>
            <a:ext cx="3947666" cy="906361"/>
          </a:xfrm>
          <a:prstGeom prst="leftRightUp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9381661" y="118035"/>
            <a:ext cx="2268256" cy="21134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02" y="432830"/>
            <a:ext cx="1292893" cy="1292893"/>
          </a:xfrm>
          <a:prstGeom prst="rect">
            <a:avLst/>
          </a:prstGeom>
        </p:spPr>
      </p:pic>
      <p:sp>
        <p:nvSpPr>
          <p:cNvPr id="19" name="Ovale 18"/>
          <p:cNvSpPr/>
          <p:nvPr/>
        </p:nvSpPr>
        <p:spPr>
          <a:xfrm>
            <a:off x="2861063" y="4548017"/>
            <a:ext cx="2078639" cy="203702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9696342" y="4471601"/>
            <a:ext cx="2268256" cy="2113437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88" y="5148873"/>
            <a:ext cx="1843438" cy="835308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68" y="5300821"/>
            <a:ext cx="1807604" cy="454996"/>
          </a:xfrm>
          <a:prstGeom prst="rect">
            <a:avLst/>
          </a:prstGeom>
        </p:spPr>
      </p:pic>
      <p:sp>
        <p:nvSpPr>
          <p:cNvPr id="23" name="Ovale 22"/>
          <p:cNvSpPr/>
          <p:nvPr/>
        </p:nvSpPr>
        <p:spPr>
          <a:xfrm>
            <a:off x="5445941" y="1884584"/>
            <a:ext cx="3584781" cy="326429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25" y="2993774"/>
            <a:ext cx="3348011" cy="866799"/>
          </a:xfrm>
          <a:prstGeom prst="rect">
            <a:avLst/>
          </a:prstGeom>
        </p:spPr>
      </p:pic>
      <p:sp>
        <p:nvSpPr>
          <p:cNvPr id="29" name="Freccia a destra 28"/>
          <p:cNvSpPr/>
          <p:nvPr/>
        </p:nvSpPr>
        <p:spPr>
          <a:xfrm rot="19615525">
            <a:off x="4984518" y="4720541"/>
            <a:ext cx="746620" cy="26175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/>
          <p:cNvSpPr/>
          <p:nvPr/>
        </p:nvSpPr>
        <p:spPr>
          <a:xfrm rot="12599464">
            <a:off x="8898358" y="4707101"/>
            <a:ext cx="746620" cy="26175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Ovale 1"/>
          <p:cNvSpPr/>
          <p:nvPr/>
        </p:nvSpPr>
        <p:spPr>
          <a:xfrm>
            <a:off x="627540" y="304800"/>
            <a:ext cx="1506060" cy="133644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1322" y="648935"/>
            <a:ext cx="1071316" cy="695660"/>
          </a:xfrm>
          <a:prstGeom prst="rect">
            <a:avLst/>
          </a:prstGeom>
        </p:spPr>
      </p:pic>
      <p:sp>
        <p:nvSpPr>
          <p:cNvPr id="25" name="Ovale 24"/>
          <p:cNvSpPr/>
          <p:nvPr/>
        </p:nvSpPr>
        <p:spPr>
          <a:xfrm>
            <a:off x="2604378" y="2798403"/>
            <a:ext cx="989494" cy="89631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2704392" y="3057840"/>
            <a:ext cx="80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FIAA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Freccia a destra 25"/>
          <p:cNvSpPr/>
          <p:nvPr/>
        </p:nvSpPr>
        <p:spPr>
          <a:xfrm rot="17770527">
            <a:off x="3093249" y="2383934"/>
            <a:ext cx="574630" cy="17517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a destra 26"/>
          <p:cNvSpPr/>
          <p:nvPr/>
        </p:nvSpPr>
        <p:spPr>
          <a:xfrm rot="608794">
            <a:off x="2225427" y="1029108"/>
            <a:ext cx="652712" cy="162871"/>
          </a:xfrm>
          <a:prstGeom prst="rightArrow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Brush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50" y="433921"/>
            <a:ext cx="904875" cy="1081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4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"/>
    </mc:Choice>
    <mc:Fallback xmlns="">
      <p:transition spd="slow" advTm="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-113434" y="511223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 IL 2008 E IL 2014 IL MERCATO DELLE AUTOVETTURE HA SUBITO UN –50%</a:t>
            </a:r>
          </a:p>
          <a:p>
            <a:pPr algn="ctr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 A UNA PERDITA DI 5 MILIONI DI VENDITE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5980670"/>
            <a:ext cx="1599332" cy="72844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8391" y="4790817"/>
            <a:ext cx="1191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Anfia										                   NB: volumi in mln di unità</a:t>
            </a:r>
            <a:endParaRPr lang="it-IT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600" dirty="0" smtClean="0"/>
              <a:t>1</a:t>
            </a:r>
            <a:endParaRPr lang="it-IT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63" y="379788"/>
            <a:ext cx="11406605" cy="43041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 b="24953"/>
          <a:stretch/>
        </p:blipFill>
        <p:spPr>
          <a:xfrm>
            <a:off x="10329062" y="5895455"/>
            <a:ext cx="1699129" cy="9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4140"/>
            <a:ext cx="12192000" cy="38044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cap="all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IMMATRICOLAZIONI IN ITALIA PER TIPOLOGIA PROPRIETARIO</a:t>
            </a:r>
            <a:endParaRPr lang="it-IT" sz="2800" b="1" cap="all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0780" y="4307421"/>
            <a:ext cx="38856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NB: </a:t>
            </a:r>
            <a:r>
              <a:rPr lang="en-US" dirty="0" err="1" smtClean="0"/>
              <a:t>aziendali</a:t>
            </a:r>
            <a:r>
              <a:rPr lang="en-US" dirty="0" smtClean="0"/>
              <a:t>, demo, courtesy </a:t>
            </a:r>
            <a:r>
              <a:rPr lang="en-US" dirty="0"/>
              <a:t>car, Km0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885234" y="5910769"/>
            <a:ext cx="417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UNRAE </a:t>
            </a:r>
          </a:p>
          <a:p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Elaborazione dati: FEDERMOTORIZZAZIONE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sz="1600" dirty="0"/>
              <a:t>2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5980670"/>
            <a:ext cx="1599332" cy="72844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6561" y="4820880"/>
            <a:ext cx="11351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Valore fatturato auto: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2015 =</a:t>
            </a:r>
            <a:r>
              <a:rPr lang="it-IT" dirty="0" smtClean="0"/>
              <a:t> 30.855.706.478 €  		</a:t>
            </a:r>
            <a:r>
              <a:rPr lang="it-IT" b="1" dirty="0" smtClean="0">
                <a:solidFill>
                  <a:srgbClr val="FF0000"/>
                </a:solidFill>
              </a:rPr>
              <a:t>2016=</a:t>
            </a:r>
            <a:r>
              <a:rPr lang="it-IT" dirty="0" smtClean="0"/>
              <a:t> 36.478.925.162 </a:t>
            </a:r>
            <a:r>
              <a:rPr lang="it-IT" b="1" u="sng" dirty="0" smtClean="0">
                <a:solidFill>
                  <a:srgbClr val="FF0000"/>
                </a:solidFill>
              </a:rPr>
              <a:t>(crescita +18%)</a:t>
            </a:r>
            <a:endParaRPr lang="it-IT" b="1" u="sng" dirty="0">
              <a:solidFill>
                <a:srgbClr val="FF0000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4777946" y="5205997"/>
            <a:ext cx="1120346" cy="132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80" y="736118"/>
            <a:ext cx="11390982" cy="339103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 b="24953"/>
          <a:stretch/>
        </p:blipFill>
        <p:spPr>
          <a:xfrm>
            <a:off x="10329062" y="5895455"/>
            <a:ext cx="1699129" cy="9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5980670"/>
            <a:ext cx="1599332" cy="728448"/>
          </a:xfrm>
          <a:prstGeom prst="rect">
            <a:avLst/>
          </a:prstGeom>
        </p:spPr>
      </p:pic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594171"/>
              </p:ext>
            </p:extLst>
          </p:nvPr>
        </p:nvGraphicFramePr>
        <p:xfrm>
          <a:off x="465392" y="1358004"/>
          <a:ext cx="11261216" cy="334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Worksheet" r:id="rId4" imgW="8629667" imgH="2562300" progId="Excel.Sheet.12">
                  <p:embed/>
                </p:oleObj>
              </mc:Choice>
              <mc:Fallback>
                <p:oleObj name="Worksheet" r:id="rId4" imgW="8629667" imgH="2562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392" y="1358004"/>
                        <a:ext cx="11261216" cy="334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3947127" y="5980670"/>
            <a:ext cx="4174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Elaborazione dati: FEDERMOTORIZZAZIONE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0" y="74140"/>
            <a:ext cx="12192000" cy="38044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cap="all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valore del mercato italiano </a:t>
            </a:r>
            <a:r>
              <a:rPr lang="it-IT" sz="2800" b="1" cap="all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it-IT" sz="2800" b="1" cap="all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sz="1600" dirty="0" smtClean="0"/>
              <a:t>3</a:t>
            </a:r>
            <a:endParaRPr lang="it-IT" sz="1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 b="24953"/>
          <a:stretch/>
        </p:blipFill>
        <p:spPr>
          <a:xfrm>
            <a:off x="10329062" y="5895455"/>
            <a:ext cx="1699129" cy="9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5980670"/>
            <a:ext cx="1599332" cy="728448"/>
          </a:xfrm>
          <a:prstGeom prst="rect">
            <a:avLst/>
          </a:prstGeom>
        </p:spPr>
      </p:pic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sz="1600" dirty="0" smtClean="0"/>
              <a:t>4</a:t>
            </a:r>
            <a:endParaRPr lang="it-IT" sz="1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610038" y="5821674"/>
            <a:ext cx="4971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ACI</a:t>
            </a:r>
          </a:p>
          <a:p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Elaborazione dati e grafica: FEDERMOTORIZZAZIONE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0" y="300658"/>
            <a:ext cx="12192000" cy="410730"/>
          </a:xfrm>
        </p:spPr>
        <p:txBody>
          <a:bodyPr>
            <a:noAutofit/>
          </a:bodyPr>
          <a:lstStyle/>
          <a:p>
            <a:pPr algn="ctr"/>
            <a:r>
              <a:rPr lang="it-IT" sz="25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IMMATRICOLAZIONI PER AREA GEOGRAFICA</a:t>
            </a:r>
            <a:endParaRPr lang="it-IT" sz="25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8" y="1407468"/>
            <a:ext cx="8403264" cy="31369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08" y="1407468"/>
            <a:ext cx="2596712" cy="306306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 b="24953"/>
          <a:stretch/>
        </p:blipFill>
        <p:spPr>
          <a:xfrm>
            <a:off x="10329062" y="5895455"/>
            <a:ext cx="1699129" cy="9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54290"/>
            <a:ext cx="12192000" cy="410730"/>
          </a:xfrm>
        </p:spPr>
        <p:txBody>
          <a:bodyPr>
            <a:noAutofit/>
          </a:bodyPr>
          <a:lstStyle/>
          <a:p>
            <a:pPr algn="ctr"/>
            <a:r>
              <a:rPr lang="it-IT" sz="25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IMMATRICOLAZIONI </a:t>
            </a:r>
            <a:r>
              <a:rPr lang="it-IT" sz="25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 PROVINCE - PUGLIA</a:t>
            </a:r>
            <a:endParaRPr lang="it-IT" sz="25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sz="1600" dirty="0"/>
              <a:t>5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83404" y="5423801"/>
            <a:ext cx="42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UNRAE</a:t>
            </a:r>
          </a:p>
          <a:p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Elaborazione dati: Federmotorizzazione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5980670"/>
            <a:ext cx="1599332" cy="728448"/>
          </a:xfrm>
          <a:prstGeom prst="rect">
            <a:avLst/>
          </a:prstGeom>
        </p:spPr>
      </p:pic>
      <p:sp>
        <p:nvSpPr>
          <p:cNvPr id="6" name="Freccia in su 5"/>
          <p:cNvSpPr/>
          <p:nvPr/>
        </p:nvSpPr>
        <p:spPr>
          <a:xfrm>
            <a:off x="8410833" y="1129113"/>
            <a:ext cx="889686" cy="1276865"/>
          </a:xfrm>
          <a:prstGeom prst="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9461597" y="1367435"/>
            <a:ext cx="17061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CRESCITA ITALIA</a:t>
            </a:r>
          </a:p>
          <a:p>
            <a:pPr algn="ctr"/>
            <a:r>
              <a:rPr lang="it-IT" sz="2800" b="1" dirty="0" smtClean="0"/>
              <a:t>+ 17,3 %</a:t>
            </a:r>
            <a:endParaRPr lang="it-IT" sz="2800" b="1" dirty="0"/>
          </a:p>
        </p:txBody>
      </p:sp>
      <p:sp>
        <p:nvSpPr>
          <p:cNvPr id="13" name="Freccia in su 12"/>
          <p:cNvSpPr/>
          <p:nvPr/>
        </p:nvSpPr>
        <p:spPr>
          <a:xfrm>
            <a:off x="8410833" y="3178472"/>
            <a:ext cx="889686" cy="1276865"/>
          </a:xfrm>
          <a:prstGeom prst="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9350860" y="3378119"/>
            <a:ext cx="1927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CRESCITA </a:t>
            </a:r>
          </a:p>
          <a:p>
            <a:pPr algn="ctr"/>
            <a:r>
              <a:rPr lang="it-IT" dirty="0" smtClean="0"/>
              <a:t>PUGLIA</a:t>
            </a:r>
          </a:p>
          <a:p>
            <a:pPr algn="ctr"/>
            <a:r>
              <a:rPr lang="it-IT" sz="2800" b="1" dirty="0" smtClean="0"/>
              <a:t>+ 17,80 %</a:t>
            </a:r>
            <a:endParaRPr lang="it-IT" sz="28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390" y="935105"/>
            <a:ext cx="6446892" cy="398540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 b="24953"/>
          <a:stretch/>
        </p:blipFill>
        <p:spPr>
          <a:xfrm>
            <a:off x="10329062" y="5895455"/>
            <a:ext cx="1699129" cy="9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8627" y="317945"/>
            <a:ext cx="9654746" cy="50309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RAPPORTO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VEICOLI COMMERCIALI </a:t>
            </a: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PUGLIA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b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2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sz="1600" dirty="0"/>
              <a:t>6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5980670"/>
            <a:ext cx="1599332" cy="728448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094320"/>
              </p:ext>
            </p:extLst>
          </p:nvPr>
        </p:nvGraphicFramePr>
        <p:xfrm>
          <a:off x="853748" y="4032271"/>
          <a:ext cx="31166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325"/>
                <a:gridCol w="15583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2016</a:t>
                      </a:r>
                      <a:endParaRPr lang="it-IT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119094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177218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4038600" y="4122823"/>
            <a:ext cx="144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+ 48,81%</a:t>
            </a:r>
            <a:endParaRPr lang="it-IT" sz="24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55076" y="3662939"/>
            <a:ext cx="313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MERCATO NAZIONALE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55076" y="4799759"/>
            <a:ext cx="313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MERCATO PUGLIA</a:t>
            </a:r>
            <a:endParaRPr lang="it-IT" dirty="0"/>
          </a:p>
        </p:txBody>
      </p:sp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50005"/>
              </p:ext>
            </p:extLst>
          </p:nvPr>
        </p:nvGraphicFramePr>
        <p:xfrm>
          <a:off x="837272" y="5201417"/>
          <a:ext cx="31166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325"/>
                <a:gridCol w="15583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2016</a:t>
                      </a:r>
                      <a:endParaRPr lang="it-IT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4038600" y="5239865"/>
            <a:ext cx="147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+ </a:t>
            </a:r>
            <a:r>
              <a:rPr lang="it-IT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36,16%</a:t>
            </a:r>
            <a:endParaRPr lang="it-IT" sz="24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348421" y="5980670"/>
            <a:ext cx="42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UNRAE</a:t>
            </a:r>
          </a:p>
          <a:p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Elaborazione dati: Federmotorizzazione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962" y="452390"/>
            <a:ext cx="8246076" cy="3072359"/>
          </a:xfrm>
          <a:prstGeom prst="rect">
            <a:avLst/>
          </a:prstGeom>
        </p:spPr>
      </p:pic>
      <p:graphicFrame>
        <p:nvGraphicFramePr>
          <p:cNvPr id="24" name="Gra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17641"/>
              </p:ext>
            </p:extLst>
          </p:nvPr>
        </p:nvGraphicFramePr>
        <p:xfrm>
          <a:off x="6873510" y="3659193"/>
          <a:ext cx="4294267" cy="244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 b="24953"/>
          <a:stretch/>
        </p:blipFill>
        <p:spPr>
          <a:xfrm>
            <a:off x="10329062" y="5895455"/>
            <a:ext cx="1699129" cy="9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7</a:t>
            </a:r>
          </a:p>
          <a:p>
            <a:endParaRPr lang="it-IT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254290"/>
            <a:ext cx="12192000" cy="410730"/>
          </a:xfrm>
        </p:spPr>
        <p:txBody>
          <a:bodyPr>
            <a:noAutofit/>
          </a:bodyPr>
          <a:lstStyle/>
          <a:p>
            <a:pPr algn="ctr"/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PARCO CIRCOLANTE AL 31/12/2016 PER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ALIMENTAZIONE - </a:t>
            </a: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PUGLIA </a:t>
            </a:r>
            <a:endParaRPr lang="it-IT" sz="1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2" y="5980670"/>
            <a:ext cx="1599332" cy="72844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61618" y="4319146"/>
            <a:ext cx="42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UNRAE</a:t>
            </a:r>
          </a:p>
          <a:p>
            <a:r>
              <a:rPr lang="it-I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Elaborazione dati: Federmotorizzazione</a:t>
            </a:r>
            <a:endParaRPr lang="it-I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71" y="1039379"/>
            <a:ext cx="10334606" cy="30194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 b="24953"/>
          <a:stretch/>
        </p:blipFill>
        <p:spPr>
          <a:xfrm>
            <a:off x="10329062" y="5895455"/>
            <a:ext cx="1699129" cy="9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239</Words>
  <Application>Microsoft Office PowerPoint</Application>
  <PresentationFormat>Widescreen</PresentationFormat>
  <Paragraphs>86</Paragraphs>
  <Slides>12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Verdana</vt:lpstr>
      <vt:lpstr>Tema di Office</vt:lpstr>
      <vt:lpstr>Worksheet</vt:lpstr>
      <vt:lpstr>Presentazione standard di PowerPoint</vt:lpstr>
      <vt:lpstr>Presentazione standard di PowerPoint</vt:lpstr>
      <vt:lpstr>Presentazione standard di PowerPoint</vt:lpstr>
      <vt:lpstr>IMMATRICOLAZIONI IN ITALIA PER TIPOLOGIA PROPRIETARIO</vt:lpstr>
      <vt:lpstr>Il valore del mercato italiano 2016</vt:lpstr>
      <vt:lpstr>IMMATRICOLAZIONI PER AREA GEOGRAFICA</vt:lpstr>
      <vt:lpstr>IMMATRICOLAZIONI PRE PROVINCE - PUGLIA</vt:lpstr>
      <vt:lpstr>RAPPORTO SU VEICOLI COMMERCIALI - PUGLIA     </vt:lpstr>
      <vt:lpstr>PARCO CIRCOLANTE AL 31/12/2016 PER ALIMENTAZIONE - PUGLIA </vt:lpstr>
      <vt:lpstr>PARCO CIRCOLANTE AL 31/12/2016 PER ALIMENTAZIONE E CLASSE EURO - PUGLIA </vt:lpstr>
      <vt:lpstr>RAPPORTO SU USATO -  PUGLIA 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Mangiaficos</dc:creator>
  <cp:lastModifiedBy>Mangiaficos</cp:lastModifiedBy>
  <cp:revision>78</cp:revision>
  <cp:lastPrinted>2017-06-14T13:29:18Z</cp:lastPrinted>
  <dcterms:created xsi:type="dcterms:W3CDTF">2015-10-13T09:09:33Z</dcterms:created>
  <dcterms:modified xsi:type="dcterms:W3CDTF">2017-11-02T13:36:29Z</dcterms:modified>
</cp:coreProperties>
</file>