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6" r:id="rId2"/>
    <p:sldMasterId id="2147483709" r:id="rId3"/>
  </p:sldMasterIdLst>
  <p:notesMasterIdLst>
    <p:notesMasterId r:id="rId19"/>
  </p:notesMasterIdLst>
  <p:handoutMasterIdLst>
    <p:handoutMasterId r:id="rId20"/>
  </p:handoutMasterIdLst>
  <p:sldIdLst>
    <p:sldId id="267" r:id="rId4"/>
    <p:sldId id="281" r:id="rId5"/>
    <p:sldId id="278" r:id="rId6"/>
    <p:sldId id="280" r:id="rId7"/>
    <p:sldId id="266" r:id="rId8"/>
    <p:sldId id="268" r:id="rId9"/>
    <p:sldId id="271" r:id="rId10"/>
    <p:sldId id="269" r:id="rId11"/>
    <p:sldId id="270" r:id="rId12"/>
    <p:sldId id="272" r:id="rId13"/>
    <p:sldId id="276" r:id="rId14"/>
    <p:sldId id="275" r:id="rId15"/>
    <p:sldId id="274" r:id="rId16"/>
    <p:sldId id="282" r:id="rId17"/>
    <p:sldId id="273" r:id="rId18"/>
  </p:sldIdLst>
  <p:sldSz cx="9906000" cy="6858000" type="A4"/>
  <p:notesSz cx="7102475" cy="93884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40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FD5"/>
    <a:srgbClr val="FDFD81"/>
    <a:srgbClr val="9BE3B6"/>
    <a:srgbClr val="EE7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6" autoAdjust="0"/>
    <p:restoredTop sz="96850" autoAdjust="0"/>
  </p:normalViewPr>
  <p:slideViewPr>
    <p:cSldViewPr snapToGrid="0" showGuides="1">
      <p:cViewPr varScale="1">
        <p:scale>
          <a:sx n="45" d="100"/>
          <a:sy n="45" d="100"/>
        </p:scale>
        <p:origin x="1014" y="42"/>
      </p:cViewPr>
      <p:guideLst>
        <p:guide orient="horz" pos="4110"/>
        <p:guide/>
        <p:guide orient="horz" pos="4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-2892" y="-108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B9EDC53-C5C6-43D9-9F6A-CFA9E95CD297}" type="datetime1">
              <a:rPr lang="it-IT" smtClean="0"/>
              <a:pPr/>
              <a:t>13/09/2018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2ED259B-0E5A-4F0E-B23E-1A4ACDA06A93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3FA54BE-8F65-40DC-B248-04A3EB803A04}" type="datetime1">
              <a:rPr lang="it-IT" smtClean="0"/>
              <a:pPr/>
              <a:t>13/09/2018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62063" y="1173163"/>
            <a:ext cx="45783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D608B84-3F02-4817-98C6-C796C151E61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69370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2063" y="1173163"/>
            <a:ext cx="45783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08B84-3F02-4817-98C6-C796C151E61D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09650" y="704850"/>
            <a:ext cx="5083175" cy="35194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F105B-0EF2-47EF-9176-B8EB765F7B36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62063" y="1173163"/>
            <a:ext cx="45783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lIns="94229" tIns="47114" rIns="94229" bIns="47114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ill Sans MT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Gill Sans MT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Gill Sans MT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Gill Sans MT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Gill Sans MT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5A1B8BE-6C22-415E-B585-E1D791ECD466}" type="slidenum">
              <a:rPr lang="en-US" altLang="it-I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it-IT">
              <a:latin typeface="Calibri" pitchFamily="34" charset="0"/>
            </a:endParaRPr>
          </a:p>
        </p:txBody>
      </p:sp>
      <p:sp>
        <p:nvSpPr>
          <p:cNvPr id="20485" name="Segnaposto piè di pagina 4"/>
          <p:cNvSpPr>
            <a:spLocks noGrp="1"/>
          </p:cNvSpPr>
          <p:nvPr>
            <p:ph type="ftr" sz="quarter" idx="4"/>
          </p:nvPr>
        </p:nvSpPr>
        <p:spPr bwMode="auto">
          <a:extLst/>
        </p:spPr>
        <p:txBody>
          <a:bodyPr wrap="square" lIns="94229" tIns="47114" rIns="94229" bIns="47114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ill Sans MT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Gill Sans MT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Gill Sans MT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Gill Sans MT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Gill Sans MT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latin typeface="Calibri" pitchFamily="34" charset="0"/>
            </a:endParaRPr>
          </a:p>
        </p:txBody>
      </p:sp>
      <p:sp>
        <p:nvSpPr>
          <p:cNvPr id="20486" name="Segnaposto intestazione 5"/>
          <p:cNvSpPr>
            <a:spLocks noGrp="1"/>
          </p:cNvSpPr>
          <p:nvPr>
            <p:ph type="hdr" sz="quarter"/>
          </p:nvPr>
        </p:nvSpPr>
        <p:spPr bwMode="auto">
          <a:extLst/>
        </p:spPr>
        <p:txBody>
          <a:bodyPr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ill Sans MT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Gill Sans MT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Gill Sans MT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Gill Sans MT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Gill Sans MT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09650" y="704850"/>
            <a:ext cx="5083175" cy="35194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F105B-0EF2-47EF-9176-B8EB765F7B36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Relatore - Gra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 userDrawn="1"/>
        </p:nvSpPr>
        <p:spPr>
          <a:xfrm>
            <a:off x="255816" y="3360124"/>
            <a:ext cx="627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100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5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olo, sottotitolo,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4"/>
            <a:ext cx="8543925" cy="4445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254303"/>
            <a:ext cx="8543925" cy="42606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>
              <a:defRPr sz="1600" b="0" i="0">
                <a:solidFill>
                  <a:schemeClr val="tx1"/>
                </a:solidFill>
                <a:latin typeface="+mn-lt"/>
              </a:defRPr>
            </a:lvl2pPr>
            <a:lvl3pPr>
              <a:defRPr sz="1400" b="0" i="0">
                <a:solidFill>
                  <a:schemeClr val="tx1"/>
                </a:solidFill>
                <a:latin typeface="+mn-lt"/>
              </a:defRPr>
            </a:lvl3pPr>
            <a:lvl4pPr>
              <a:defRPr sz="1200" b="0" i="0">
                <a:solidFill>
                  <a:schemeClr val="tx1"/>
                </a:solidFill>
                <a:latin typeface="+mn-lt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2"/>
          <p:cNvSpPr>
            <a:spLocks noGrp="1"/>
          </p:cNvSpPr>
          <p:nvPr>
            <p:ph type="body" idx="10" hasCustomPrompt="1"/>
          </p:nvPr>
        </p:nvSpPr>
        <p:spPr>
          <a:xfrm>
            <a:off x="681038" y="809713"/>
            <a:ext cx="8543925" cy="3600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 typeface="Arial" pitchFamily="34" charset="0"/>
              <a:buNone/>
              <a:defRPr lang="it-IT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326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olo,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4"/>
            <a:ext cx="8543925" cy="4445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4" name="Segnaposto testo 2"/>
          <p:cNvSpPr>
            <a:spLocks noGrp="1"/>
          </p:cNvSpPr>
          <p:nvPr>
            <p:ph type="body" idx="10" hasCustomPrompt="1"/>
          </p:nvPr>
        </p:nvSpPr>
        <p:spPr>
          <a:xfrm>
            <a:off x="681038" y="809713"/>
            <a:ext cx="8543925" cy="3600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 typeface="Arial" pitchFamily="34" charset="0"/>
              <a:buNone/>
              <a:defRPr lang="it-IT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918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, sottotitolo, contenuto in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4"/>
            <a:ext cx="8543925" cy="4445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254304"/>
            <a:ext cx="4077686" cy="42606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>
              <a:defRPr sz="1600" b="0" i="0">
                <a:solidFill>
                  <a:schemeClr val="tx1"/>
                </a:solidFill>
                <a:latin typeface="+mn-lt"/>
              </a:defRPr>
            </a:lvl2pPr>
            <a:lvl3pPr>
              <a:defRPr sz="1400" b="0" i="0">
                <a:solidFill>
                  <a:schemeClr val="tx1"/>
                </a:solidFill>
                <a:latin typeface="+mn-lt"/>
              </a:defRPr>
            </a:lvl3pPr>
            <a:lvl4pPr>
              <a:defRPr sz="1200" b="0" i="0">
                <a:solidFill>
                  <a:schemeClr val="tx1"/>
                </a:solidFill>
                <a:latin typeface="+mn-lt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2"/>
          <p:cNvSpPr>
            <a:spLocks noGrp="1"/>
          </p:cNvSpPr>
          <p:nvPr>
            <p:ph type="body" idx="10" hasCustomPrompt="1"/>
          </p:nvPr>
        </p:nvSpPr>
        <p:spPr>
          <a:xfrm>
            <a:off x="681038" y="809713"/>
            <a:ext cx="8543925" cy="3600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 typeface="Arial" pitchFamily="34" charset="0"/>
              <a:buNone/>
              <a:defRPr lang="it-IT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contenuto 2"/>
          <p:cNvSpPr>
            <a:spLocks noGrp="1"/>
          </p:cNvSpPr>
          <p:nvPr>
            <p:ph idx="12"/>
          </p:nvPr>
        </p:nvSpPr>
        <p:spPr>
          <a:xfrm>
            <a:off x="5143008" y="1254304"/>
            <a:ext cx="4081955" cy="42606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>
              <a:defRPr sz="1600" b="0" i="0">
                <a:solidFill>
                  <a:schemeClr val="tx1"/>
                </a:solidFill>
                <a:latin typeface="+mn-lt"/>
              </a:defRPr>
            </a:lvl2pPr>
            <a:lvl3pPr>
              <a:defRPr sz="1400" b="0" i="0">
                <a:solidFill>
                  <a:schemeClr val="tx1"/>
                </a:solidFill>
                <a:latin typeface="+mn-lt"/>
              </a:defRPr>
            </a:lvl3pPr>
            <a:lvl4pPr>
              <a:defRPr sz="1200" b="0" i="0">
                <a:solidFill>
                  <a:schemeClr val="tx1"/>
                </a:solidFill>
                <a:latin typeface="+mn-lt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54356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olo, sottotitolo, contenuto, fo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4"/>
            <a:ext cx="8543925" cy="4445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254304"/>
            <a:ext cx="8543925" cy="3917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>
              <a:defRPr sz="1600" b="0" i="0">
                <a:solidFill>
                  <a:schemeClr val="tx1"/>
                </a:solidFill>
                <a:latin typeface="+mn-lt"/>
              </a:defRPr>
            </a:lvl2pPr>
            <a:lvl3pPr>
              <a:defRPr sz="1400" b="0" i="0">
                <a:solidFill>
                  <a:schemeClr val="tx1"/>
                </a:solidFill>
                <a:latin typeface="+mn-lt"/>
              </a:defRPr>
            </a:lvl3pPr>
            <a:lvl4pPr>
              <a:defRPr sz="1200" b="0" i="0">
                <a:solidFill>
                  <a:schemeClr val="tx1"/>
                </a:solidFill>
                <a:latin typeface="+mn-lt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2"/>
          <p:cNvSpPr>
            <a:spLocks noGrp="1"/>
          </p:cNvSpPr>
          <p:nvPr>
            <p:ph type="body" idx="10" hasCustomPrompt="1"/>
          </p:nvPr>
        </p:nvSpPr>
        <p:spPr>
          <a:xfrm>
            <a:off x="681038" y="809713"/>
            <a:ext cx="8543925" cy="3600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 typeface="Arial" pitchFamily="34" charset="0"/>
              <a:buNone/>
              <a:defRPr lang="it-IT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1" hasCustomPrompt="1"/>
          </p:nvPr>
        </p:nvSpPr>
        <p:spPr>
          <a:xfrm>
            <a:off x="681038" y="5196725"/>
            <a:ext cx="8543925" cy="2996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it-IT" sz="1200" b="0" smtClean="0">
                <a:solidFill>
                  <a:schemeClr val="tx1"/>
                </a:solidFill>
                <a:latin typeface="+mj-lt"/>
              </a:defRPr>
            </a:lvl1pPr>
            <a:lvl2pPr>
              <a:defRPr lang="it-IT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 pitchFamily="34" charset="0"/>
              </a:defRPr>
            </a:lvl2pPr>
            <a:lvl3pPr>
              <a:defRPr lang="it-IT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 pitchFamily="34" charset="0"/>
              </a:defRPr>
            </a:lvl3pPr>
            <a:lvl4pPr>
              <a:defRPr lang="it-IT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 pitchFamily="34" charset="0"/>
              </a:defRPr>
            </a:lvl4pPr>
            <a:lvl5pPr>
              <a:defRPr lang="it-IT">
                <a:solidFill>
                  <a:schemeClr val="tx1">
                    <a:lumMod val="65000"/>
                    <a:lumOff val="35000"/>
                  </a:schemeClr>
                </a:solidFill>
                <a:latin typeface="DIN Next LT Pro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35603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olo, sottotitolo, fo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4"/>
            <a:ext cx="8543925" cy="4445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4" name="Segnaposto testo 2"/>
          <p:cNvSpPr>
            <a:spLocks noGrp="1"/>
          </p:cNvSpPr>
          <p:nvPr>
            <p:ph type="body" idx="10" hasCustomPrompt="1"/>
          </p:nvPr>
        </p:nvSpPr>
        <p:spPr>
          <a:xfrm>
            <a:off x="681038" y="809713"/>
            <a:ext cx="8543925" cy="3600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 typeface="Arial" pitchFamily="34" charset="0"/>
              <a:buNone/>
              <a:defRPr lang="it-IT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1" hasCustomPrompt="1"/>
          </p:nvPr>
        </p:nvSpPr>
        <p:spPr>
          <a:xfrm>
            <a:off x="681038" y="5206250"/>
            <a:ext cx="8543925" cy="2996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it-IT" sz="1200" b="0" i="0" smtClean="0">
                <a:solidFill>
                  <a:schemeClr val="tx1"/>
                </a:solidFill>
                <a:latin typeface="+mn-lt"/>
              </a:defRPr>
            </a:lvl1pPr>
            <a:lvl2pPr>
              <a:defRPr lang="it-IT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 pitchFamily="34" charset="0"/>
              </a:defRPr>
            </a:lvl2pPr>
            <a:lvl3pPr>
              <a:defRPr lang="it-IT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 pitchFamily="34" charset="0"/>
              </a:defRPr>
            </a:lvl3pPr>
            <a:lvl4pPr>
              <a:defRPr lang="it-IT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 pitchFamily="34" charset="0"/>
              </a:defRPr>
            </a:lvl4pPr>
            <a:lvl5pPr>
              <a:defRPr lang="it-IT">
                <a:solidFill>
                  <a:schemeClr val="tx1">
                    <a:lumMod val="65000"/>
                    <a:lumOff val="35000"/>
                  </a:schemeClr>
                </a:solidFill>
                <a:latin typeface="DIN Next LT Pro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7964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olo, sottotitolo, contenuto in 2 colonne, fo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4"/>
            <a:ext cx="8543925" cy="4445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254305"/>
            <a:ext cx="4077686" cy="3951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>
              <a:defRPr sz="1600" b="0" i="0">
                <a:solidFill>
                  <a:schemeClr val="tx1"/>
                </a:solidFill>
                <a:latin typeface="+mn-lt"/>
              </a:defRPr>
            </a:lvl2pPr>
            <a:lvl3pPr>
              <a:defRPr sz="1400" b="0" i="0">
                <a:solidFill>
                  <a:schemeClr val="tx1"/>
                </a:solidFill>
                <a:latin typeface="+mn-lt"/>
              </a:defRPr>
            </a:lvl3pPr>
            <a:lvl4pPr>
              <a:defRPr sz="1200" b="0" i="0">
                <a:solidFill>
                  <a:schemeClr val="tx1"/>
                </a:solidFill>
                <a:latin typeface="+mn-lt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2"/>
          <p:cNvSpPr>
            <a:spLocks noGrp="1"/>
          </p:cNvSpPr>
          <p:nvPr>
            <p:ph type="body" idx="10" hasCustomPrompt="1"/>
          </p:nvPr>
        </p:nvSpPr>
        <p:spPr>
          <a:xfrm>
            <a:off x="681038" y="809713"/>
            <a:ext cx="8543925" cy="3600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 typeface="Arial" pitchFamily="34" charset="0"/>
              <a:buNone/>
              <a:defRPr lang="it-IT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1" hasCustomPrompt="1"/>
          </p:nvPr>
        </p:nvSpPr>
        <p:spPr>
          <a:xfrm>
            <a:off x="681038" y="5206250"/>
            <a:ext cx="8543925" cy="2996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it-IT" sz="1200" b="0" i="0" smtClean="0">
                <a:solidFill>
                  <a:schemeClr val="tx1"/>
                </a:solidFill>
                <a:latin typeface="+mn-lt"/>
              </a:defRPr>
            </a:lvl1pPr>
            <a:lvl2pPr>
              <a:defRPr lang="it-IT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 pitchFamily="34" charset="0"/>
              </a:defRPr>
            </a:lvl2pPr>
            <a:lvl3pPr>
              <a:defRPr lang="it-IT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 pitchFamily="34" charset="0"/>
              </a:defRPr>
            </a:lvl3pPr>
            <a:lvl4pPr>
              <a:defRPr lang="it-IT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 pitchFamily="34" charset="0"/>
              </a:defRPr>
            </a:lvl4pPr>
            <a:lvl5pPr>
              <a:defRPr lang="it-IT">
                <a:solidFill>
                  <a:schemeClr val="tx1">
                    <a:lumMod val="65000"/>
                    <a:lumOff val="35000"/>
                  </a:schemeClr>
                </a:solidFill>
                <a:latin typeface="DIN Next LT Pro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contenuto 2"/>
          <p:cNvSpPr>
            <a:spLocks noGrp="1"/>
          </p:cNvSpPr>
          <p:nvPr>
            <p:ph idx="12"/>
          </p:nvPr>
        </p:nvSpPr>
        <p:spPr>
          <a:xfrm>
            <a:off x="5143008" y="1254305"/>
            <a:ext cx="4081955" cy="3951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>
              <a:defRPr sz="1600" b="0" i="0">
                <a:solidFill>
                  <a:schemeClr val="tx1"/>
                </a:solidFill>
                <a:latin typeface="+mn-lt"/>
              </a:defRPr>
            </a:lvl2pPr>
            <a:lvl3pPr>
              <a:defRPr sz="1400" b="0" i="0">
                <a:solidFill>
                  <a:schemeClr val="tx1"/>
                </a:solidFill>
                <a:latin typeface="+mn-lt"/>
              </a:defRPr>
            </a:lvl3pPr>
            <a:lvl4pPr>
              <a:defRPr sz="1200" b="0" i="0">
                <a:solidFill>
                  <a:schemeClr val="tx1"/>
                </a:solidFill>
                <a:latin typeface="+mn-lt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641070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867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67494"/>
            <a:ext cx="8915400" cy="139903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300" y="1882808"/>
            <a:ext cx="8915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190331" y="6480177"/>
            <a:ext cx="23114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ROMA, ..../.../....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95301" y="6481765"/>
            <a:ext cx="4614201" cy="3000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Napoli, 26 maggio 2017 – Visita studenti scuola superiore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222326" y="6481765"/>
            <a:ext cx="545174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92196-4EE4-4C18-8BC4-AD03C7C56CF0}" type="slidenum">
              <a:rPr lang="en-US"/>
              <a:pPr>
                <a:defRPr/>
              </a:pPr>
              <a:t>‹N›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F6CDBAB0-5E8F-4D40-8B9F-D41C76D239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ev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26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ertina Relat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 userDrawn="1"/>
        </p:nvSpPr>
        <p:spPr>
          <a:xfrm>
            <a:off x="255816" y="4923500"/>
            <a:ext cx="627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olo 5">
            <a:extLst>
              <a:ext uri="{FF2B5EF4-FFF2-40B4-BE49-F238E27FC236}">
                <a16:creationId xmlns:a16="http://schemas.microsoft.com/office/drawing/2014/main" id="{FD610CE5-9F32-4807-AD75-D07856492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742" y="1662937"/>
            <a:ext cx="7602110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sz="3200" b="0" cap="all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0F1D1C6-A1B4-49EE-9EFD-3A0DC3587D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3957" y="3257644"/>
            <a:ext cx="7582895" cy="14970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0"/>
            <a:r>
              <a:rPr lang="it-IT" dirty="0"/>
              <a:t>Secondo livello</a:t>
            </a:r>
          </a:p>
          <a:p>
            <a:pPr lvl="0"/>
            <a:r>
              <a:rPr lang="it-IT" dirty="0"/>
              <a:t>Terzo livello</a:t>
            </a:r>
          </a:p>
          <a:p>
            <a:pPr lvl="0"/>
            <a:r>
              <a:rPr lang="it-IT" dirty="0"/>
              <a:t>Quarto livello</a:t>
            </a:r>
          </a:p>
          <a:p>
            <a:pPr lvl="0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0413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,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4"/>
            <a:ext cx="8543925" cy="4445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075160"/>
            <a:ext cx="8543925" cy="4406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>
                <a:latin typeface="+mn-lt"/>
              </a:defRPr>
            </a:lvl1pPr>
            <a:lvl2pPr>
              <a:defRPr sz="1800" b="0" i="0">
                <a:latin typeface="+mn-lt"/>
              </a:defRPr>
            </a:lvl2pPr>
            <a:lvl3pPr>
              <a:defRPr sz="1600" b="0" i="0">
                <a:latin typeface="+mn-lt"/>
              </a:defRPr>
            </a:lvl3pPr>
            <a:lvl4pPr>
              <a:defRPr sz="1400" b="0" i="0">
                <a:latin typeface="+mn-lt"/>
              </a:defRPr>
            </a:lvl4pPr>
            <a:lvl5pPr>
              <a:defRPr sz="1400" b="0" i="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125031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7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4"/>
            <a:ext cx="8543925" cy="4445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0273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6692" y="365124"/>
            <a:ext cx="7194973" cy="4445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56692" y="1254303"/>
            <a:ext cx="7194973" cy="42987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3"/>
              </a:buClr>
              <a:buFont typeface="Wingdings 3" panose="05040102010807070707" pitchFamily="18" charset="2"/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SzPct val="80000"/>
              <a:buFont typeface="Wingdings" panose="05000000000000000000" pitchFamily="2" charset="2"/>
              <a:buChar char=""/>
              <a:defRPr sz="1800" b="0" i="0">
                <a:solidFill>
                  <a:schemeClr val="tx1"/>
                </a:solidFill>
                <a:latin typeface="+mn-lt"/>
              </a:defRPr>
            </a:lvl2pPr>
            <a:lvl3pPr marL="1143000" indent="-228600">
              <a:buClrTx/>
              <a:buSzPct val="80000"/>
              <a:buFont typeface="Wingdings" panose="05000000000000000000" pitchFamily="2" charset="2"/>
              <a:buChar char=""/>
              <a:defRPr sz="1600" b="0" i="0">
                <a:solidFill>
                  <a:schemeClr val="tx1"/>
                </a:solidFill>
                <a:latin typeface="+mn-lt"/>
              </a:defRPr>
            </a:lvl3pPr>
            <a:lvl4pPr marL="1600200" indent="-228600">
              <a:buClrTx/>
              <a:buSzPct val="80000"/>
              <a:buFont typeface="Wingdings" panose="05000000000000000000" pitchFamily="2" charset="2"/>
              <a:buChar char=""/>
              <a:defRPr sz="1400" b="0" i="0">
                <a:solidFill>
                  <a:schemeClr val="tx1"/>
                </a:solidFill>
                <a:latin typeface="+mn-lt"/>
              </a:defRPr>
            </a:lvl4pPr>
            <a:lvl5pPr marL="2057400" indent="-228600">
              <a:buClrTx/>
              <a:buSzPct val="80000"/>
              <a:buFont typeface="Wingdings" panose="05000000000000000000" pitchFamily="2" charset="2"/>
              <a:buChar char=""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24481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, contenuto in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4"/>
            <a:ext cx="8543925" cy="4445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094F38BA-B18B-4EE6-B542-3C9D498F0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75161"/>
            <a:ext cx="4077686" cy="44398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>
              <a:defRPr sz="1600" b="0" i="0">
                <a:solidFill>
                  <a:schemeClr val="tx1"/>
                </a:solidFill>
                <a:latin typeface="+mn-lt"/>
              </a:defRPr>
            </a:lvl2pPr>
            <a:lvl3pPr>
              <a:defRPr sz="1400" b="0" i="0">
                <a:solidFill>
                  <a:schemeClr val="tx1"/>
                </a:solidFill>
                <a:latin typeface="+mn-lt"/>
              </a:defRPr>
            </a:lvl3pPr>
            <a:lvl4pPr>
              <a:defRPr sz="1200" b="0" i="0">
                <a:solidFill>
                  <a:schemeClr val="tx1"/>
                </a:solidFill>
                <a:latin typeface="+mn-lt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0F2E8EB-28E1-45C2-83EE-4DADF6A531C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143008" y="1075161"/>
            <a:ext cx="4081955" cy="44398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>
              <a:defRPr sz="1600" b="0" i="0">
                <a:solidFill>
                  <a:schemeClr val="tx1"/>
                </a:solidFill>
                <a:latin typeface="+mn-lt"/>
              </a:defRPr>
            </a:lvl2pPr>
            <a:lvl3pPr>
              <a:defRPr sz="1400" b="0" i="0">
                <a:solidFill>
                  <a:schemeClr val="tx1"/>
                </a:solidFill>
                <a:latin typeface="+mn-lt"/>
              </a:defRPr>
            </a:lvl3pPr>
            <a:lvl4pPr>
              <a:defRPr sz="1200" b="0" i="0">
                <a:solidFill>
                  <a:schemeClr val="tx1"/>
                </a:solidFill>
                <a:latin typeface="+mn-lt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559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, contenuto, fo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4"/>
            <a:ext cx="8543925" cy="4445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075161"/>
            <a:ext cx="8543925" cy="40969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>
                <a:latin typeface="+mn-lt"/>
              </a:defRPr>
            </a:lvl1pPr>
            <a:lvl2pPr>
              <a:defRPr sz="1800" b="0" i="0">
                <a:latin typeface="+mn-lt"/>
              </a:defRPr>
            </a:lvl2pPr>
            <a:lvl3pPr>
              <a:defRPr sz="1600" b="0" i="0">
                <a:latin typeface="+mn-lt"/>
              </a:defRPr>
            </a:lvl3pPr>
            <a:lvl4pPr>
              <a:defRPr sz="1400" b="0" i="0">
                <a:latin typeface="+mn-lt"/>
              </a:defRPr>
            </a:lvl4pPr>
            <a:lvl5pPr>
              <a:defRPr sz="1400" b="0" i="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84BE12E7-B9CA-43D1-B4B4-E97814A1A4F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1038" y="5196725"/>
            <a:ext cx="8543925" cy="2996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it-IT" sz="1200" b="0" smtClean="0">
                <a:solidFill>
                  <a:schemeClr val="tx1"/>
                </a:solidFill>
                <a:latin typeface="+mj-lt"/>
              </a:defRPr>
            </a:lvl1pPr>
            <a:lvl2pPr>
              <a:defRPr lang="it-IT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 pitchFamily="34" charset="0"/>
              </a:defRPr>
            </a:lvl2pPr>
            <a:lvl3pPr>
              <a:defRPr lang="it-IT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 pitchFamily="34" charset="0"/>
              </a:defRPr>
            </a:lvl3pPr>
            <a:lvl4pPr>
              <a:defRPr lang="it-IT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 pitchFamily="34" charset="0"/>
              </a:defRPr>
            </a:lvl4pPr>
            <a:lvl5pPr>
              <a:defRPr lang="it-IT">
                <a:solidFill>
                  <a:schemeClr val="tx1">
                    <a:lumMod val="65000"/>
                    <a:lumOff val="35000"/>
                  </a:schemeClr>
                </a:solidFill>
                <a:latin typeface="DIN Next LT Pro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8144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, fo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4"/>
            <a:ext cx="8543925" cy="4445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84BE12E7-B9CA-43D1-B4B4-E97814A1A4F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1038" y="5196725"/>
            <a:ext cx="8543925" cy="2996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it-IT" sz="1200" b="0" smtClean="0">
                <a:solidFill>
                  <a:schemeClr val="tx1"/>
                </a:solidFill>
                <a:latin typeface="+mj-lt"/>
              </a:defRPr>
            </a:lvl1pPr>
            <a:lvl2pPr>
              <a:defRPr lang="it-IT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 pitchFamily="34" charset="0"/>
              </a:defRPr>
            </a:lvl2pPr>
            <a:lvl3pPr>
              <a:defRPr lang="it-IT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 pitchFamily="34" charset="0"/>
              </a:defRPr>
            </a:lvl3pPr>
            <a:lvl4pPr>
              <a:defRPr lang="it-IT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 pitchFamily="34" charset="0"/>
              </a:defRPr>
            </a:lvl4pPr>
            <a:lvl5pPr>
              <a:defRPr lang="it-IT">
                <a:solidFill>
                  <a:schemeClr val="tx1">
                    <a:lumMod val="65000"/>
                    <a:lumOff val="35000"/>
                  </a:schemeClr>
                </a:solidFill>
                <a:latin typeface="DIN Next LT Pro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5924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, contenuto in 2 colonne, fo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4"/>
            <a:ext cx="8543925" cy="4445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84BE12E7-B9CA-43D1-B4B4-E97814A1A4F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1038" y="5206250"/>
            <a:ext cx="8543925" cy="2996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it-IT" sz="1200" b="0" smtClean="0">
                <a:solidFill>
                  <a:schemeClr val="tx1"/>
                </a:solidFill>
                <a:latin typeface="+mj-lt"/>
              </a:defRPr>
            </a:lvl1pPr>
            <a:lvl2pPr>
              <a:defRPr lang="it-IT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 pitchFamily="34" charset="0"/>
              </a:defRPr>
            </a:lvl2pPr>
            <a:lvl3pPr>
              <a:defRPr lang="it-IT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 pitchFamily="34" charset="0"/>
              </a:defRPr>
            </a:lvl3pPr>
            <a:lvl4pPr>
              <a:defRPr lang="it-IT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 pitchFamily="34" charset="0"/>
              </a:defRPr>
            </a:lvl4pPr>
            <a:lvl5pPr>
              <a:defRPr lang="it-IT">
                <a:solidFill>
                  <a:schemeClr val="tx1">
                    <a:lumMod val="65000"/>
                    <a:lumOff val="35000"/>
                  </a:schemeClr>
                </a:solidFill>
                <a:latin typeface="DIN Next LT Pro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094F38BA-B18B-4EE6-B542-3C9D498F0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75161"/>
            <a:ext cx="4077686" cy="4115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>
              <a:defRPr sz="1600" b="0" i="0">
                <a:solidFill>
                  <a:schemeClr val="tx1"/>
                </a:solidFill>
                <a:latin typeface="+mn-lt"/>
              </a:defRPr>
            </a:lvl2pPr>
            <a:lvl3pPr>
              <a:defRPr sz="1400" b="0" i="0">
                <a:solidFill>
                  <a:schemeClr val="tx1"/>
                </a:solidFill>
                <a:latin typeface="+mn-lt"/>
              </a:defRPr>
            </a:lvl3pPr>
            <a:lvl4pPr>
              <a:defRPr sz="1200" b="0" i="0">
                <a:solidFill>
                  <a:schemeClr val="tx1"/>
                </a:solidFill>
                <a:latin typeface="+mn-lt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0F2E8EB-28E1-45C2-83EE-4DADF6A531C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143008" y="1075161"/>
            <a:ext cx="4081955" cy="4115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>
              <a:defRPr sz="1600" b="0" i="0">
                <a:solidFill>
                  <a:schemeClr val="tx1"/>
                </a:solidFill>
                <a:latin typeface="+mn-lt"/>
              </a:defRPr>
            </a:lvl2pPr>
            <a:lvl3pPr>
              <a:defRPr sz="1400" b="0" i="0">
                <a:solidFill>
                  <a:schemeClr val="tx1"/>
                </a:solidFill>
                <a:latin typeface="+mn-lt"/>
              </a:defRPr>
            </a:lvl3pPr>
            <a:lvl4pPr>
              <a:defRPr sz="1200" b="0" i="0">
                <a:solidFill>
                  <a:schemeClr val="tx1"/>
                </a:solidFill>
                <a:latin typeface="+mn-lt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9194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 userDrawn="1"/>
        </p:nvSpPr>
        <p:spPr>
          <a:xfrm>
            <a:off x="255816" y="3360124"/>
            <a:ext cx="627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B875368-80D3-45BA-8AFF-133B79CE3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" y="10661"/>
            <a:ext cx="9888685" cy="683667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357362" y="5815531"/>
            <a:ext cx="909663" cy="9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5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16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0D0C57C-F00A-41B5-9E77-A882F8FBC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71"/>
          <a:stretch/>
        </p:blipFill>
        <p:spPr>
          <a:xfrm>
            <a:off x="8658" y="5785658"/>
            <a:ext cx="9888685" cy="106168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8357362" y="5815531"/>
            <a:ext cx="909663" cy="9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22" r:id="rId3"/>
    <p:sldLayoutId id="2147483718" r:id="rId4"/>
    <p:sldLayoutId id="2147483713" r:id="rId5"/>
    <p:sldLayoutId id="2147483714" r:id="rId6"/>
    <p:sldLayoutId id="2147483715" r:id="rId7"/>
    <p:sldLayoutId id="2147483678" r:id="rId8"/>
    <p:sldLayoutId id="2147483712" r:id="rId9"/>
    <p:sldLayoutId id="2147483717" r:id="rId10"/>
    <p:sldLayoutId id="2147483711" r:id="rId11"/>
    <p:sldLayoutId id="2147483688" r:id="rId12"/>
    <p:sldLayoutId id="2147483692" r:id="rId13"/>
    <p:sldLayoutId id="2147483683" r:id="rId14"/>
    <p:sldLayoutId id="2147483723" r:id="rId15"/>
    <p:sldLayoutId id="2147483724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0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15DA9FD-8DD7-4D56-BCDE-578A47A12D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" y="10661"/>
            <a:ext cx="9888685" cy="683667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357362" y="5815531"/>
            <a:ext cx="909663" cy="9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5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eea.europa.eu/publications/european-union-emission-inventory-report-1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jrc/sites/default/files/vehicle_simulation_report_2_final_online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65730" y="6127845"/>
            <a:ext cx="24949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406159" y="3684896"/>
            <a:ext cx="6952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rgbClr val="FF0000"/>
                </a:solidFill>
              </a:rPr>
              <a:t>VALUTAZIONE  DELLE  EMISSIONI  DEL  PARCO AUTOVETTURE  CIRCOLANTE  IN  ITALIA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9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0" y="1"/>
            <a:ext cx="9906000" cy="540327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i="1" u="sng" dirty="0">
                <a:solidFill>
                  <a:srgbClr val="0070C0"/>
                </a:solidFill>
              </a:rPr>
              <a:t>Quali informazioni principali servono per Copert (solo per auto)?</a:t>
            </a:r>
          </a:p>
        </p:txBody>
      </p:sp>
      <p:sp>
        <p:nvSpPr>
          <p:cNvPr id="7" name="Rettangolo 47"/>
          <p:cNvSpPr/>
          <p:nvPr/>
        </p:nvSpPr>
        <p:spPr>
          <a:xfrm>
            <a:off x="6745173" y="6334780"/>
            <a:ext cx="2934196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500" b="1" i="1" dirty="0">
                <a:solidFill>
                  <a:srgbClr val="002060"/>
                </a:solidFill>
              </a:rPr>
              <a:t>Percorrenze medie e </a:t>
            </a:r>
          </a:p>
          <a:p>
            <a:pPr algn="ctr"/>
            <a:r>
              <a:rPr lang="it-IT" sz="1500" b="1" i="1" dirty="0">
                <a:solidFill>
                  <a:srgbClr val="002060"/>
                </a:solidFill>
              </a:rPr>
              <a:t>distribuzioni % nei vari ambiti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6150114"/>
            <a:ext cx="3602181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 annuario statistico ACI 2018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it-IT" sz="1200" baseline="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Dal 2015 nelle altre alimentazioni ACI include le autovetture con alimentazione ibrida-benzina, ibrido-gasolio ed elettriche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stima da trend ANCMA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1195" y="583126"/>
            <a:ext cx="3554106" cy="317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0" y="3784330"/>
            <a:ext cx="2996894" cy="258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4477" y="5587423"/>
            <a:ext cx="2123409" cy="97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0" y="586854"/>
          <a:ext cx="3869995" cy="5482300"/>
        </p:xfrm>
        <a:graphic>
          <a:graphicData uri="http://schemas.openxmlformats.org/drawingml/2006/table">
            <a:tbl>
              <a:tblPr/>
              <a:tblGrid>
                <a:gridCol w="120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0132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Consistenza del parco veicolare stradale nell’anno 2017 in </a:t>
                      </a:r>
                      <a:r>
                        <a:rPr lang="it-IT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Italia, diviso per alimentazione, classe di cilindrata e standard omologativo .</a:t>
                      </a:r>
                    </a:p>
                  </a:txBody>
                  <a:tcPr marL="36116" marR="36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66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100" b="1" dirty="0">
                        <a:highlight>
                          <a:srgbClr val="FFFF00"/>
                        </a:highligh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100" b="1">
                          <a:latin typeface="Arial"/>
                          <a:ea typeface="Times New Roman"/>
                          <a:cs typeface="Times New Roman"/>
                        </a:rPr>
                        <a:t>% sul circolante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066"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latin typeface="Arial"/>
                          <a:ea typeface="Times New Roman"/>
                          <a:cs typeface="Times New Roman"/>
                        </a:rPr>
                        <a:t>Autovetture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Times New Roman"/>
                          <a:cs typeface="Times New Roman"/>
                        </a:rPr>
                        <a:t>38.520.321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065" algn="ctr"/>
                          <a:tab pos="6120130" algn="r"/>
                          <a:tab pos="457200" algn="l"/>
                        </a:tabLst>
                      </a:pPr>
                      <a:r>
                        <a:rPr lang="it-IT" sz="1100" dirty="0">
                          <a:latin typeface="Arial"/>
                          <a:ea typeface="Times New Roman"/>
                          <a:cs typeface="Times New Roman"/>
                        </a:rPr>
                        <a:t>18.196.563 benzina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Times New Roman"/>
                          <a:cs typeface="Times New Roman"/>
                        </a:rPr>
                        <a:t>34.4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0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065" algn="ctr"/>
                          <a:tab pos="6120130" algn="r"/>
                          <a:tab pos="457200" algn="l"/>
                        </a:tabLst>
                      </a:pPr>
                      <a:r>
                        <a:rPr lang="it-IT" sz="1100">
                          <a:latin typeface="Arial"/>
                          <a:ea typeface="Times New Roman"/>
                          <a:cs typeface="Times New Roman"/>
                        </a:rPr>
                        <a:t>16.896.736 Diesel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Times New Roman"/>
                          <a:cs typeface="Times New Roman"/>
                        </a:rPr>
                        <a:t>31.9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2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065" algn="ctr"/>
                          <a:tab pos="6120130" algn="r"/>
                          <a:tab pos="457200" algn="l"/>
                        </a:tabLst>
                      </a:pPr>
                      <a:r>
                        <a:rPr lang="it-IT" sz="1100">
                          <a:latin typeface="Arial"/>
                          <a:ea typeface="Times New Roman"/>
                          <a:cs typeface="Times New Roman"/>
                        </a:rPr>
                        <a:t>2.309.020 benzina/GPL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065" algn="ctr"/>
                          <a:tab pos="6120130" algn="r"/>
                          <a:tab pos="457200" algn="l"/>
                        </a:tabLst>
                      </a:pPr>
                      <a:r>
                        <a:rPr lang="it-IT" sz="1100">
                          <a:latin typeface="Arial"/>
                          <a:ea typeface="Times New Roman"/>
                          <a:cs typeface="Times New Roman"/>
                        </a:rPr>
                        <a:t>4.4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2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065" algn="ctr"/>
                          <a:tab pos="6120130" algn="r"/>
                          <a:tab pos="457200" algn="l"/>
                        </a:tabLst>
                      </a:pPr>
                      <a:r>
                        <a:rPr lang="it-IT" sz="1100">
                          <a:latin typeface="Arial"/>
                          <a:ea typeface="Times New Roman"/>
                          <a:cs typeface="Times New Roman"/>
                        </a:rPr>
                        <a:t>926.704 benzina/GN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065" algn="ctr"/>
                          <a:tab pos="6120130" algn="r"/>
                          <a:tab pos="457200" algn="l"/>
                        </a:tabLst>
                      </a:pPr>
                      <a:r>
                        <a:rPr lang="it-IT" sz="1100">
                          <a:latin typeface="Arial"/>
                          <a:ea typeface="Times New Roman"/>
                          <a:cs typeface="Times New Roman"/>
                        </a:rPr>
                        <a:t>1.7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1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065" algn="ctr"/>
                          <a:tab pos="6120130" algn="r"/>
                          <a:tab pos="457200" algn="l"/>
                        </a:tabLst>
                      </a:pPr>
                      <a:r>
                        <a:rPr lang="it-IT" sz="1100">
                          <a:latin typeface="Arial"/>
                          <a:ea typeface="Times New Roman"/>
                          <a:cs typeface="Times New Roman"/>
                        </a:rPr>
                        <a:t>191.298 altre alimentazioni</a:t>
                      </a:r>
                      <a:r>
                        <a:rPr lang="it-IT" sz="1100" baseline="30000">
                          <a:latin typeface="Arial"/>
                          <a:ea typeface="Times New Roman"/>
                          <a:cs typeface="Times New Roman"/>
                        </a:rPr>
                        <a:t>(1)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065" algn="ctr"/>
                          <a:tab pos="6120130" algn="r"/>
                          <a:tab pos="457200" algn="l"/>
                        </a:tabLst>
                      </a:pPr>
                      <a:r>
                        <a:rPr lang="it-IT" sz="1100" dirty="0">
                          <a:latin typeface="Arial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2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Times New Roman"/>
                          <a:cs typeface="Times New Roman"/>
                        </a:rPr>
                        <a:t>Motocicli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Times New Roman"/>
                          <a:cs typeface="Times New Roman"/>
                        </a:rPr>
                        <a:t>6.689.911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100">
                        <a:highlight>
                          <a:srgbClr val="FFFF00"/>
                        </a:highligh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Times New Roman"/>
                          <a:cs typeface="Times New Roman"/>
                        </a:rPr>
                        <a:t>12.6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2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Times New Roman"/>
                          <a:cs typeface="Times New Roman"/>
                        </a:rPr>
                        <a:t>Ciclomotori</a:t>
                      </a:r>
                      <a:r>
                        <a:rPr lang="it-IT" sz="1100" baseline="30000">
                          <a:latin typeface="Arial"/>
                          <a:ea typeface="Times New Roman"/>
                          <a:cs typeface="Times New Roman"/>
                        </a:rPr>
                        <a:t>(2)  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Times New Roman"/>
                          <a:cs typeface="Times New Roman"/>
                        </a:rPr>
                        <a:t>1.950.000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100">
                        <a:highlight>
                          <a:srgbClr val="FFFF00"/>
                        </a:highligh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Times New Roman"/>
                          <a:cs typeface="Times New Roman"/>
                        </a:rPr>
                        <a:t>3.7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2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Times New Roman"/>
                          <a:cs typeface="Times New Roman"/>
                        </a:rPr>
                        <a:t>Autobus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Times New Roman"/>
                          <a:cs typeface="Times New Roman"/>
                        </a:rPr>
                        <a:t>99.100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100">
                        <a:highlight>
                          <a:srgbClr val="FFFF00"/>
                        </a:highligh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Times New Roman"/>
                          <a:cs typeface="Times New Roman"/>
                        </a:rPr>
                        <a:t>0.2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0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"/>
                          <a:ea typeface="Times New Roman"/>
                          <a:cs typeface="Times New Roman"/>
                        </a:rPr>
                        <a:t>Autocarri trasporto merci e speciali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Times New Roman"/>
                          <a:cs typeface="Times New Roman"/>
                        </a:rPr>
                        <a:t>4.805.437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100">
                        <a:highlight>
                          <a:srgbClr val="FFFF00"/>
                        </a:highligh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Times New Roman"/>
                          <a:cs typeface="Times New Roman"/>
                        </a:rPr>
                        <a:t>9.1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2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Times New Roman"/>
                          <a:cs typeface="Times New Roman"/>
                        </a:rPr>
                        <a:t>Motocarri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Times New Roman"/>
                          <a:cs typeface="Times New Roman"/>
                        </a:rPr>
                        <a:t>260.059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100">
                        <a:highlight>
                          <a:srgbClr val="FFFF00"/>
                        </a:highligh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2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Times New Roman"/>
                          <a:cs typeface="Times New Roman"/>
                        </a:rPr>
                        <a:t>Motrici ed Altro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/>
                          <a:ea typeface="Times New Roman"/>
                          <a:cs typeface="Times New Roman"/>
                        </a:rPr>
                        <a:t>636.519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100" dirty="0">
                        <a:highlight>
                          <a:srgbClr val="FFFF00"/>
                        </a:highligh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/>
                          <a:ea typeface="Times New Roman"/>
                          <a:cs typeface="Times New Roman"/>
                        </a:rPr>
                        <a:t>1.2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2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Arial"/>
                          <a:ea typeface="Times New Roman"/>
                          <a:cs typeface="Times New Roman"/>
                        </a:rPr>
                        <a:t>Totale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Arial"/>
                          <a:ea typeface="Times New Roman"/>
                          <a:cs typeface="Times New Roman"/>
                        </a:rPr>
                        <a:t>52.961.347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100">
                        <a:highlight>
                          <a:srgbClr val="FFFF00"/>
                        </a:highligh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3" name="Down Arrow 12"/>
          <p:cNvSpPr/>
          <p:nvPr/>
        </p:nvSpPr>
        <p:spPr>
          <a:xfrm>
            <a:off x="4790364" y="5000570"/>
            <a:ext cx="332664" cy="40943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47"/>
          <p:cNvSpPr/>
          <p:nvPr/>
        </p:nvSpPr>
        <p:spPr>
          <a:xfrm>
            <a:off x="3965758" y="4433192"/>
            <a:ext cx="2201466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it-IT" sz="1500" b="1" i="1" dirty="0">
              <a:solidFill>
                <a:srgbClr val="00206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03260" y="629393"/>
            <a:ext cx="2228849" cy="1799910"/>
          </a:xfrm>
          <a:prstGeom prst="ellipse">
            <a:avLst/>
          </a:prstGeom>
          <a:solidFill>
            <a:srgbClr val="FDF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i="1" dirty="0">
                <a:solidFill>
                  <a:srgbClr val="002060"/>
                </a:solidFill>
              </a:rPr>
              <a:t>Scelta della base temporale (anno, mese, altro) </a:t>
            </a:r>
          </a:p>
          <a:p>
            <a:pPr algn="ctr"/>
            <a:r>
              <a:rPr lang="it-IT" sz="1400" b="1" i="1" dirty="0">
                <a:solidFill>
                  <a:srgbClr val="002060"/>
                </a:solidFill>
              </a:rPr>
              <a:t>e spaziale (Italia, regione.....)</a:t>
            </a:r>
            <a:endParaRPr lang="en-US" sz="1400" dirty="0"/>
          </a:p>
        </p:txBody>
      </p:sp>
      <p:sp>
        <p:nvSpPr>
          <p:cNvPr id="8" name="Rettangolo 47"/>
          <p:cNvSpPr/>
          <p:nvPr/>
        </p:nvSpPr>
        <p:spPr>
          <a:xfrm>
            <a:off x="3930644" y="2696410"/>
            <a:ext cx="2201466" cy="21698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500" b="1" i="1" dirty="0">
                <a:solidFill>
                  <a:srgbClr val="002060"/>
                </a:solidFill>
              </a:rPr>
              <a:t>Classificazione auto in funzione dell’alimentazione, del segmento, e della classe Euro.</a:t>
            </a:r>
          </a:p>
          <a:p>
            <a:pPr algn="ctr"/>
            <a:r>
              <a:rPr lang="it-IT" sz="1500" b="1" i="1" dirty="0">
                <a:solidFill>
                  <a:srgbClr val="002060"/>
                </a:solidFill>
              </a:rPr>
              <a:t>Velocità medie in ambito urbano, statale ed autostradale</a:t>
            </a:r>
          </a:p>
        </p:txBody>
      </p:sp>
    </p:spTree>
    <p:extLst>
      <p:ext uri="{BB962C8B-B14F-4D97-AF65-F5344CB8AC3E}">
        <p14:creationId xmlns:p14="http://schemas.microsoft.com/office/powerpoint/2010/main" val="2868198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227139" y="1"/>
            <a:ext cx="9412866" cy="1027289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i="1" u="sng" dirty="0">
                <a:solidFill>
                  <a:srgbClr val="0070C0"/>
                </a:solidFill>
              </a:rPr>
              <a:t>Come stimare l’impatto emissivo?</a:t>
            </a:r>
            <a:br>
              <a:rPr lang="it-IT" i="1" dirty="0">
                <a:solidFill>
                  <a:srgbClr val="FF0000"/>
                </a:solidFill>
              </a:rPr>
            </a:br>
            <a:endParaRPr lang="it-IT" dirty="0"/>
          </a:p>
        </p:txBody>
      </p:sp>
      <p:sp>
        <p:nvSpPr>
          <p:cNvPr id="48" name="Rettangolo 47"/>
          <p:cNvSpPr/>
          <p:nvPr/>
        </p:nvSpPr>
        <p:spPr>
          <a:xfrm>
            <a:off x="0" y="5917461"/>
            <a:ext cx="9906001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002060"/>
                </a:solidFill>
              </a:rPr>
              <a:t>Esempi di curve di emissione di CO, per  autovetture SI (a sinistra), e NOx,  per vetture Diesel (a destra),  in funzione della classe di omologazione e della velocità media di movimento.</a:t>
            </a:r>
          </a:p>
        </p:txBody>
      </p:sp>
      <p:pic>
        <p:nvPicPr>
          <p:cNvPr id="20" name="Immagine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00" y="2226630"/>
            <a:ext cx="4517808" cy="367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magine 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609" y="2252358"/>
            <a:ext cx="5078673" cy="366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38847" y="480654"/>
            <a:ext cx="916305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rgbClr val="00B050"/>
                </a:solidFill>
              </a:rPr>
              <a:t>ESEMPIO DI FATTORI DI EMISSIONE “A CALDO” PER CO E NOX</a:t>
            </a:r>
          </a:p>
          <a:p>
            <a:endParaRPr lang="it-IT" sz="2400" b="1" dirty="0">
              <a:solidFill>
                <a:srgbClr val="00B050"/>
              </a:solidFill>
            </a:endParaRPr>
          </a:p>
          <a:p>
            <a:r>
              <a:rPr lang="it-IT" sz="2000" i="1" dirty="0">
                <a:solidFill>
                  <a:srgbClr val="002060"/>
                </a:solidFill>
              </a:rPr>
              <a:t>Il database di Copert considera già da diversi anni piu’ elevate emissioni di NOx da veicoli Diesel Euro 5/6 rispetto ai limiti, proprio perchè ricavato da dati sperimentali (CF=5-7) .</a:t>
            </a:r>
            <a:endParaRPr lang="en-US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98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227139" y="1"/>
            <a:ext cx="9412866" cy="1027289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i="1" u="sng" dirty="0">
                <a:solidFill>
                  <a:srgbClr val="0070C0"/>
                </a:solidFill>
              </a:rPr>
              <a:t>Che impatto viene stimato: inquinanti gassosi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243590" y="478551"/>
            <a:ext cx="9487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Tonnellate annue prodotte per ogni singola classe veicolare. </a:t>
            </a:r>
          </a:p>
          <a:p>
            <a:endParaRPr lang="it-IT" i="1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3" y="928047"/>
            <a:ext cx="4764716" cy="425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58476" y="5260072"/>
          <a:ext cx="2878854" cy="1520190"/>
        </p:xfrm>
        <a:graphic>
          <a:graphicData uri="http://schemas.openxmlformats.org/drawingml/2006/table">
            <a:tbl>
              <a:tblPr/>
              <a:tblGrid>
                <a:gridCol w="1781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FUEL/TECNOLOGIA</a:t>
                      </a:r>
                    </a:p>
                  </a:txBody>
                  <a:tcPr marL="7739" marR="7739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% - CO</a:t>
                      </a:r>
                    </a:p>
                  </a:txBody>
                  <a:tcPr marL="7739" marR="773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Benzina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7739" marR="7739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81.8</a:t>
                      </a:r>
                    </a:p>
                  </a:txBody>
                  <a:tcPr marL="7739" marR="773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Benzina</a:t>
                      </a:r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Hybrid</a:t>
                      </a:r>
                    </a:p>
                  </a:txBody>
                  <a:tcPr marL="7739" marR="7739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7739" marR="773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CNG </a:t>
                      </a:r>
                      <a:r>
                        <a:rPr lang="en-US" sz="16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Bifuel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7739" marR="7739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3.2</a:t>
                      </a:r>
                    </a:p>
                  </a:txBody>
                  <a:tcPr marL="7739" marR="773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GPL </a:t>
                      </a:r>
                      <a:r>
                        <a:rPr lang="en-US" sz="16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Bifuel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7739" marR="7739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9.9</a:t>
                      </a:r>
                    </a:p>
                  </a:txBody>
                  <a:tcPr marL="7739" marR="773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Diesel</a:t>
                      </a:r>
                    </a:p>
                  </a:txBody>
                  <a:tcPr marL="7739" marR="7739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7739" marR="773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032" y="941692"/>
            <a:ext cx="4750972" cy="424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87754" y="5254386"/>
          <a:ext cx="3215754" cy="1562670"/>
        </p:xfrm>
        <a:graphic>
          <a:graphicData uri="http://schemas.openxmlformats.org/drawingml/2006/table">
            <a:tbl>
              <a:tblPr/>
              <a:tblGrid>
                <a:gridCol w="186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FUEL/TECNOLOGIA</a:t>
                      </a:r>
                    </a:p>
                  </a:txBody>
                  <a:tcPr marL="7739" marR="7739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% - NOX</a:t>
                      </a:r>
                    </a:p>
                  </a:txBody>
                  <a:tcPr marL="7739" marR="773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Benzina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7739" marR="7739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12.5</a:t>
                      </a:r>
                    </a:p>
                  </a:txBody>
                  <a:tcPr marL="7739" marR="773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Benzina</a:t>
                      </a:r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Hybrid</a:t>
                      </a:r>
                    </a:p>
                  </a:txBody>
                  <a:tcPr marL="7739" marR="7739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7739" marR="773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CNG </a:t>
                      </a:r>
                      <a:r>
                        <a:rPr lang="en-US" sz="16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Bifuel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7739" marR="7739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7739" marR="773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GPL </a:t>
                      </a:r>
                      <a:r>
                        <a:rPr lang="en-US" sz="16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Bifuel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7739" marR="7739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1.7</a:t>
                      </a:r>
                    </a:p>
                  </a:txBody>
                  <a:tcPr marL="7739" marR="773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Diesel</a:t>
                      </a:r>
                    </a:p>
                  </a:txBody>
                  <a:tcPr marL="7739" marR="7739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85.3</a:t>
                      </a:r>
                    </a:p>
                  </a:txBody>
                  <a:tcPr marL="7739" marR="773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198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227139" y="1"/>
            <a:ext cx="9412866" cy="1027289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i="1" u="sng" dirty="0">
                <a:solidFill>
                  <a:srgbClr val="0070C0"/>
                </a:solidFill>
              </a:rPr>
              <a:t>Che impatto viene stimato: inquinanti particellari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243590" y="478550"/>
            <a:ext cx="94878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Tonnellate annue prodotte per ogni singola classe veicolare.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65327" y="5229936"/>
          <a:ext cx="3781284" cy="1520190"/>
        </p:xfrm>
        <a:graphic>
          <a:graphicData uri="http://schemas.openxmlformats.org/drawingml/2006/table">
            <a:tbl>
              <a:tblPr/>
              <a:tblGrid>
                <a:gridCol w="1862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FUEL/TECNOLOGIA</a:t>
                      </a:r>
                    </a:p>
                  </a:txBody>
                  <a:tcPr marL="7739" marR="7739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% - PM2.5 exhaust</a:t>
                      </a:r>
                    </a:p>
                  </a:txBody>
                  <a:tcPr marL="7739" marR="773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Benzina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7739" marR="7739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2.7</a:t>
                      </a:r>
                    </a:p>
                  </a:txBody>
                  <a:tcPr marL="7739" marR="773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Benzina</a:t>
                      </a:r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Hybrid</a:t>
                      </a:r>
                    </a:p>
                  </a:txBody>
                  <a:tcPr marL="7739" marR="7739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7739" marR="773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CNG </a:t>
                      </a:r>
                      <a:r>
                        <a:rPr lang="en-US" sz="16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Bifuel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7739" marR="7739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7739" marR="773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GPL </a:t>
                      </a:r>
                      <a:r>
                        <a:rPr lang="en-US" sz="16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Bifuel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7739" marR="7739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739" marR="773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Diesel</a:t>
                      </a:r>
                    </a:p>
                  </a:txBody>
                  <a:tcPr marL="7739" marR="7739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96.6</a:t>
                      </a:r>
                    </a:p>
                  </a:txBody>
                  <a:tcPr marL="7739" marR="773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59" y="955345"/>
            <a:ext cx="4727616" cy="422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own Arrow Callout 7"/>
          <p:cNvSpPr/>
          <p:nvPr/>
        </p:nvSpPr>
        <p:spPr>
          <a:xfrm>
            <a:off x="2705667" y="2715908"/>
            <a:ext cx="1023185" cy="62779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rgbClr val="C00000"/>
                </a:solidFill>
              </a:rPr>
              <a:t>Presenza di DPF</a:t>
            </a:r>
            <a:endParaRPr lang="en-US" sz="1300" dirty="0">
              <a:solidFill>
                <a:srgbClr val="C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533901" y="5243585"/>
          <a:ext cx="4108863" cy="1520190"/>
        </p:xfrm>
        <a:graphic>
          <a:graphicData uri="http://schemas.openxmlformats.org/drawingml/2006/table">
            <a:tbl>
              <a:tblPr/>
              <a:tblGrid>
                <a:gridCol w="196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4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FUEL/TECNOLOGIA</a:t>
                      </a:r>
                    </a:p>
                  </a:txBody>
                  <a:tcPr marL="7739" marR="7739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% - PM2.5 non-exhaust</a:t>
                      </a:r>
                    </a:p>
                  </a:txBody>
                  <a:tcPr marL="7739" marR="773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Benzina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7739" marR="7739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33.1</a:t>
                      </a:r>
                    </a:p>
                  </a:txBody>
                  <a:tcPr marL="7739" marR="773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Benzina</a:t>
                      </a:r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Hybrid</a:t>
                      </a:r>
                    </a:p>
                  </a:txBody>
                  <a:tcPr marL="7739" marR="7739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7739" marR="773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CNG </a:t>
                      </a:r>
                      <a:r>
                        <a:rPr lang="en-US" sz="16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Bifuel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7739" marR="7739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3.2</a:t>
                      </a:r>
                    </a:p>
                  </a:txBody>
                  <a:tcPr marL="7739" marR="773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GPL </a:t>
                      </a:r>
                      <a:r>
                        <a:rPr lang="en-US" sz="16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Bifuel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7739" marR="7739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7.3</a:t>
                      </a:r>
                    </a:p>
                  </a:txBody>
                  <a:tcPr marL="7739" marR="773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Diesel</a:t>
                      </a:r>
                    </a:p>
                  </a:txBody>
                  <a:tcPr marL="7739" marR="7739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56.1</a:t>
                      </a:r>
                    </a:p>
                  </a:txBody>
                  <a:tcPr marL="7739" marR="773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825" y="941694"/>
            <a:ext cx="4750969" cy="424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8198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5"/>
          <p:cNvGrpSpPr/>
          <p:nvPr/>
        </p:nvGrpSpPr>
        <p:grpSpPr>
          <a:xfrm>
            <a:off x="0" y="836712"/>
            <a:ext cx="9906000" cy="1080120"/>
            <a:chOff x="0" y="5805264"/>
            <a:chExt cx="9144000" cy="1080120"/>
          </a:xfrm>
        </p:grpSpPr>
        <p:pic>
          <p:nvPicPr>
            <p:cNvPr id="4" name="Immagine 3" descr="elementi-locandina.png"/>
            <p:cNvPicPr>
              <a:picLocks noChangeAspect="1"/>
            </p:cNvPicPr>
            <p:nvPr/>
          </p:nvPicPr>
          <p:blipFill>
            <a:blip r:embed="rId3" cstate="print"/>
            <a:srcRect t="7580" b="84071"/>
            <a:stretch>
              <a:fillRect/>
            </a:stretch>
          </p:blipFill>
          <p:spPr>
            <a:xfrm>
              <a:off x="0" y="5805264"/>
              <a:ext cx="9144000" cy="1080120"/>
            </a:xfrm>
            <a:prstGeom prst="rect">
              <a:avLst/>
            </a:prstGeom>
          </p:spPr>
        </p:pic>
        <p:sp>
          <p:nvSpPr>
            <p:cNvPr id="5" name="Rettangolo 4"/>
            <p:cNvSpPr/>
            <p:nvPr/>
          </p:nvSpPr>
          <p:spPr>
            <a:xfrm>
              <a:off x="6516216" y="5805264"/>
              <a:ext cx="244827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39555" y="188641"/>
            <a:ext cx="99060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indent="1588">
              <a:spcBef>
                <a:spcPts val="300"/>
              </a:spcBef>
            </a:pPr>
            <a:r>
              <a:rPr lang="it-IT" sz="2400" b="1" dirty="0">
                <a:solidFill>
                  <a:schemeClr val="bg1"/>
                </a:solidFill>
                <a:latin typeface="Kozuka Gothic Pro L" pitchFamily="34" charset="-128"/>
                <a:ea typeface="Kozuka Gothic Pro L" pitchFamily="34" charset="-128"/>
              </a:rPr>
              <a:t>..........EMISSIONI DI CO</a:t>
            </a:r>
            <a:r>
              <a:rPr lang="it-IT" sz="2400" b="1" baseline="-25000" dirty="0">
                <a:solidFill>
                  <a:schemeClr val="bg1"/>
                </a:solidFill>
                <a:latin typeface="Kozuka Gothic Pro L" pitchFamily="34" charset="-128"/>
                <a:ea typeface="Kozuka Gothic Pro L" pitchFamily="34" charset="-128"/>
              </a:rPr>
              <a:t>2 </a:t>
            </a:r>
            <a:r>
              <a:rPr lang="it-IT" sz="2400" b="1" dirty="0">
                <a:solidFill>
                  <a:schemeClr val="bg1"/>
                </a:solidFill>
                <a:latin typeface="Kozuka Gothic Pro L" pitchFamily="34" charset="-128"/>
                <a:ea typeface="Kozuka Gothic Pro L" pitchFamily="34" charset="-128"/>
              </a:rPr>
              <a:t>(CONSUMI)</a:t>
            </a:r>
            <a:endParaRPr lang="it-IT" sz="1600" dirty="0">
              <a:solidFill>
                <a:schemeClr val="bg1"/>
              </a:solidFill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4705" y="79619"/>
            <a:ext cx="4340045" cy="375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74567" y="6061690"/>
            <a:ext cx="9030689" cy="8925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300" i="1" dirty="0"/>
              <a:t>150 VEICOLI EURO 5 E 6</a:t>
            </a:r>
          </a:p>
          <a:p>
            <a:r>
              <a:rPr lang="en-US" sz="1300" i="1" dirty="0"/>
              <a:t>Real world CO</a:t>
            </a:r>
            <a:r>
              <a:rPr lang="en-US" sz="1300" i="1" baseline="-25000" dirty="0"/>
              <a:t>2</a:t>
            </a:r>
            <a:r>
              <a:rPr lang="en-US" sz="1300" i="1" dirty="0"/>
              <a:t> and </a:t>
            </a:r>
            <a:r>
              <a:rPr lang="en-US" sz="1300" i="1" dirty="0" err="1"/>
              <a:t>NOx</a:t>
            </a:r>
            <a:r>
              <a:rPr lang="en-US" sz="1300" i="1" dirty="0"/>
              <a:t> emissions from149 Euro 5 and 6 diesel, gasoline and hybrid passenger cars</a:t>
            </a:r>
          </a:p>
          <a:p>
            <a:r>
              <a:rPr lang="en-US" sz="1300" dirty="0"/>
              <a:t>Rosalind </a:t>
            </a:r>
            <a:r>
              <a:rPr lang="en-US" sz="1300" dirty="0" err="1"/>
              <a:t>O'Driscoll</a:t>
            </a:r>
            <a:r>
              <a:rPr lang="en-US" sz="1300" dirty="0"/>
              <a:t>, Marc E.J. </a:t>
            </a:r>
            <a:r>
              <a:rPr lang="en-US" sz="1300" dirty="0" err="1"/>
              <a:t>Stettler</a:t>
            </a:r>
            <a:r>
              <a:rPr lang="en-US" sz="1300" dirty="0"/>
              <a:t>, </a:t>
            </a:r>
            <a:r>
              <a:rPr lang="en-US" sz="1300" dirty="0" err="1"/>
              <a:t>NickMolden</a:t>
            </a:r>
            <a:r>
              <a:rPr lang="en-US" sz="1300" dirty="0"/>
              <a:t>, Tim Oxley, Helen M. </a:t>
            </a:r>
            <a:r>
              <a:rPr lang="en-US" sz="1300" dirty="0" err="1"/>
              <a:t>ApSimon</a:t>
            </a:r>
            <a:endParaRPr lang="en-US" sz="1300" dirty="0"/>
          </a:p>
          <a:p>
            <a:r>
              <a:rPr lang="en-US" sz="1300" dirty="0"/>
              <a:t>Science of the Total Environment 621 (2018) 282–290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6751" y="3916042"/>
            <a:ext cx="9400804" cy="215443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Per </a:t>
            </a:r>
            <a:r>
              <a:rPr lang="en-US" sz="1600" dirty="0" err="1"/>
              <a:t>quanto</a:t>
            </a:r>
            <a:r>
              <a:rPr lang="en-US" sz="1600" dirty="0"/>
              <a:t> </a:t>
            </a:r>
            <a:r>
              <a:rPr lang="en-US" sz="1600" dirty="0" err="1"/>
              <a:t>riguarda</a:t>
            </a:r>
            <a:r>
              <a:rPr lang="en-US" sz="1600" dirty="0"/>
              <a:t> le </a:t>
            </a:r>
            <a:r>
              <a:rPr lang="en-US" sz="1600" dirty="0" err="1"/>
              <a:t>emissioni</a:t>
            </a:r>
            <a:r>
              <a:rPr lang="en-US" sz="1600" dirty="0"/>
              <a:t> di CO</a:t>
            </a:r>
            <a:r>
              <a:rPr lang="en-US" sz="1600" baseline="-25000" dirty="0"/>
              <a:t>2</a:t>
            </a:r>
            <a:r>
              <a:rPr lang="en-US" sz="1600" dirty="0"/>
              <a:t> da </a:t>
            </a:r>
            <a:r>
              <a:rPr lang="en-US" sz="1600" dirty="0" err="1"/>
              <a:t>veicoli</a:t>
            </a:r>
            <a:r>
              <a:rPr lang="en-US" sz="1600" dirty="0"/>
              <a:t> la </a:t>
            </a:r>
            <a:r>
              <a:rPr lang="en-US" sz="1600" dirty="0" err="1"/>
              <a:t>regolamentazione</a:t>
            </a:r>
            <a:r>
              <a:rPr lang="en-US" sz="1600" dirty="0"/>
              <a:t> </a:t>
            </a:r>
            <a:r>
              <a:rPr lang="en-US" sz="1600" dirty="0" err="1"/>
              <a:t>europea</a:t>
            </a:r>
            <a:r>
              <a:rPr lang="en-US" sz="1600" dirty="0"/>
              <a:t> è la </a:t>
            </a:r>
            <a:r>
              <a:rPr lang="en-US" sz="1600" dirty="0" err="1"/>
              <a:t>piu</a:t>
            </a:r>
            <a:r>
              <a:rPr lang="en-US" sz="1600" dirty="0"/>
              <a:t>’ </a:t>
            </a:r>
            <a:r>
              <a:rPr lang="en-US" sz="1600" dirty="0" err="1"/>
              <a:t>severa</a:t>
            </a:r>
            <a:r>
              <a:rPr lang="en-US" sz="1600" dirty="0"/>
              <a:t> al </a:t>
            </a:r>
            <a:r>
              <a:rPr lang="en-US" sz="1600" dirty="0" err="1"/>
              <a:t>mondo</a:t>
            </a:r>
            <a:r>
              <a:rPr lang="en-US" sz="1600" dirty="0"/>
              <a:t>. </a:t>
            </a:r>
          </a:p>
          <a:p>
            <a:endParaRPr lang="en-US" sz="600" dirty="0"/>
          </a:p>
          <a:p>
            <a:r>
              <a:rPr lang="en-US" sz="1600" dirty="0" err="1"/>
              <a:t>Ogni</a:t>
            </a:r>
            <a:r>
              <a:rPr lang="en-US" sz="1600" dirty="0"/>
              <a:t> </a:t>
            </a:r>
            <a:r>
              <a:rPr lang="en-US" sz="1600" dirty="0" err="1"/>
              <a:t>tecnologia</a:t>
            </a:r>
            <a:r>
              <a:rPr lang="en-US" sz="1600" dirty="0"/>
              <a:t> ha </a:t>
            </a:r>
            <a:r>
              <a:rPr lang="en-US" sz="1600" dirty="0" err="1"/>
              <a:t>delle</a:t>
            </a:r>
            <a:r>
              <a:rPr lang="en-US" sz="1600" dirty="0"/>
              <a:t> </a:t>
            </a:r>
            <a:r>
              <a:rPr lang="en-US" sz="1600" dirty="0" err="1"/>
              <a:t>proprie</a:t>
            </a:r>
            <a:r>
              <a:rPr lang="en-US" sz="1600" dirty="0"/>
              <a:t> </a:t>
            </a:r>
            <a:r>
              <a:rPr lang="en-US" sz="1600" dirty="0" err="1"/>
              <a:t>caratteristiche</a:t>
            </a:r>
            <a:r>
              <a:rPr lang="en-US" sz="1600" dirty="0"/>
              <a:t> emissive:</a:t>
            </a:r>
          </a:p>
          <a:p>
            <a:pPr marL="285750" indent="-285750">
              <a:buFontTx/>
              <a:buChar char="-"/>
            </a:pPr>
            <a:r>
              <a:rPr lang="en-US" sz="1600" dirty="0" err="1"/>
              <a:t>c’è</a:t>
            </a:r>
            <a:r>
              <a:rPr lang="en-US" sz="1600" dirty="0"/>
              <a:t> la </a:t>
            </a:r>
            <a:r>
              <a:rPr lang="en-US" sz="1600" dirty="0" err="1"/>
              <a:t>problematica</a:t>
            </a:r>
            <a:r>
              <a:rPr lang="en-US" sz="1600" dirty="0"/>
              <a:t> di </a:t>
            </a:r>
            <a:r>
              <a:rPr lang="en-US" sz="1600" dirty="0" err="1"/>
              <a:t>ridurre</a:t>
            </a:r>
            <a:r>
              <a:rPr lang="en-US" sz="1600" dirty="0"/>
              <a:t> le </a:t>
            </a:r>
            <a:r>
              <a:rPr lang="en-US" sz="1600" dirty="0" err="1"/>
              <a:t>emissioni</a:t>
            </a:r>
            <a:r>
              <a:rPr lang="en-US" sz="1600" dirty="0"/>
              <a:t> di NOx </a:t>
            </a:r>
            <a:r>
              <a:rPr lang="en-US" sz="1600" dirty="0" err="1"/>
              <a:t>dei</a:t>
            </a:r>
            <a:r>
              <a:rPr lang="en-US" sz="1600" dirty="0"/>
              <a:t> </a:t>
            </a:r>
            <a:r>
              <a:rPr lang="en-US" sz="1600" dirty="0" err="1"/>
              <a:t>moderni</a:t>
            </a:r>
            <a:r>
              <a:rPr lang="en-US" sz="1600" dirty="0"/>
              <a:t> </a:t>
            </a:r>
            <a:r>
              <a:rPr lang="en-US" sz="1600" dirty="0" err="1"/>
              <a:t>motori</a:t>
            </a:r>
            <a:r>
              <a:rPr lang="en-US" sz="1600" dirty="0"/>
              <a:t> Diesel;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la </a:t>
            </a:r>
            <a:r>
              <a:rPr lang="en-US" sz="1600" dirty="0" err="1"/>
              <a:t>sostituzione</a:t>
            </a:r>
            <a:r>
              <a:rPr lang="en-US" sz="1600" dirty="0"/>
              <a:t> </a:t>
            </a:r>
            <a:r>
              <a:rPr lang="en-US" sz="1600" dirty="0" err="1"/>
              <a:t>dei</a:t>
            </a:r>
            <a:r>
              <a:rPr lang="en-US" sz="1600" dirty="0"/>
              <a:t> </a:t>
            </a:r>
            <a:r>
              <a:rPr lang="en-US" sz="1600" dirty="0" err="1"/>
              <a:t>veicoli</a:t>
            </a:r>
            <a:r>
              <a:rPr lang="en-US" sz="1600" dirty="0"/>
              <a:t> Diesel con </a:t>
            </a:r>
            <a:r>
              <a:rPr lang="en-US" sz="1600" dirty="0" err="1"/>
              <a:t>quelli</a:t>
            </a:r>
            <a:r>
              <a:rPr lang="en-US" sz="1600" dirty="0"/>
              <a:t> a </a:t>
            </a:r>
            <a:r>
              <a:rPr lang="en-US" sz="1600" dirty="0" err="1"/>
              <a:t>benzina</a:t>
            </a:r>
            <a:r>
              <a:rPr lang="en-US" sz="1600" dirty="0"/>
              <a:t> </a:t>
            </a:r>
            <a:r>
              <a:rPr lang="en-US" sz="1600" dirty="0" err="1"/>
              <a:t>potrebbe</a:t>
            </a:r>
            <a:r>
              <a:rPr lang="en-US" sz="1600" dirty="0"/>
              <a:t> </a:t>
            </a:r>
            <a:r>
              <a:rPr lang="en-US" sz="1600" dirty="0" err="1"/>
              <a:t>comportare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penalità</a:t>
            </a:r>
            <a:r>
              <a:rPr lang="en-US" sz="1600" dirty="0"/>
              <a:t> </a:t>
            </a:r>
            <a:r>
              <a:rPr lang="en-US" sz="1600" dirty="0" err="1"/>
              <a:t>nei</a:t>
            </a:r>
            <a:r>
              <a:rPr lang="en-US" sz="1600" dirty="0"/>
              <a:t> </a:t>
            </a:r>
            <a:r>
              <a:rPr lang="en-US" sz="1600" dirty="0" err="1"/>
              <a:t>confronti</a:t>
            </a:r>
            <a:r>
              <a:rPr lang="en-US" sz="1600" dirty="0"/>
              <a:t> </a:t>
            </a:r>
            <a:r>
              <a:rPr lang="en-US" sz="1600" dirty="0" err="1"/>
              <a:t>delle</a:t>
            </a:r>
            <a:r>
              <a:rPr lang="en-US" sz="1600" dirty="0"/>
              <a:t> </a:t>
            </a:r>
            <a:r>
              <a:rPr lang="en-US" sz="1600" dirty="0" err="1"/>
              <a:t>emissioni</a:t>
            </a:r>
            <a:r>
              <a:rPr lang="en-US" sz="1600" dirty="0"/>
              <a:t> di CO</a:t>
            </a:r>
            <a:r>
              <a:rPr lang="en-US" sz="1600" baseline="-25000" dirty="0"/>
              <a:t>2</a:t>
            </a:r>
            <a:r>
              <a:rPr lang="en-US" sz="1600" dirty="0"/>
              <a:t>;</a:t>
            </a:r>
          </a:p>
          <a:p>
            <a:pPr marL="285750" indent="-285750">
              <a:buFontTx/>
              <a:buChar char="-"/>
            </a:pP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introduzione</a:t>
            </a:r>
            <a:r>
              <a:rPr lang="en-US" sz="1600" dirty="0"/>
              <a:t> di </a:t>
            </a:r>
            <a:r>
              <a:rPr lang="en-US" sz="1600" dirty="0" err="1"/>
              <a:t>veicoli</a:t>
            </a:r>
            <a:r>
              <a:rPr lang="en-US" sz="1600" dirty="0"/>
              <a:t> </a:t>
            </a:r>
            <a:r>
              <a:rPr lang="en-US" sz="1600" dirty="0" err="1"/>
              <a:t>ibridi</a:t>
            </a:r>
            <a:r>
              <a:rPr lang="en-US" sz="1600" dirty="0"/>
              <a:t> </a:t>
            </a:r>
            <a:r>
              <a:rPr lang="en-US" sz="1600" dirty="0" err="1"/>
              <a:t>potrebbe</a:t>
            </a:r>
            <a:r>
              <a:rPr lang="en-US" sz="1600" dirty="0"/>
              <a:t> </a:t>
            </a:r>
            <a:r>
              <a:rPr lang="en-US" sz="1600" dirty="0" err="1"/>
              <a:t>ridurre</a:t>
            </a:r>
            <a:r>
              <a:rPr lang="en-US" sz="1600" dirty="0"/>
              <a:t> </a:t>
            </a:r>
            <a:r>
              <a:rPr lang="en-US" sz="1600" dirty="0" err="1"/>
              <a:t>sia</a:t>
            </a:r>
            <a:r>
              <a:rPr lang="en-US" sz="1600" dirty="0"/>
              <a:t> le </a:t>
            </a:r>
            <a:r>
              <a:rPr lang="en-US" sz="1600" dirty="0" err="1"/>
              <a:t>emissioni</a:t>
            </a:r>
            <a:r>
              <a:rPr lang="en-US" sz="1600" dirty="0"/>
              <a:t> di CO</a:t>
            </a:r>
            <a:r>
              <a:rPr lang="en-US" sz="1600" baseline="-25000" dirty="0"/>
              <a:t>2</a:t>
            </a:r>
            <a:r>
              <a:rPr lang="en-US" sz="1600" dirty="0"/>
              <a:t> </a:t>
            </a:r>
            <a:r>
              <a:rPr lang="en-US" sz="1600" dirty="0" err="1"/>
              <a:t>che</a:t>
            </a:r>
            <a:r>
              <a:rPr lang="en-US" sz="1600" dirty="0"/>
              <a:t> di NOx ma </a:t>
            </a:r>
            <a:r>
              <a:rPr lang="en-US" sz="1600" dirty="0" err="1"/>
              <a:t>potrebbe</a:t>
            </a:r>
            <a:r>
              <a:rPr lang="en-US" sz="1600" dirty="0"/>
              <a:t> </a:t>
            </a:r>
            <a:r>
              <a:rPr lang="en-US" sz="1600" dirty="0" err="1"/>
              <a:t>comportare</a:t>
            </a:r>
            <a:r>
              <a:rPr lang="en-US" sz="1600" dirty="0"/>
              <a:t> un </a:t>
            </a:r>
            <a:r>
              <a:rPr lang="en-US" sz="1600" dirty="0" err="1"/>
              <a:t>aumento</a:t>
            </a:r>
            <a:r>
              <a:rPr lang="en-US" sz="1600" dirty="0"/>
              <a:t> </a:t>
            </a:r>
            <a:r>
              <a:rPr lang="en-US" sz="1600" dirty="0" err="1"/>
              <a:t>delle</a:t>
            </a:r>
            <a:r>
              <a:rPr lang="en-US" sz="1600" dirty="0"/>
              <a:t> emission di PM non-exhaust.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44" y="792429"/>
            <a:ext cx="4990605" cy="295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227139" y="1"/>
            <a:ext cx="9412866" cy="736269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i="1" u="sng" dirty="0">
                <a:solidFill>
                  <a:srgbClr val="0070C0"/>
                </a:solidFill>
              </a:rPr>
              <a:t>Conclusioni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321575" y="814510"/>
            <a:ext cx="9439941" cy="59400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i="1" dirty="0"/>
              <a:t>La nuova procedura di omologazione fornirà valori relativi ad emissioni e consumi di combustibile più rappresentativi delle condizioni reali di guida, a vantaggio dei consumatori e dei regolatori, sia a livello nazionale che dell'UE. </a:t>
            </a:r>
          </a:p>
          <a:p>
            <a:endParaRPr lang="it-IT" sz="2000" i="1" dirty="0"/>
          </a:p>
          <a:p>
            <a:r>
              <a:rPr lang="it-IT" sz="2000" i="1" dirty="0"/>
              <a:t>Sebbene ci sia ancora un numero limitato di test su veicoli certificati, le soluzioni tecnologiche che vengono applicate ai veicoli rispondenti alla Euro 6d-temp sembrano permettere il rispetto dei limiti previsti anche durante la guida in condizioni reali.</a:t>
            </a:r>
          </a:p>
          <a:p>
            <a:endParaRPr lang="it-IT" sz="2000" i="1" dirty="0"/>
          </a:p>
          <a:p>
            <a:r>
              <a:rPr lang="it-IT" sz="2000" i="1" dirty="0"/>
              <a:t>Uno “svecchiamento” del parco circolante comporta delle riduzioni dell’impatto emissivo  dei veicoli circolanti, al fine di poter rispondere alle normative ambientali. E’ un processo che  va guidato per poter utilizzare i vantaggi di ogni tecnologia senza escluderne alcuna, coniugando le esigenze ambientali con quelle di una mobilità personale e collettiva.</a:t>
            </a:r>
          </a:p>
          <a:p>
            <a:endParaRPr lang="it-IT" sz="2000" i="1" dirty="0"/>
          </a:p>
          <a:p>
            <a:endParaRPr lang="it-IT" sz="2000" i="1" dirty="0"/>
          </a:p>
          <a:p>
            <a:r>
              <a:rPr lang="it-IT" sz="2000" i="1" dirty="0"/>
              <a:t>Ringrazio UNRAE poichè questi dati sono stati elaborati per UNRAE e presentati a Verona il 15 maggio 2018 nel corso  della Conferenza Stampa su “Visione Strategica della Mobilità”.</a:t>
            </a:r>
          </a:p>
        </p:txBody>
      </p:sp>
    </p:spTree>
    <p:extLst>
      <p:ext uri="{BB962C8B-B14F-4D97-AF65-F5344CB8AC3E}">
        <p14:creationId xmlns:p14="http://schemas.microsoft.com/office/powerpoint/2010/main" val="2868198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5"/>
          <p:cNvGrpSpPr/>
          <p:nvPr/>
        </p:nvGrpSpPr>
        <p:grpSpPr>
          <a:xfrm>
            <a:off x="0" y="836712"/>
            <a:ext cx="9906000" cy="1080120"/>
            <a:chOff x="0" y="5805264"/>
            <a:chExt cx="9144000" cy="1080120"/>
          </a:xfrm>
        </p:grpSpPr>
        <p:pic>
          <p:nvPicPr>
            <p:cNvPr id="4" name="Immagine 3" descr="elementi-locandina.png"/>
            <p:cNvPicPr>
              <a:picLocks noChangeAspect="1"/>
            </p:cNvPicPr>
            <p:nvPr/>
          </p:nvPicPr>
          <p:blipFill>
            <a:blip r:embed="rId3" cstate="print"/>
            <a:srcRect t="7580" b="84071"/>
            <a:stretch>
              <a:fillRect/>
            </a:stretch>
          </p:blipFill>
          <p:spPr>
            <a:xfrm>
              <a:off x="0" y="5805264"/>
              <a:ext cx="9144000" cy="1080120"/>
            </a:xfrm>
            <a:prstGeom prst="rect">
              <a:avLst/>
            </a:prstGeom>
          </p:spPr>
        </p:pic>
        <p:sp>
          <p:nvSpPr>
            <p:cNvPr id="5" name="Rettangolo 4"/>
            <p:cNvSpPr/>
            <p:nvPr/>
          </p:nvSpPr>
          <p:spPr>
            <a:xfrm>
              <a:off x="6516216" y="5805264"/>
              <a:ext cx="244827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602402" y="138230"/>
            <a:ext cx="8764865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Inquinamento atmosferico: dall’emissione all’esposizione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emissione immissione.png"/>
          <p:cNvPicPr>
            <a:picLocks noChangeAspect="1"/>
          </p:cNvPicPr>
          <p:nvPr/>
        </p:nvPicPr>
        <p:blipFill>
          <a:blip r:embed="rId4" cstate="print"/>
          <a:srcRect t="30595"/>
          <a:stretch>
            <a:fillRect/>
          </a:stretch>
        </p:blipFill>
        <p:spPr>
          <a:xfrm>
            <a:off x="2379478" y="653151"/>
            <a:ext cx="5424683" cy="49073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6506" y="692696"/>
            <a:ext cx="694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CasellaDiTesto 6"/>
          <p:cNvSpPr txBox="1"/>
          <p:nvPr/>
        </p:nvSpPr>
        <p:spPr>
          <a:xfrm>
            <a:off x="106881" y="4453267"/>
            <a:ext cx="9692244" cy="23391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 err="1">
                <a:solidFill>
                  <a:srgbClr val="002060"/>
                </a:solidFill>
                <a:latin typeface="Calibri"/>
              </a:rPr>
              <a:t>Ogni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inquinante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atmosferico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ha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una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sua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sorgente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principale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. Come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dati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europei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abbiamo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che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: </a:t>
            </a:r>
          </a:p>
          <a:p>
            <a:pPr>
              <a:spcAft>
                <a:spcPts val="200"/>
              </a:spcAft>
              <a:buFontTx/>
              <a:buChar char="-"/>
            </a:pPr>
            <a:r>
              <a:rPr lang="en-US" sz="1400" dirty="0">
                <a:solidFill>
                  <a:srgbClr val="002060"/>
                </a:solidFill>
                <a:latin typeface="Calibri"/>
              </a:rPr>
              <a:t> per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gli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ossidi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di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azoto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(NOX) è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il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“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trasporto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stradale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” (circa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il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39% in EU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nel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2016):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autovetture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, autobus e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veicoli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heavy-duty;</a:t>
            </a:r>
          </a:p>
          <a:p>
            <a:pPr>
              <a:spcAft>
                <a:spcPts val="200"/>
              </a:spcAft>
              <a:buFontTx/>
              <a:buChar char="-"/>
            </a:pPr>
            <a:r>
              <a:rPr lang="en-US" sz="1400" dirty="0">
                <a:solidFill>
                  <a:srgbClr val="002060"/>
                </a:solidFill>
                <a:latin typeface="Calibri"/>
              </a:rPr>
              <a:t> per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gli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ossidi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di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zolfo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(SOX)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i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settori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di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produzione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e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distribuzione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dell’energia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;</a:t>
            </a:r>
          </a:p>
          <a:p>
            <a:pPr>
              <a:spcAft>
                <a:spcPts val="200"/>
              </a:spcAft>
              <a:buFontTx/>
              <a:buChar char="-"/>
            </a:pPr>
            <a:r>
              <a:rPr lang="en-US" sz="1400" dirty="0">
                <a:solidFill>
                  <a:srgbClr val="002060"/>
                </a:solidFill>
                <a:latin typeface="Calibri"/>
              </a:rPr>
              <a:t> per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l’ammoniaca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(NH3)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l’agricoltura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;</a:t>
            </a:r>
          </a:p>
          <a:p>
            <a:pPr>
              <a:spcAft>
                <a:spcPts val="200"/>
              </a:spcAft>
              <a:buFontTx/>
              <a:buChar char="-"/>
            </a:pPr>
            <a:r>
              <a:rPr lang="en-US" sz="1400" dirty="0">
                <a:solidFill>
                  <a:srgbClr val="002060"/>
                </a:solidFill>
                <a:latin typeface="Calibri"/>
              </a:rPr>
              <a:t> per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i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composti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organici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volatili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non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metanici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(NMVOC)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i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processi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industriali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;</a:t>
            </a:r>
          </a:p>
          <a:p>
            <a:pPr>
              <a:spcAft>
                <a:spcPts val="200"/>
              </a:spcAft>
              <a:buFontTx/>
              <a:buChar char="-"/>
            </a:pPr>
            <a:r>
              <a:rPr lang="en-US" sz="1400" dirty="0">
                <a:solidFill>
                  <a:srgbClr val="002060"/>
                </a:solidFill>
                <a:latin typeface="Calibri"/>
              </a:rPr>
              <a:t> per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il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monossido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di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carbonio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(CO)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ed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il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particolato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(PM)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il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commercio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ed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il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riscaldamento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domestico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;</a:t>
            </a:r>
          </a:p>
          <a:p>
            <a:pPr>
              <a:spcAft>
                <a:spcPts val="200"/>
              </a:spcAft>
              <a:buFontTx/>
              <a:buChar char="-"/>
            </a:pP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il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trasporto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stradale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in EU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contribuisce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per circa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il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12%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alle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emissioni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di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PM2.5 </a:t>
            </a:r>
            <a:r>
              <a:rPr lang="en-US" sz="1400" dirty="0" err="1">
                <a:solidFill>
                  <a:srgbClr val="002060"/>
                </a:solidFill>
                <a:latin typeface="Calibri"/>
              </a:rPr>
              <a:t>primario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;</a:t>
            </a:r>
          </a:p>
          <a:p>
            <a:pPr>
              <a:spcAft>
                <a:spcPts val="200"/>
              </a:spcAft>
              <a:buFontTx/>
              <a:buChar char="-"/>
            </a:pPr>
            <a:r>
              <a:rPr lang="it-IT" sz="1400" dirty="0">
                <a:solidFill>
                  <a:srgbClr val="002060"/>
                </a:solidFill>
                <a:latin typeface="Calibri"/>
              </a:rPr>
              <a:t> per l’anidride carbonica (CO</a:t>
            </a:r>
            <a:r>
              <a:rPr lang="it-IT" sz="1400" baseline="-25000" dirty="0">
                <a:solidFill>
                  <a:srgbClr val="002060"/>
                </a:solidFill>
                <a:latin typeface="Calibri"/>
              </a:rPr>
              <a:t>2</a:t>
            </a:r>
            <a:r>
              <a:rPr lang="it-IT" sz="1400" dirty="0">
                <a:solidFill>
                  <a:srgbClr val="002060"/>
                </a:solidFill>
                <a:latin typeface="Calibri"/>
              </a:rPr>
              <a:t>) il settore del trasporto contribuisce a circa il 20% delle emissioni totali dell’EU.</a:t>
            </a:r>
          </a:p>
          <a:p>
            <a:pPr>
              <a:spcAft>
                <a:spcPts val="200"/>
              </a:spcAft>
            </a:pPr>
            <a:endParaRPr lang="en-US" sz="600" dirty="0">
              <a:solidFill>
                <a:srgbClr val="002060"/>
              </a:solidFill>
              <a:latin typeface="Calibri"/>
            </a:endParaRPr>
          </a:p>
          <a:p>
            <a:r>
              <a:rPr lang="it-IT" sz="1300" dirty="0">
                <a:solidFill>
                  <a:srgbClr val="002060"/>
                </a:solidFill>
                <a:latin typeface="Calibri"/>
              </a:rPr>
              <a:t>EEA Report No 6/2018 del  9 luglio 2018   </a:t>
            </a:r>
            <a:r>
              <a:rPr lang="it-IT" sz="1300" dirty="0">
                <a:solidFill>
                  <a:srgbClr val="002060"/>
                </a:solidFill>
                <a:latin typeface="Calibri"/>
                <a:hlinkClick r:id="rId5"/>
              </a:rPr>
              <a:t>https://www.eea.europa.eu//publications/european-union-emission-inventory-report-1</a:t>
            </a:r>
            <a:endParaRPr lang="it-IT" sz="1300" dirty="0">
              <a:solidFill>
                <a:srgbClr val="00206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802092" y="5842657"/>
            <a:ext cx="197328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Mmmmm</a:t>
            </a:r>
          </a:p>
          <a:p>
            <a:r>
              <a:rPr lang="it-IT" dirty="0">
                <a:solidFill>
                  <a:schemeClr val="bg1"/>
                </a:solidFill>
              </a:rPr>
              <a:t>Mmmmmm</a:t>
            </a:r>
          </a:p>
          <a:p>
            <a:r>
              <a:rPr lang="it-IT" dirty="0">
                <a:solidFill>
                  <a:schemeClr val="bg1"/>
                </a:solidFill>
              </a:rPr>
              <a:t>mmmm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37348" y="22578"/>
            <a:ext cx="9412866" cy="1010575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dirty="0"/>
              <a:t>Direttiva UE 2016/2284 concernente la riduzione delle emissioni nazionali di inquinanti atmosferici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28177" y="861311"/>
            <a:ext cx="96494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dirty="0">
                <a:solidFill>
                  <a:srgbClr val="002060"/>
                </a:solidFill>
                <a:latin typeface="Calibri"/>
              </a:rPr>
              <a:t>Dal 31 dicembre 2016 è in vigore la Direttiva (UE) 2016/2284 del Parlamento Europeo e del Consiglio, riguardante la riduzione delle emissioni nazionali di determinati inquinanti atmosferici per evitare rischi significativi per la salute umana e l’ambiente.</a:t>
            </a:r>
          </a:p>
          <a:p>
            <a:pPr>
              <a:spcAft>
                <a:spcPts val="600"/>
              </a:spcAft>
            </a:pPr>
            <a:r>
              <a:rPr lang="it-IT" sz="1600" dirty="0">
                <a:solidFill>
                  <a:srgbClr val="002060"/>
                </a:solidFill>
                <a:latin typeface="Calibri"/>
              </a:rPr>
              <a:t>La direttiva stabilisce gli impegni di riduzione delle emissioni atmosferiche antropogeniche, degli Stati membri, per gli ossidi di azoto (</a:t>
            </a:r>
            <a:r>
              <a:rPr lang="it-IT" sz="1600" dirty="0" err="1">
                <a:solidFill>
                  <a:srgbClr val="002060"/>
                </a:solidFill>
                <a:latin typeface="Calibri"/>
              </a:rPr>
              <a:t>NOx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), il biossido di zolfo (SO</a:t>
            </a:r>
            <a:r>
              <a:rPr lang="it-IT" sz="1600" baseline="-25000" dirty="0">
                <a:solidFill>
                  <a:srgbClr val="002060"/>
                </a:solidFill>
                <a:latin typeface="Calibri"/>
              </a:rPr>
              <a:t>2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), i composti organici volatili non metanici (COVNM), l’ammoniaca (NH</a:t>
            </a:r>
            <a:r>
              <a:rPr lang="it-IT" sz="1600" baseline="-25000" dirty="0">
                <a:solidFill>
                  <a:srgbClr val="002060"/>
                </a:solidFill>
                <a:latin typeface="Calibri"/>
              </a:rPr>
              <a:t>3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) e particolato fine (PM</a:t>
            </a:r>
            <a:r>
              <a:rPr lang="it-IT" sz="1600" baseline="-25000" dirty="0">
                <a:solidFill>
                  <a:srgbClr val="002060"/>
                </a:solidFill>
                <a:latin typeface="Calibri"/>
              </a:rPr>
              <a:t>2,5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) e impone l’elaborazione, l’adozione e l’attuazione di programmi nazionali di controllo dell’inquinamento atmosferico e il monitoraggio.</a:t>
            </a:r>
          </a:p>
          <a:p>
            <a:pPr>
              <a:spcAft>
                <a:spcPts val="600"/>
              </a:spcAft>
            </a:pPr>
            <a:r>
              <a:rPr lang="it-IT" sz="1600" dirty="0">
                <a:solidFill>
                  <a:srgbClr val="002060"/>
                </a:solidFill>
                <a:latin typeface="Calibri"/>
              </a:rPr>
              <a:t>Le misure di riduzione sono estese ai seguenti settori: Energia, Industria, </a:t>
            </a:r>
            <a:r>
              <a:rPr lang="it-IT" sz="1600" u="sng" dirty="0">
                <a:solidFill>
                  <a:srgbClr val="002060"/>
                </a:solidFill>
                <a:latin typeface="Calibri"/>
              </a:rPr>
              <a:t>Trasporti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, Riscaldamento domestico, Agricoltura.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-109150" y="6562874"/>
            <a:ext cx="7661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rgbClr val="002060"/>
                </a:solidFill>
                <a:latin typeface="Calibri"/>
              </a:rPr>
              <a:t>Nella tabella sono indicate le percentuali di riduzione, rispetto all’anno 2005, per l’Italia</a:t>
            </a:r>
          </a:p>
        </p:txBody>
      </p:sp>
      <p:sp>
        <p:nvSpPr>
          <p:cNvPr id="6" name="Left Arrow 5"/>
          <p:cNvSpPr/>
          <p:nvPr/>
        </p:nvSpPr>
        <p:spPr>
          <a:xfrm>
            <a:off x="7297844" y="4147147"/>
            <a:ext cx="1411976" cy="4776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00"/>
                </a:solidFill>
              </a:rPr>
              <a:t>38% 2015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7331111" y="6001978"/>
            <a:ext cx="1411976" cy="477671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70% 2015</a:t>
            </a:r>
            <a:endParaRPr lang="en-US" sz="1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7301534" y="4651354"/>
            <a:ext cx="1411976" cy="477671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00"/>
                </a:solidFill>
              </a:rPr>
              <a:t>32% 2015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7331109" y="5011022"/>
            <a:ext cx="1411976" cy="4776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00"/>
                </a:solidFill>
              </a:rPr>
              <a:t>7% 2015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7322924" y="5494519"/>
            <a:ext cx="1411976" cy="4776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C00000"/>
                </a:solidFill>
              </a:rPr>
              <a:t>4% 2015</a:t>
            </a:r>
            <a:endParaRPr lang="en-US" sz="1400" b="1" dirty="0">
              <a:solidFill>
                <a:srgbClr val="C00000"/>
              </a:solidFill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219761"/>
              </p:ext>
            </p:extLst>
          </p:nvPr>
        </p:nvGraphicFramePr>
        <p:xfrm>
          <a:off x="296884" y="3304443"/>
          <a:ext cx="6412665" cy="327198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107766">
                  <a:extLst>
                    <a:ext uri="{9D8B030D-6E8A-4147-A177-3AD203B41FA5}">
                      <a16:colId xmlns:a16="http://schemas.microsoft.com/office/drawing/2014/main" val="718040802"/>
                    </a:ext>
                  </a:extLst>
                </a:gridCol>
                <a:gridCol w="2403751">
                  <a:extLst>
                    <a:ext uri="{9D8B030D-6E8A-4147-A177-3AD203B41FA5}">
                      <a16:colId xmlns:a16="http://schemas.microsoft.com/office/drawing/2014/main" val="3512839020"/>
                    </a:ext>
                  </a:extLst>
                </a:gridCol>
                <a:gridCol w="1901148">
                  <a:extLst>
                    <a:ext uri="{9D8B030D-6E8A-4147-A177-3AD203B41FA5}">
                      <a16:colId xmlns:a16="http://schemas.microsoft.com/office/drawing/2014/main" val="64295512"/>
                    </a:ext>
                  </a:extLst>
                </a:gridCol>
              </a:tblGrid>
              <a:tr h="876598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Inquinanti</a:t>
                      </a:r>
                    </a:p>
                  </a:txBody>
                  <a:tcPr marL="74295" marR="74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2060"/>
                          </a:solidFill>
                          <a:effectLst/>
                        </a:rPr>
                        <a:t>Per qualsiasi anno </a:t>
                      </a:r>
                    </a:p>
                    <a:p>
                      <a:pPr algn="ctr"/>
                      <a:r>
                        <a:rPr lang="it-IT" sz="1400" dirty="0">
                          <a:solidFill>
                            <a:srgbClr val="002060"/>
                          </a:solidFill>
                          <a:effectLst/>
                        </a:rPr>
                        <a:t>dal 2020 al 2029</a:t>
                      </a:r>
                    </a:p>
                  </a:txBody>
                  <a:tcPr marL="74295" marR="74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2060"/>
                          </a:solidFill>
                          <a:effectLst/>
                        </a:rPr>
                        <a:t>Per qualsiasi anno a partire dal 2030</a:t>
                      </a:r>
                    </a:p>
                  </a:txBody>
                  <a:tcPr marL="74295" marR="7429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803737"/>
                  </a:ext>
                </a:extLst>
              </a:tr>
              <a:tr h="4975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Ossidi di azoto (NOx)</a:t>
                      </a:r>
                    </a:p>
                  </a:txBody>
                  <a:tcPr marL="74295" marR="74295" anchor="ctr">
                    <a:solidFill>
                      <a:srgbClr val="9BE3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40%</a:t>
                      </a:r>
                    </a:p>
                  </a:txBody>
                  <a:tcPr marL="74295" marR="74295" anchor="ctr">
                    <a:solidFill>
                      <a:srgbClr val="9BE3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65%</a:t>
                      </a:r>
                    </a:p>
                  </a:txBody>
                  <a:tcPr marL="74295" marR="74295" anchor="ctr">
                    <a:solidFill>
                      <a:srgbClr val="9BE3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205340"/>
                  </a:ext>
                </a:extLst>
              </a:tr>
              <a:tr h="393382">
                <a:tc>
                  <a:txBody>
                    <a:bodyPr/>
                    <a:lstStyle/>
                    <a:p>
                      <a:r>
                        <a:rPr lang="it-IT" sz="1400" dirty="0"/>
                        <a:t>COVNM</a:t>
                      </a:r>
                    </a:p>
                  </a:txBody>
                  <a:tcPr marL="74295" marR="74295" anchor="ctr">
                    <a:solidFill>
                      <a:srgbClr val="9BE3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35%</a:t>
                      </a:r>
                    </a:p>
                  </a:txBody>
                  <a:tcPr marL="74295" marR="74295" anchor="ctr">
                    <a:solidFill>
                      <a:srgbClr val="9BE3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46%</a:t>
                      </a:r>
                    </a:p>
                  </a:txBody>
                  <a:tcPr marL="74295" marR="74295" anchor="ctr">
                    <a:solidFill>
                      <a:srgbClr val="9BE3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225886"/>
                  </a:ext>
                </a:extLst>
              </a:tr>
              <a:tr h="393382">
                <a:tc>
                  <a:txBody>
                    <a:bodyPr/>
                    <a:lstStyle/>
                    <a:p>
                      <a:r>
                        <a:rPr lang="it-IT" sz="1400" dirty="0"/>
                        <a:t>Ammoniaca (NH</a:t>
                      </a:r>
                      <a:r>
                        <a:rPr lang="it-IT" sz="1400" baseline="-25000" dirty="0"/>
                        <a:t>3</a:t>
                      </a:r>
                      <a:r>
                        <a:rPr lang="it-IT" sz="1400" dirty="0"/>
                        <a:t>)</a:t>
                      </a:r>
                    </a:p>
                  </a:txBody>
                  <a:tcPr marL="74295" marR="74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5%</a:t>
                      </a:r>
                    </a:p>
                  </a:txBody>
                  <a:tcPr marL="74295" marR="74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16%</a:t>
                      </a:r>
                    </a:p>
                  </a:txBody>
                  <a:tcPr marL="74295" marR="7429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602051"/>
                  </a:ext>
                </a:extLst>
              </a:tr>
              <a:tr h="497503">
                <a:tc>
                  <a:txBody>
                    <a:bodyPr/>
                    <a:lstStyle/>
                    <a:p>
                      <a:r>
                        <a:rPr lang="it-IT" sz="1400" dirty="0"/>
                        <a:t>Particolato fine (PM</a:t>
                      </a:r>
                      <a:r>
                        <a:rPr lang="it-IT" sz="1400" baseline="-25000" dirty="0"/>
                        <a:t>2,5</a:t>
                      </a:r>
                      <a:r>
                        <a:rPr lang="it-IT" sz="1400" dirty="0"/>
                        <a:t>)</a:t>
                      </a:r>
                    </a:p>
                  </a:txBody>
                  <a:tcPr marL="74295" marR="74295" anchor="ctr">
                    <a:solidFill>
                      <a:srgbClr val="9BE3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10%</a:t>
                      </a:r>
                    </a:p>
                  </a:txBody>
                  <a:tcPr marL="74295" marR="74295" anchor="ctr">
                    <a:solidFill>
                      <a:srgbClr val="9BE3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40%</a:t>
                      </a:r>
                    </a:p>
                  </a:txBody>
                  <a:tcPr marL="74295" marR="74295" anchor="ctr">
                    <a:solidFill>
                      <a:srgbClr val="9BE3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216988"/>
                  </a:ext>
                </a:extLst>
              </a:tr>
              <a:tr h="613618">
                <a:tc>
                  <a:txBody>
                    <a:bodyPr/>
                    <a:lstStyle/>
                    <a:p>
                      <a:r>
                        <a:rPr lang="it-IT" sz="1400" dirty="0"/>
                        <a:t>Biossido di zolfo (SO</a:t>
                      </a:r>
                      <a:r>
                        <a:rPr lang="it-IT" sz="1400" baseline="-25000" dirty="0"/>
                        <a:t>2</a:t>
                      </a:r>
                      <a:r>
                        <a:rPr lang="it-IT" sz="1400" dirty="0"/>
                        <a:t>)</a:t>
                      </a:r>
                    </a:p>
                  </a:txBody>
                  <a:tcPr marL="74295" marR="74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35%</a:t>
                      </a:r>
                    </a:p>
                  </a:txBody>
                  <a:tcPr marL="74295" marR="74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71%</a:t>
                      </a:r>
                    </a:p>
                  </a:txBody>
                  <a:tcPr marL="74295" marR="7429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" name="Picture 15" descr="10564101-sorrisi-e-trumbs-su-e-giù.jpg"/>
          <p:cNvPicPr>
            <a:picLocks noChangeAspect="1"/>
          </p:cNvPicPr>
          <p:nvPr/>
        </p:nvPicPr>
        <p:blipFill>
          <a:blip r:embed="rId2" cstate="print"/>
          <a:srcRect l="34615" t="3464" r="34615" b="48499"/>
          <a:stretch>
            <a:fillRect/>
          </a:stretch>
        </p:blipFill>
        <p:spPr>
          <a:xfrm>
            <a:off x="6878041" y="4123216"/>
            <a:ext cx="391835" cy="501542"/>
          </a:xfrm>
          <a:prstGeom prst="rect">
            <a:avLst/>
          </a:prstGeom>
        </p:spPr>
      </p:pic>
      <p:pic>
        <p:nvPicPr>
          <p:cNvPr id="17" name="Picture 16" descr="10564101-sorrisi-e-trumbs-su-e-giù.jpg"/>
          <p:cNvPicPr>
            <a:picLocks noChangeAspect="1"/>
          </p:cNvPicPr>
          <p:nvPr/>
        </p:nvPicPr>
        <p:blipFill>
          <a:blip r:embed="rId3" cstate="print"/>
          <a:srcRect l="66923" b="48499"/>
          <a:stretch>
            <a:fillRect/>
          </a:stretch>
        </p:blipFill>
        <p:spPr>
          <a:xfrm>
            <a:off x="6877028" y="6009434"/>
            <a:ext cx="398638" cy="508879"/>
          </a:xfrm>
          <a:prstGeom prst="rect">
            <a:avLst/>
          </a:prstGeom>
        </p:spPr>
      </p:pic>
      <p:pic>
        <p:nvPicPr>
          <p:cNvPr id="18" name="Picture 17" descr="10564101-sorrisi-e-trumbs-su-e-giù.jpg"/>
          <p:cNvPicPr>
            <a:picLocks noChangeAspect="1"/>
          </p:cNvPicPr>
          <p:nvPr/>
        </p:nvPicPr>
        <p:blipFill>
          <a:blip r:embed="rId4" cstate="print"/>
          <a:srcRect r="66923" b="45035"/>
          <a:stretch>
            <a:fillRect/>
          </a:stretch>
        </p:blipFill>
        <p:spPr>
          <a:xfrm>
            <a:off x="6877255" y="5461014"/>
            <a:ext cx="408806" cy="556960"/>
          </a:xfrm>
          <a:prstGeom prst="rect">
            <a:avLst/>
          </a:prstGeom>
        </p:spPr>
      </p:pic>
      <p:pic>
        <p:nvPicPr>
          <p:cNvPr id="19" name="Picture 18" descr="10564101-sorrisi-e-trumbs-su-e-giù.jpg"/>
          <p:cNvPicPr>
            <a:picLocks noChangeAspect="1"/>
          </p:cNvPicPr>
          <p:nvPr/>
        </p:nvPicPr>
        <p:blipFill>
          <a:blip r:embed="rId2" cstate="print"/>
          <a:srcRect l="34615" t="3464" r="34615" b="48499"/>
          <a:stretch>
            <a:fillRect/>
          </a:stretch>
        </p:blipFill>
        <p:spPr>
          <a:xfrm>
            <a:off x="6879889" y="4597844"/>
            <a:ext cx="391835" cy="501542"/>
          </a:xfrm>
          <a:prstGeom prst="rect">
            <a:avLst/>
          </a:prstGeom>
        </p:spPr>
      </p:pic>
      <p:pic>
        <p:nvPicPr>
          <p:cNvPr id="20" name="Picture 19" descr="10564101-sorrisi-e-trumbs-su-e-giù.jpg"/>
          <p:cNvPicPr>
            <a:picLocks noChangeAspect="1"/>
          </p:cNvPicPr>
          <p:nvPr/>
        </p:nvPicPr>
        <p:blipFill>
          <a:blip r:embed="rId2" cstate="print"/>
          <a:srcRect l="34615" t="3464" r="34615" b="48499"/>
          <a:stretch>
            <a:fillRect/>
          </a:stretch>
        </p:blipFill>
        <p:spPr>
          <a:xfrm>
            <a:off x="6869862" y="5016643"/>
            <a:ext cx="391835" cy="50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98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Grp="1"/>
          </p:cNvSpPr>
          <p:nvPr>
            <p:ph type="title"/>
          </p:nvPr>
        </p:nvSpPr>
        <p:spPr>
          <a:xfrm>
            <a:off x="0" y="175656"/>
            <a:ext cx="9906000" cy="676367"/>
          </a:xfrm>
          <a:extLst/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it-IT" sz="24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Come si possono valutare le emissioni veicolari?</a:t>
            </a:r>
            <a:endParaRPr lang="it-IT" sz="2400" b="1" i="1" dirty="0">
              <a:ln/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648" y="768494"/>
            <a:ext cx="9127014" cy="59554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Gill Sans MT" pitchFamily="34" charset="0"/>
              </a:rPr>
              <a:t>Le </a:t>
            </a:r>
            <a:r>
              <a:rPr lang="en-US" dirty="0" err="1">
                <a:latin typeface="Gill Sans MT" pitchFamily="34" charset="0"/>
              </a:rPr>
              <a:t>emissioni</a:t>
            </a:r>
            <a:r>
              <a:rPr lang="en-US" dirty="0">
                <a:latin typeface="Gill Sans MT" pitchFamily="34" charset="0"/>
              </a:rPr>
              <a:t> </a:t>
            </a:r>
            <a:r>
              <a:rPr lang="en-US" dirty="0" err="1">
                <a:latin typeface="Gill Sans MT" pitchFamily="34" charset="0"/>
              </a:rPr>
              <a:t>veicolari</a:t>
            </a:r>
            <a:r>
              <a:rPr lang="en-US" dirty="0">
                <a:latin typeface="Gill Sans MT" pitchFamily="34" charset="0"/>
              </a:rPr>
              <a:t>, e la </a:t>
            </a:r>
            <a:r>
              <a:rPr lang="en-US" dirty="0" err="1">
                <a:latin typeface="Gill Sans MT" pitchFamily="34" charset="0"/>
              </a:rPr>
              <a:t>loro</a:t>
            </a:r>
            <a:r>
              <a:rPr lang="en-US" dirty="0">
                <a:latin typeface="Gill Sans MT" pitchFamily="34" charset="0"/>
              </a:rPr>
              <a:t> </a:t>
            </a:r>
            <a:r>
              <a:rPr lang="en-US" dirty="0" err="1">
                <a:latin typeface="Gill Sans MT" pitchFamily="34" charset="0"/>
              </a:rPr>
              <a:t>dipendenza</a:t>
            </a:r>
            <a:r>
              <a:rPr lang="en-US" dirty="0">
                <a:latin typeface="Gill Sans MT" pitchFamily="34" charset="0"/>
              </a:rPr>
              <a:t> </a:t>
            </a:r>
            <a:r>
              <a:rPr lang="en-US" dirty="0" err="1">
                <a:latin typeface="Gill Sans MT" pitchFamily="34" charset="0"/>
              </a:rPr>
              <a:t>dalle</a:t>
            </a:r>
            <a:r>
              <a:rPr lang="en-US" dirty="0">
                <a:latin typeface="Gill Sans MT" pitchFamily="34" charset="0"/>
              </a:rPr>
              <a:t> </a:t>
            </a:r>
            <a:r>
              <a:rPr lang="en-US" dirty="0" err="1">
                <a:latin typeface="Gill Sans MT" pitchFamily="34" charset="0"/>
              </a:rPr>
              <a:t>condizioni</a:t>
            </a:r>
            <a:r>
              <a:rPr lang="en-US" dirty="0">
                <a:latin typeface="Gill Sans MT" pitchFamily="34" charset="0"/>
              </a:rPr>
              <a:t> operative, </a:t>
            </a:r>
            <a:r>
              <a:rPr lang="en-US" dirty="0" err="1">
                <a:latin typeface="Gill Sans MT" pitchFamily="34" charset="0"/>
              </a:rPr>
              <a:t>possono</a:t>
            </a:r>
            <a:r>
              <a:rPr lang="en-US" dirty="0">
                <a:latin typeface="Gill Sans MT" pitchFamily="34" charset="0"/>
              </a:rPr>
              <a:t> </a:t>
            </a:r>
            <a:r>
              <a:rPr lang="en-US" dirty="0" err="1">
                <a:latin typeface="Gill Sans MT" pitchFamily="34" charset="0"/>
              </a:rPr>
              <a:t>essere</a:t>
            </a:r>
            <a:r>
              <a:rPr lang="en-US" dirty="0">
                <a:latin typeface="Gill Sans MT" pitchFamily="34" charset="0"/>
              </a:rPr>
              <a:t> </a:t>
            </a:r>
            <a:r>
              <a:rPr lang="en-US" dirty="0" err="1">
                <a:latin typeface="Gill Sans MT" pitchFamily="34" charset="0"/>
              </a:rPr>
              <a:t>misurate</a:t>
            </a:r>
            <a:r>
              <a:rPr lang="en-US" dirty="0">
                <a:latin typeface="Gill Sans MT" pitchFamily="34" charset="0"/>
              </a:rPr>
              <a:t> e </a:t>
            </a:r>
            <a:r>
              <a:rPr lang="en-US" dirty="0" err="1">
                <a:latin typeface="Gill Sans MT" pitchFamily="34" charset="0"/>
              </a:rPr>
              <a:t>valutate</a:t>
            </a:r>
            <a:r>
              <a:rPr lang="en-US" dirty="0">
                <a:latin typeface="Gill Sans MT" pitchFamily="34" charset="0"/>
              </a:rPr>
              <a:t>: </a:t>
            </a:r>
          </a:p>
          <a:p>
            <a:endParaRPr lang="en-US" dirty="0">
              <a:solidFill>
                <a:srgbClr val="FF0000"/>
              </a:solidFill>
              <a:latin typeface="Gill Sans MT" pitchFamily="34" charset="0"/>
            </a:endParaRPr>
          </a:p>
          <a:p>
            <a:r>
              <a:rPr lang="en-US" i="1" u="sng" dirty="0">
                <a:latin typeface="Gill Sans MT" pitchFamily="34" charset="0"/>
              </a:rPr>
              <a:t>IN CONDIZIONI CONTROLLATE IN LABORATORIO</a:t>
            </a:r>
            <a:r>
              <a:rPr lang="en-US" dirty="0">
                <a:latin typeface="Gill Sans MT" pitchFamily="34" charset="0"/>
              </a:rPr>
              <a:t>:</a:t>
            </a:r>
          </a:p>
          <a:p>
            <a:endParaRPr lang="en-US" dirty="0">
              <a:latin typeface="Gill Sans MT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Gill Sans MT" pitchFamily="34" charset="0"/>
              </a:rPr>
              <a:t>  </a:t>
            </a:r>
            <a:r>
              <a:rPr lang="en-US" dirty="0" err="1">
                <a:latin typeface="Gill Sans MT" pitchFamily="34" charset="0"/>
              </a:rPr>
              <a:t>motori</a:t>
            </a:r>
            <a:r>
              <a:rPr lang="en-US" dirty="0">
                <a:latin typeface="Gill Sans MT" pitchFamily="34" charset="0"/>
              </a:rPr>
              <a:t> o </a:t>
            </a:r>
            <a:r>
              <a:rPr lang="en-US" b="1" dirty="0" err="1">
                <a:solidFill>
                  <a:srgbClr val="FF0000"/>
                </a:solidFill>
                <a:latin typeface="Gill Sans MT" pitchFamily="34" charset="0"/>
              </a:rPr>
              <a:t>veicoli</a:t>
            </a:r>
            <a:r>
              <a:rPr lang="en-US" b="1" dirty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Gill Sans MT" pitchFamily="34" charset="0"/>
              </a:rPr>
              <a:t>installati</a:t>
            </a:r>
            <a:r>
              <a:rPr lang="en-US" b="1" dirty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Gill Sans MT" pitchFamily="34" charset="0"/>
              </a:rPr>
              <a:t>su</a:t>
            </a:r>
            <a:r>
              <a:rPr lang="en-US" b="1" dirty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Gill Sans MT" pitchFamily="34" charset="0"/>
              </a:rPr>
              <a:t>banchi</a:t>
            </a:r>
            <a:r>
              <a:rPr lang="en-US" b="1" dirty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Gill Sans MT" pitchFamily="34" charset="0"/>
              </a:rPr>
              <a:t>dinamometrici</a:t>
            </a:r>
            <a:endParaRPr lang="en-US" dirty="0">
              <a:latin typeface="Gill Sans MT" pitchFamily="34" charset="0"/>
            </a:endParaRPr>
          </a:p>
          <a:p>
            <a:endParaRPr lang="it-IT" b="1" dirty="0">
              <a:solidFill>
                <a:srgbClr val="FF0000"/>
              </a:solidFill>
              <a:latin typeface="Gill Sans MT" pitchFamily="34" charset="0"/>
            </a:endParaRPr>
          </a:p>
          <a:p>
            <a:endParaRPr lang="it-IT" b="1" dirty="0">
              <a:solidFill>
                <a:srgbClr val="FF0000"/>
              </a:solidFill>
              <a:latin typeface="Gill Sans MT" pitchFamily="34" charset="0"/>
            </a:endParaRPr>
          </a:p>
          <a:p>
            <a:endParaRPr lang="en-US" b="1" dirty="0">
              <a:solidFill>
                <a:srgbClr val="FF0000"/>
              </a:solidFill>
              <a:latin typeface="Gill Sans MT" pitchFamily="34" charset="0"/>
            </a:endParaRPr>
          </a:p>
          <a:p>
            <a:endParaRPr lang="en-US" b="1" dirty="0">
              <a:solidFill>
                <a:srgbClr val="FF0000"/>
              </a:solidFill>
              <a:latin typeface="Gill Sans MT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Gill Sans MT" pitchFamily="34" charset="0"/>
            </a:endParaRPr>
          </a:p>
          <a:p>
            <a:r>
              <a:rPr lang="en-US" dirty="0">
                <a:latin typeface="Gill Sans MT" pitchFamily="34" charset="0"/>
              </a:rPr>
              <a:t> </a:t>
            </a:r>
          </a:p>
          <a:p>
            <a:r>
              <a:rPr lang="en-US" i="1" u="sng" dirty="0">
                <a:latin typeface="Gill Sans MT" pitchFamily="34" charset="0"/>
              </a:rPr>
              <a:t>O IN CONDIZIONI DI GUIDA REAL</a:t>
            </a:r>
            <a:r>
              <a:rPr lang="en-US" i="1" dirty="0">
                <a:latin typeface="Gill Sans MT" pitchFamily="34" charset="0"/>
              </a:rPr>
              <a:t>I</a:t>
            </a:r>
            <a:endParaRPr lang="en-US" dirty="0">
              <a:latin typeface="Gill Sans MT" pitchFamily="34" charset="0"/>
            </a:endParaRPr>
          </a:p>
          <a:p>
            <a:endParaRPr lang="en-US" dirty="0">
              <a:latin typeface="Gill Sans MT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Gill Sans MT" pitchFamily="34" charset="0"/>
              </a:rPr>
              <a:t> tunnel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Gill Sans MT" pitchFamily="34" charset="0"/>
              </a:rPr>
              <a:t> remote sensing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Gill Sans MT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Gill Sans MT" pitchFamily="34" charset="0"/>
              </a:rPr>
              <a:t>misure</a:t>
            </a:r>
            <a:r>
              <a:rPr lang="en-US" b="1" dirty="0">
                <a:solidFill>
                  <a:srgbClr val="FF0000"/>
                </a:solidFill>
                <a:latin typeface="Gill Sans MT" pitchFamily="34" charset="0"/>
              </a:rPr>
              <a:t> on-board e </a:t>
            </a:r>
            <a:r>
              <a:rPr lang="en-US" b="1" dirty="0" err="1">
                <a:solidFill>
                  <a:srgbClr val="FF0000"/>
                </a:solidFill>
                <a:latin typeface="Gill Sans MT" pitchFamily="34" charset="0"/>
              </a:rPr>
              <a:t>su</a:t>
            </a:r>
            <a:r>
              <a:rPr lang="en-US" b="1" dirty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Gill Sans MT" pitchFamily="34" charset="0"/>
              </a:rPr>
              <a:t>strada</a:t>
            </a:r>
            <a:endParaRPr lang="en-US" b="1" dirty="0">
              <a:solidFill>
                <a:srgbClr val="FF0000"/>
              </a:solidFill>
              <a:latin typeface="Gill Sans MT" pitchFamily="34" charset="0"/>
            </a:endParaRPr>
          </a:p>
          <a:p>
            <a:endParaRPr lang="en-US" b="1" dirty="0">
              <a:solidFill>
                <a:srgbClr val="FF0000"/>
              </a:solidFill>
              <a:latin typeface="Gill Sans MT" pitchFamily="34" charset="0"/>
            </a:endParaRPr>
          </a:p>
          <a:p>
            <a:endParaRPr lang="en-US" dirty="0">
              <a:latin typeface="Gill Sans MT" pitchFamily="34" charset="0"/>
            </a:endParaRPr>
          </a:p>
          <a:p>
            <a:r>
              <a:rPr lang="en-US" sz="1300" dirty="0">
                <a:latin typeface="Gill Sans MT" pitchFamily="34" charset="0"/>
              </a:rPr>
              <a:t>M. </a:t>
            </a:r>
            <a:r>
              <a:rPr lang="en-US" sz="1300" dirty="0" err="1">
                <a:latin typeface="Gill Sans MT" pitchFamily="34" charset="0"/>
              </a:rPr>
              <a:t>Kousoulidou</a:t>
            </a:r>
            <a:r>
              <a:rPr lang="en-US" sz="1300" dirty="0">
                <a:latin typeface="Gill Sans MT" pitchFamily="34" charset="0"/>
              </a:rPr>
              <a:t>, G. </a:t>
            </a:r>
            <a:r>
              <a:rPr lang="en-US" sz="1300" dirty="0" err="1">
                <a:latin typeface="Gill Sans MT" pitchFamily="34" charset="0"/>
              </a:rPr>
              <a:t>Fontaras</a:t>
            </a:r>
            <a:r>
              <a:rPr lang="en-US" sz="1300" dirty="0">
                <a:latin typeface="Gill Sans MT" pitchFamily="34" charset="0"/>
              </a:rPr>
              <a:t>, </a:t>
            </a:r>
            <a:r>
              <a:rPr lang="en-US" sz="1300" dirty="0" err="1">
                <a:latin typeface="Gill Sans MT" pitchFamily="34" charset="0"/>
              </a:rPr>
              <a:t>L.Lonza</a:t>
            </a:r>
            <a:r>
              <a:rPr lang="en-US" sz="1300" dirty="0">
                <a:latin typeface="Gill Sans MT" pitchFamily="34" charset="0"/>
              </a:rPr>
              <a:t>, P. </a:t>
            </a:r>
            <a:r>
              <a:rPr lang="en-US" sz="1300" dirty="0" err="1">
                <a:latin typeface="Gill Sans MT" pitchFamily="34" charset="0"/>
              </a:rPr>
              <a:t>Dilara</a:t>
            </a:r>
            <a:r>
              <a:rPr lang="en-US" sz="1300" dirty="0">
                <a:latin typeface="Gill Sans MT" pitchFamily="34" charset="0"/>
              </a:rPr>
              <a:t>, 2013. </a:t>
            </a:r>
            <a:r>
              <a:rPr lang="en-US" sz="1300" i="1" dirty="0">
                <a:latin typeface="Gill Sans MT" pitchFamily="34" charset="0"/>
              </a:rPr>
              <a:t>Overview of emission and traffic models and evaluation of vehicle simulation tool. </a:t>
            </a:r>
          </a:p>
          <a:p>
            <a:r>
              <a:rPr lang="en-US" sz="1300" dirty="0">
                <a:latin typeface="Gill Sans MT" pitchFamily="34" charset="0"/>
              </a:rPr>
              <a:t>Joint Research Center of European Commission. ISBN 978-92-79-34680-4</a:t>
            </a:r>
          </a:p>
          <a:p>
            <a:r>
              <a:rPr lang="it-IT" sz="1300" dirty="0">
                <a:latin typeface="Gill Sans MT" pitchFamily="34" charset="0"/>
                <a:hlinkClick r:id="rId3"/>
              </a:rPr>
              <a:t>https://ec.europa.eu/jrc/sites/default/files/vehicle_simulation_report_2_final_online.pdf</a:t>
            </a:r>
            <a:endParaRPr lang="en-US" sz="1300" dirty="0">
              <a:latin typeface="Gill Sans MT" pitchFamily="34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06574" y="4317638"/>
            <a:ext cx="2682964" cy="1199594"/>
          </a:xfrm>
          <a:prstGeom prst="rect">
            <a:avLst/>
          </a:prstGeom>
        </p:spPr>
      </p:pic>
      <p:pic>
        <p:nvPicPr>
          <p:cNvPr id="6" name="Picture 3" descr="C:\Users\Sale Prova\Desktop\IMG_25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9017" y="4256648"/>
            <a:ext cx="1932810" cy="1332592"/>
          </a:xfrm>
          <a:prstGeom prst="rect">
            <a:avLst/>
          </a:prstGeom>
          <a:noFill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9558" y="1346900"/>
            <a:ext cx="2845953" cy="144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Horizontal Scroll 8"/>
          <p:cNvSpPr/>
          <p:nvPr/>
        </p:nvSpPr>
        <p:spPr>
          <a:xfrm>
            <a:off x="1211327" y="2547189"/>
            <a:ext cx="5460607" cy="1152128"/>
          </a:xfrm>
          <a:prstGeom prst="horizontalScrol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Le </a:t>
            </a:r>
            <a:r>
              <a:rPr lang="en-US" sz="1600" b="1" dirty="0" err="1"/>
              <a:t>norme</a:t>
            </a:r>
            <a:r>
              <a:rPr lang="en-US" sz="1600" b="1" dirty="0"/>
              <a:t> </a:t>
            </a:r>
            <a:r>
              <a:rPr lang="en-US" sz="1600" b="1" dirty="0" err="1"/>
              <a:t>sulle</a:t>
            </a:r>
            <a:r>
              <a:rPr lang="en-US" sz="1600" b="1" dirty="0"/>
              <a:t> </a:t>
            </a:r>
            <a:r>
              <a:rPr lang="en-US" sz="1600" b="1" dirty="0" err="1"/>
              <a:t>emissioni</a:t>
            </a:r>
            <a:r>
              <a:rPr lang="en-US" sz="1600" b="1" dirty="0"/>
              <a:t> </a:t>
            </a:r>
            <a:r>
              <a:rPr lang="en-US" sz="1600" b="1" dirty="0" err="1"/>
              <a:t>fino</a:t>
            </a:r>
            <a:r>
              <a:rPr lang="en-US" sz="1600" b="1" dirty="0"/>
              <a:t> ad </a:t>
            </a:r>
            <a:r>
              <a:rPr lang="en-US" sz="1600" b="1" dirty="0" err="1"/>
              <a:t>oggi</a:t>
            </a:r>
            <a:r>
              <a:rPr lang="en-US" sz="1600" b="1" dirty="0"/>
              <a:t> </a:t>
            </a:r>
            <a:r>
              <a:rPr lang="en-US" sz="1600" b="1" dirty="0" err="1"/>
              <a:t>hanno</a:t>
            </a:r>
            <a:r>
              <a:rPr lang="en-US" sz="1600" b="1" dirty="0"/>
              <a:t> </a:t>
            </a:r>
            <a:r>
              <a:rPr lang="en-US" sz="1600" b="1" dirty="0" err="1"/>
              <a:t>riguardato</a:t>
            </a:r>
            <a:r>
              <a:rPr lang="en-US" sz="1600" b="1" dirty="0"/>
              <a:t> </a:t>
            </a:r>
            <a:r>
              <a:rPr lang="en-US" sz="1600" b="1" dirty="0" err="1"/>
              <a:t>questa</a:t>
            </a:r>
            <a:r>
              <a:rPr lang="en-US" sz="1600" b="1" dirty="0"/>
              <a:t> </a:t>
            </a:r>
            <a:r>
              <a:rPr lang="en-US" sz="1600" b="1" dirty="0" err="1"/>
              <a:t>tipologia</a:t>
            </a:r>
            <a:r>
              <a:rPr lang="en-US" sz="1600" b="1" dirty="0"/>
              <a:t> </a:t>
            </a:r>
            <a:r>
              <a:rPr lang="en-US" sz="1600" b="1" dirty="0" err="1"/>
              <a:t>di</a:t>
            </a:r>
            <a:r>
              <a:rPr lang="en-US" sz="1600" b="1" dirty="0"/>
              <a:t> </a:t>
            </a:r>
            <a:r>
              <a:rPr lang="en-US" sz="1600" b="1" dirty="0" err="1"/>
              <a:t>prova</a:t>
            </a:r>
            <a:endParaRPr lang="en-US" sz="1600" b="1" dirty="0"/>
          </a:p>
        </p:txBody>
      </p:sp>
      <p:sp>
        <p:nvSpPr>
          <p:cNvPr id="10" name="Right Arrow 9"/>
          <p:cNvSpPr/>
          <p:nvPr/>
        </p:nvSpPr>
        <p:spPr>
          <a:xfrm>
            <a:off x="256139" y="2932283"/>
            <a:ext cx="662523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8636" y="755897"/>
            <a:ext cx="9768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1600" dirty="0">
                <a:solidFill>
                  <a:srgbClr val="002060"/>
                </a:solidFill>
                <a:latin typeface="Calibri"/>
              </a:rPr>
              <a:t>Dagli inizi degli anni ‘90 è stata introdotta in EU la normativa sulle emissioni dei veicoli, con prove in sale prove attrezzate per l’esecuzione di un ciclo di guida (NEDC: New European Driving Cycle) con procedure standardizzate per la misura di CO, NOX, THC, PM e CO</a:t>
            </a:r>
            <a:r>
              <a:rPr lang="it-IT" sz="1600" baseline="-25000" dirty="0">
                <a:solidFill>
                  <a:srgbClr val="002060"/>
                </a:solidFill>
                <a:latin typeface="Calibri"/>
              </a:rPr>
              <a:t>2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0" y="4648016"/>
            <a:ext cx="9906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Calibri"/>
              </a:rPr>
              <a:t>A partire da Euro 5 è stato introdotto per i veicoli Diesel un limite sul numero di particelle emesse allo scarico </a:t>
            </a:r>
          </a:p>
          <a:p>
            <a:r>
              <a:rPr lang="it-IT" sz="1600" dirty="0">
                <a:solidFill>
                  <a:srgbClr val="002060"/>
                </a:solidFill>
                <a:latin typeface="Calibri"/>
              </a:rPr>
              <a:t>(PN)= 6*10</a:t>
            </a:r>
            <a:r>
              <a:rPr lang="it-IT" sz="1600" baseline="30000" dirty="0">
                <a:solidFill>
                  <a:srgbClr val="002060"/>
                </a:solidFill>
                <a:latin typeface="Calibri"/>
              </a:rPr>
              <a:t>^11 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#/km</a:t>
            </a:r>
          </a:p>
          <a:p>
            <a:r>
              <a:rPr lang="it-IT" sz="1600" dirty="0">
                <a:solidFill>
                  <a:srgbClr val="002060"/>
                </a:solidFill>
                <a:latin typeface="Calibri"/>
              </a:rPr>
              <a:t>La procedura prevede il campionamento ed il conteggio delle sole particelle solide nel  range dimensionale 25 nm – 2.5 </a:t>
            </a:r>
            <a:r>
              <a:rPr lang="it-IT" sz="1600" dirty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m. L’obbligo della misura del PN è stato introdotto anche per i motori a benzina ad iniezione diretta (GDI) a partire da Euro 6.</a:t>
            </a:r>
          </a:p>
        </p:txBody>
      </p:sp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227139" y="1"/>
            <a:ext cx="9412866" cy="1027289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i="1" u="sng" dirty="0">
                <a:solidFill>
                  <a:srgbClr val="0070C0"/>
                </a:solidFill>
              </a:rPr>
              <a:t>Quali limiti emissivi devono rispettare le autovetture?</a:t>
            </a:r>
            <a:br>
              <a:rPr lang="it-IT" i="1" u="sng" dirty="0">
                <a:solidFill>
                  <a:srgbClr val="0070C0"/>
                </a:solidFill>
              </a:rPr>
            </a:br>
            <a:r>
              <a:rPr lang="it-IT" dirty="0"/>
              <a:t>dall’Euro 0 all’Euro 6 </a:t>
            </a:r>
            <a:br>
              <a:rPr lang="it-IT" dirty="0"/>
            </a:br>
            <a:endParaRPr lang="it-IT" dirty="0"/>
          </a:p>
        </p:txBody>
      </p:sp>
      <p:pic>
        <p:nvPicPr>
          <p:cNvPr id="20" name="Picture 10" descr="particle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860" y="5730470"/>
            <a:ext cx="1029013" cy="110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270" y="5896937"/>
            <a:ext cx="1445427" cy="94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asellaDiTesto 6"/>
          <p:cNvSpPr txBox="1"/>
          <p:nvPr/>
        </p:nvSpPr>
        <p:spPr>
          <a:xfrm>
            <a:off x="4726386" y="5759534"/>
            <a:ext cx="488298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1600" i="1" dirty="0">
                <a:solidFill>
                  <a:srgbClr val="FF0000"/>
                </a:solidFill>
                <a:latin typeface="Calibri"/>
              </a:rPr>
              <a:t>Sviluppi tecnologici del propulsore e nuovi sistemi di post-trattamento hanno consentito nel corso degli anni il contenimento delle emissioni allo scarico delle autovetture.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7594" y="1739715"/>
            <a:ext cx="3228090" cy="28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8"/>
          <p:cNvSpPr txBox="1"/>
          <p:nvPr/>
        </p:nvSpPr>
        <p:spPr>
          <a:xfrm>
            <a:off x="5866410" y="3469673"/>
            <a:ext cx="607587" cy="276999"/>
          </a:xfrm>
          <a:prstGeom prst="rect">
            <a:avLst/>
          </a:prstGeom>
          <a:solidFill>
            <a:srgbClr val="FCFF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F41E42"/>
                </a:solidFill>
              </a:rPr>
              <a:t>-94%</a:t>
            </a:r>
            <a:endParaRPr lang="en-US" sz="1200" b="1" dirty="0">
              <a:solidFill>
                <a:srgbClr val="F41E42"/>
              </a:solidFill>
            </a:endParaRPr>
          </a:p>
        </p:txBody>
      </p:sp>
      <p:sp>
        <p:nvSpPr>
          <p:cNvPr id="17" name="TextBox 19"/>
          <p:cNvSpPr txBox="1"/>
          <p:nvPr/>
        </p:nvSpPr>
        <p:spPr>
          <a:xfrm>
            <a:off x="6080166" y="3733740"/>
            <a:ext cx="608741" cy="276999"/>
          </a:xfrm>
          <a:prstGeom prst="rect">
            <a:avLst/>
          </a:prstGeom>
          <a:solidFill>
            <a:srgbClr val="FCFF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383838"/>
                </a:solidFill>
              </a:rPr>
              <a:t>-92%</a:t>
            </a:r>
            <a:endParaRPr lang="en-US" sz="1200" b="1" dirty="0">
              <a:solidFill>
                <a:srgbClr val="383838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78" y="1739713"/>
            <a:ext cx="3228090" cy="28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7"/>
          <p:cNvSpPr txBox="1"/>
          <p:nvPr/>
        </p:nvSpPr>
        <p:spPr>
          <a:xfrm>
            <a:off x="2861953" y="3526954"/>
            <a:ext cx="622411" cy="276999"/>
          </a:xfrm>
          <a:prstGeom prst="rect">
            <a:avLst/>
          </a:prstGeom>
          <a:solidFill>
            <a:srgbClr val="FCFF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383838"/>
                </a:solidFill>
              </a:rPr>
              <a:t>-82%</a:t>
            </a:r>
            <a:endParaRPr lang="en-US" sz="1200" b="1" dirty="0">
              <a:solidFill>
                <a:srgbClr val="383838"/>
              </a:solidFill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2505695" y="3144936"/>
            <a:ext cx="598918" cy="276999"/>
          </a:xfrm>
          <a:prstGeom prst="rect">
            <a:avLst/>
          </a:prstGeom>
          <a:solidFill>
            <a:srgbClr val="FCFF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F41E42"/>
                </a:solidFill>
              </a:rPr>
              <a:t>-63%</a:t>
            </a:r>
            <a:endParaRPr lang="en-US" sz="1200" b="1" dirty="0">
              <a:solidFill>
                <a:srgbClr val="F41E42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1376" y="1739713"/>
            <a:ext cx="3228090" cy="28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20"/>
          <p:cNvSpPr txBox="1"/>
          <p:nvPr/>
        </p:nvSpPr>
        <p:spPr>
          <a:xfrm>
            <a:off x="9250879" y="3804010"/>
            <a:ext cx="655122" cy="276999"/>
          </a:xfrm>
          <a:prstGeom prst="rect">
            <a:avLst/>
          </a:prstGeom>
          <a:solidFill>
            <a:srgbClr val="FCFF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383838"/>
                </a:solidFill>
              </a:rPr>
              <a:t>-96%</a:t>
            </a:r>
            <a:endParaRPr lang="en-US" sz="1200" b="1" dirty="0">
              <a:solidFill>
                <a:srgbClr val="3838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9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/>
          <a:srcRect t="6443"/>
          <a:stretch>
            <a:fillRect/>
          </a:stretch>
        </p:blipFill>
        <p:spPr bwMode="auto">
          <a:xfrm>
            <a:off x="-5106" y="5508978"/>
            <a:ext cx="3451788" cy="134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46756" y="3344172"/>
            <a:ext cx="954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b="1" u="sng" dirty="0">
                <a:solidFill>
                  <a:srgbClr val="00B050"/>
                </a:solidFill>
                <a:latin typeface="Calibri"/>
              </a:rPr>
              <a:t>La normativa Euro 6 prevede una introduzione graduale per stadi</a:t>
            </a:r>
          </a:p>
        </p:txBody>
      </p:sp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227139" y="1"/>
            <a:ext cx="9412866" cy="1027289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i="1" u="sng" dirty="0">
                <a:solidFill>
                  <a:srgbClr val="0070C0"/>
                </a:solidFill>
              </a:rPr>
              <a:t>Quali limiti emissivi devono rispettare le autovetture?</a:t>
            </a:r>
            <a:br>
              <a:rPr lang="it-IT" i="1" u="sng" dirty="0">
                <a:solidFill>
                  <a:srgbClr val="0070C0"/>
                </a:solidFill>
              </a:rPr>
            </a:br>
            <a:r>
              <a:rPr lang="it-IT" dirty="0"/>
              <a:t>dall’Euro 6 verso l’Euro 7</a:t>
            </a:r>
            <a:br>
              <a:rPr lang="it-IT" dirty="0"/>
            </a:br>
            <a:endParaRPr lang="it-IT" dirty="0"/>
          </a:p>
        </p:txBody>
      </p:sp>
      <p:pic>
        <p:nvPicPr>
          <p:cNvPr id="19" name="Immagine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2943" y="1301701"/>
            <a:ext cx="3668889" cy="160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magine 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2" y="907114"/>
            <a:ext cx="5843337" cy="234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tangolo 20"/>
          <p:cNvSpPr/>
          <p:nvPr/>
        </p:nvSpPr>
        <p:spPr>
          <a:xfrm>
            <a:off x="6260553" y="929891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Limiti Euro 6 per autovetture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-88329" y="4107934"/>
            <a:ext cx="37283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300" b="1" dirty="0">
                <a:solidFill>
                  <a:srgbClr val="0070C0"/>
                </a:solidFill>
              </a:rPr>
              <a:t>NUOVO CICLO </a:t>
            </a:r>
            <a:r>
              <a:rPr lang="it-IT" sz="1300" b="1" dirty="0" err="1">
                <a:solidFill>
                  <a:srgbClr val="0070C0"/>
                </a:solidFill>
              </a:rPr>
              <a:t>DI</a:t>
            </a:r>
            <a:r>
              <a:rPr lang="it-IT" sz="1300" b="1" dirty="0">
                <a:solidFill>
                  <a:srgbClr val="0070C0"/>
                </a:solidFill>
              </a:rPr>
              <a:t> GUIDA WLTC </a:t>
            </a:r>
          </a:p>
          <a:p>
            <a:pPr algn="ctr"/>
            <a:r>
              <a:rPr lang="it-IT" sz="1300" b="1" dirty="0"/>
              <a:t>(</a:t>
            </a:r>
            <a:r>
              <a:rPr lang="en-US" sz="1300" b="1" dirty="0"/>
              <a:t>World </a:t>
            </a:r>
            <a:r>
              <a:rPr lang="en-US" sz="1300" b="1" dirty="0" err="1"/>
              <a:t>Harmonised</a:t>
            </a:r>
            <a:r>
              <a:rPr lang="en-US" sz="1300" b="1" dirty="0"/>
              <a:t> Light Vehicle Test Cycle)</a:t>
            </a:r>
            <a:endParaRPr lang="it-IT" sz="1300" b="1" dirty="0"/>
          </a:p>
        </p:txBody>
      </p:sp>
      <p:sp>
        <p:nvSpPr>
          <p:cNvPr id="24" name="Rettangolo 23"/>
          <p:cNvSpPr/>
          <p:nvPr/>
        </p:nvSpPr>
        <p:spPr>
          <a:xfrm>
            <a:off x="3772799" y="4027478"/>
            <a:ext cx="22134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300" b="1" dirty="0">
                <a:solidFill>
                  <a:srgbClr val="0070C0"/>
                </a:solidFill>
              </a:rPr>
              <a:t>PROVA SU STRADA  RDE</a:t>
            </a:r>
          </a:p>
          <a:p>
            <a:pPr algn="ctr"/>
            <a:r>
              <a:rPr lang="it-IT" sz="1300" b="1" dirty="0"/>
              <a:t>(</a:t>
            </a:r>
            <a:r>
              <a:rPr lang="en-US" sz="1300" b="1" dirty="0"/>
              <a:t>Real Driving Emissions)</a:t>
            </a:r>
            <a:endParaRPr lang="it-IT" sz="1300" b="1" dirty="0"/>
          </a:p>
        </p:txBody>
      </p:sp>
      <p:pic>
        <p:nvPicPr>
          <p:cNvPr id="25" name="Immagine 2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2259" y="4544426"/>
            <a:ext cx="3179826" cy="205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3521" y="5736191"/>
            <a:ext cx="2953226" cy="107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ttangolo 26"/>
          <p:cNvSpPr/>
          <p:nvPr/>
        </p:nvSpPr>
        <p:spPr>
          <a:xfrm>
            <a:off x="6686550" y="4034972"/>
            <a:ext cx="32194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b="1" dirty="0">
                <a:solidFill>
                  <a:srgbClr val="0070C0"/>
                </a:solidFill>
              </a:rPr>
              <a:t>CONFORMITY FACTOR (CF)</a:t>
            </a:r>
          </a:p>
          <a:p>
            <a:pPr algn="ctr"/>
            <a:r>
              <a:rPr lang="it-IT" sz="1300" b="1" dirty="0"/>
              <a:t>Indica la differenza massima tra il limite di omologazione e le emissioni misurate nella prova su strada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5830936" y="4965461"/>
            <a:ext cx="4953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300" b="1" i="1" dirty="0" err="1">
                <a:solidFill>
                  <a:srgbClr val="0070C0"/>
                </a:solidFill>
              </a:rPr>
              <a:t>Emissione_RDE_</a:t>
            </a:r>
            <a:r>
              <a:rPr lang="fr-FR" sz="1300" b="1" i="1" dirty="0">
                <a:solidFill>
                  <a:srgbClr val="0070C0"/>
                </a:solidFill>
              </a:rPr>
              <a:t> </a:t>
            </a:r>
            <a:r>
              <a:rPr lang="fr-FR" sz="1300" b="1" i="1" dirty="0" err="1">
                <a:solidFill>
                  <a:srgbClr val="0070C0"/>
                </a:solidFill>
              </a:rPr>
              <a:t>inquinante</a:t>
            </a:r>
            <a:r>
              <a:rPr lang="fr-FR" sz="1300" b="1" i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fr-FR" sz="1300" b="1" i="1" dirty="0">
                <a:solidFill>
                  <a:srgbClr val="0070C0"/>
                </a:solidFill>
              </a:rPr>
              <a:t>= </a:t>
            </a:r>
          </a:p>
          <a:p>
            <a:pPr algn="ctr"/>
            <a:r>
              <a:rPr lang="fr-FR" sz="1300" b="1" i="1" dirty="0" err="1">
                <a:solidFill>
                  <a:srgbClr val="0070C0"/>
                </a:solidFill>
              </a:rPr>
              <a:t>CF_inquinante</a:t>
            </a:r>
            <a:r>
              <a:rPr lang="fr-FR" sz="1300" b="1" i="1" dirty="0">
                <a:solidFill>
                  <a:srgbClr val="0070C0"/>
                </a:solidFill>
              </a:rPr>
              <a:t> x LIMITE Euro 6</a:t>
            </a:r>
            <a:endParaRPr lang="it-IT" sz="1300" b="1" i="1" dirty="0">
              <a:solidFill>
                <a:srgbClr val="0070C0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0305" y="4640813"/>
            <a:ext cx="1477387" cy="129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ccia a sinistra 30"/>
          <p:cNvSpPr/>
          <p:nvPr/>
        </p:nvSpPr>
        <p:spPr>
          <a:xfrm>
            <a:off x="1796932" y="4855235"/>
            <a:ext cx="946267" cy="406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rgbClr val="FF0000"/>
                </a:solidFill>
              </a:rPr>
              <a:t>NEDC</a:t>
            </a:r>
          </a:p>
        </p:txBody>
      </p:sp>
      <p:sp>
        <p:nvSpPr>
          <p:cNvPr id="32" name="Callout con freccia in giù 31"/>
          <p:cNvSpPr/>
          <p:nvPr/>
        </p:nvSpPr>
        <p:spPr>
          <a:xfrm>
            <a:off x="2072917" y="5429959"/>
            <a:ext cx="724605" cy="41768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rgbClr val="FF0000"/>
                </a:solidFill>
              </a:rPr>
              <a:t>WLTC</a:t>
            </a:r>
          </a:p>
        </p:txBody>
      </p:sp>
      <p:sp>
        <p:nvSpPr>
          <p:cNvPr id="17" name="Down Arrow 16"/>
          <p:cNvSpPr/>
          <p:nvPr/>
        </p:nvSpPr>
        <p:spPr>
          <a:xfrm rot="2846931">
            <a:off x="2674544" y="3674605"/>
            <a:ext cx="341194" cy="55444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7711455">
            <a:off x="6636673" y="3720836"/>
            <a:ext cx="341194" cy="55444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625880" y="3807723"/>
            <a:ext cx="277220" cy="27522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956420" y="2919096"/>
            <a:ext cx="4128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/>
              <a:t>Si sta  andando verso gli stessi limiti per auto SI e Diesel. </a:t>
            </a:r>
          </a:p>
          <a:p>
            <a:r>
              <a:rPr lang="it-IT" sz="1200" i="1" dirty="0"/>
              <a:t>Limiti per le moto simili.</a:t>
            </a:r>
          </a:p>
        </p:txBody>
      </p:sp>
      <p:pic>
        <p:nvPicPr>
          <p:cNvPr id="34" name="Picture 3" descr="C:\Users\Sale Prova\Desktop\IMG_25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54488" y="4760503"/>
            <a:ext cx="1009082" cy="927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819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227139" y="96986"/>
            <a:ext cx="9412866" cy="637309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i="1" u="sng" dirty="0">
                <a:solidFill>
                  <a:srgbClr val="0070C0"/>
                </a:solidFill>
              </a:rPr>
              <a:t>Quali sistemi di post-trattamento per i target Euro 6d?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-5902" y="3605220"/>
            <a:ext cx="9894055" cy="292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sz="1300" b="1" dirty="0"/>
              <a:t>La tecnologia GPF sarà richiesta sulla maggioranza dei veicoli a benzina GDI per rispettare il rispetto ai limiti Euro 6d RDE</a:t>
            </a:r>
          </a:p>
        </p:txBody>
      </p:sp>
      <p:sp>
        <p:nvSpPr>
          <p:cNvPr id="48" name="Rettangolo 47"/>
          <p:cNvSpPr/>
          <p:nvPr/>
        </p:nvSpPr>
        <p:spPr>
          <a:xfrm>
            <a:off x="18407" y="4026982"/>
            <a:ext cx="9863843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300" b="1" dirty="0"/>
              <a:t>Per il controllo dei NOX da Diesel sono quindi richieste specifiche configurazioni e calibrazioni dei sistemi di controllo delle emissioni:</a:t>
            </a:r>
          </a:p>
          <a:p>
            <a:pPr>
              <a:buFontTx/>
              <a:buChar char="-"/>
            </a:pPr>
            <a:r>
              <a:rPr lang="it-IT" sz="1300" b="1" dirty="0"/>
              <a:t> usando significativo EGR nei range di carico e velocità;</a:t>
            </a:r>
          </a:p>
          <a:p>
            <a:pPr>
              <a:buFontTx/>
              <a:buChar char="-"/>
            </a:pPr>
            <a:r>
              <a:rPr lang="it-IT" sz="1300" b="1" dirty="0"/>
              <a:t> assicurando la temperatura operativa al sistema SCR per alte efficienze di conversione dei NOX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l="16000" b="5079"/>
          <a:stretch>
            <a:fillRect/>
          </a:stretch>
        </p:blipFill>
        <p:spPr bwMode="auto">
          <a:xfrm>
            <a:off x="222024" y="5172505"/>
            <a:ext cx="2627801" cy="149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6505" y="589882"/>
            <a:ext cx="7673229" cy="290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47"/>
          <p:cNvSpPr/>
          <p:nvPr/>
        </p:nvSpPr>
        <p:spPr>
          <a:xfrm>
            <a:off x="2857241" y="5486659"/>
            <a:ext cx="2631718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b="1" i="1" dirty="0">
                <a:solidFill>
                  <a:srgbClr val="002060"/>
                </a:solidFill>
              </a:rPr>
              <a:t>DIESEL</a:t>
            </a:r>
          </a:p>
          <a:p>
            <a:pPr algn="ctr"/>
            <a:r>
              <a:rPr lang="it-IT" sz="1400" b="1" i="1" dirty="0">
                <a:solidFill>
                  <a:srgbClr val="002060"/>
                </a:solidFill>
              </a:rPr>
              <a:t>Si stanno studiando ed implementando catalizzatori multipli per coprire piu’ ampi range di controllo dei NOX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8553" y="4906846"/>
            <a:ext cx="2720023" cy="200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ttangolo 20"/>
          <p:cNvSpPr/>
          <p:nvPr/>
        </p:nvSpPr>
        <p:spPr>
          <a:xfrm>
            <a:off x="4494223" y="3202642"/>
            <a:ext cx="53087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</a:rPr>
              <a:t>OK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494223" y="1530813"/>
            <a:ext cx="2739432" cy="1989951"/>
            <a:chOff x="4152903" y="1489868"/>
            <a:chExt cx="3371609" cy="1989951"/>
          </a:xfrm>
        </p:grpSpPr>
        <p:sp>
          <p:nvSpPr>
            <p:cNvPr id="11" name="Rettangolo 20"/>
            <p:cNvSpPr/>
            <p:nvPr/>
          </p:nvSpPr>
          <p:spPr>
            <a:xfrm>
              <a:off x="4164279" y="1494370"/>
              <a:ext cx="6533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</a:rPr>
                <a:t>OK</a:t>
              </a:r>
            </a:p>
          </p:txBody>
        </p:sp>
        <p:sp>
          <p:nvSpPr>
            <p:cNvPr id="12" name="Rettangolo 20"/>
            <p:cNvSpPr/>
            <p:nvPr/>
          </p:nvSpPr>
          <p:spPr>
            <a:xfrm>
              <a:off x="4152906" y="2715904"/>
              <a:ext cx="6533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</a:rPr>
                <a:t>OK</a:t>
              </a:r>
            </a:p>
          </p:txBody>
        </p:sp>
        <p:sp>
          <p:nvSpPr>
            <p:cNvPr id="13" name="Rettangolo 20"/>
            <p:cNvSpPr/>
            <p:nvPr/>
          </p:nvSpPr>
          <p:spPr>
            <a:xfrm>
              <a:off x="4152903" y="2943330"/>
              <a:ext cx="6533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</a:rPr>
                <a:t>OK</a:t>
              </a:r>
            </a:p>
          </p:txBody>
        </p:sp>
        <p:sp>
          <p:nvSpPr>
            <p:cNvPr id="16" name="Rettangolo 20"/>
            <p:cNvSpPr/>
            <p:nvPr/>
          </p:nvSpPr>
          <p:spPr>
            <a:xfrm>
              <a:off x="6865543" y="1933378"/>
              <a:ext cx="6533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</a:rPr>
                <a:t>OK</a:t>
              </a:r>
            </a:p>
          </p:txBody>
        </p:sp>
        <p:sp>
          <p:nvSpPr>
            <p:cNvPr id="18" name="Rettangolo 20"/>
            <p:cNvSpPr/>
            <p:nvPr/>
          </p:nvSpPr>
          <p:spPr>
            <a:xfrm>
              <a:off x="6865544" y="2254144"/>
              <a:ext cx="6533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</a:rPr>
                <a:t>OK</a:t>
              </a:r>
            </a:p>
          </p:txBody>
        </p:sp>
        <p:sp>
          <p:nvSpPr>
            <p:cNvPr id="19" name="Rettangolo 20"/>
            <p:cNvSpPr/>
            <p:nvPr/>
          </p:nvSpPr>
          <p:spPr>
            <a:xfrm>
              <a:off x="6865542" y="2486160"/>
              <a:ext cx="6533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</a:rPr>
                <a:t>OK</a:t>
              </a:r>
            </a:p>
          </p:txBody>
        </p:sp>
        <p:sp>
          <p:nvSpPr>
            <p:cNvPr id="20" name="Rettangolo 20"/>
            <p:cNvSpPr/>
            <p:nvPr/>
          </p:nvSpPr>
          <p:spPr>
            <a:xfrm>
              <a:off x="6865545" y="2704529"/>
              <a:ext cx="6533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</a:rPr>
                <a:t>OK</a:t>
              </a:r>
            </a:p>
          </p:txBody>
        </p:sp>
        <p:sp>
          <p:nvSpPr>
            <p:cNvPr id="22" name="Rettangolo 20"/>
            <p:cNvSpPr/>
            <p:nvPr/>
          </p:nvSpPr>
          <p:spPr>
            <a:xfrm>
              <a:off x="6871130" y="2922896"/>
              <a:ext cx="6533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</a:rPr>
                <a:t>OK</a:t>
              </a:r>
            </a:p>
          </p:txBody>
        </p:sp>
        <p:sp>
          <p:nvSpPr>
            <p:cNvPr id="23" name="Rettangolo 20"/>
            <p:cNvSpPr/>
            <p:nvPr/>
          </p:nvSpPr>
          <p:spPr>
            <a:xfrm>
              <a:off x="6865543" y="3141265"/>
              <a:ext cx="6533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</a:rPr>
                <a:t>OK</a:t>
              </a:r>
            </a:p>
          </p:txBody>
        </p:sp>
        <p:pic>
          <p:nvPicPr>
            <p:cNvPr id="24" name="Picture 23" descr="10564101-sorrisi-e-trumbs-su-e-giù.jpg"/>
            <p:cNvPicPr>
              <a:picLocks noChangeAspect="1"/>
            </p:cNvPicPr>
            <p:nvPr/>
          </p:nvPicPr>
          <p:blipFill>
            <a:blip r:embed="rId5" cstate="print"/>
            <a:srcRect l="34615" t="3464" r="34615" b="48499"/>
            <a:stretch>
              <a:fillRect/>
            </a:stretch>
          </p:blipFill>
          <p:spPr>
            <a:xfrm>
              <a:off x="4262828" y="1965275"/>
              <a:ext cx="262464" cy="272959"/>
            </a:xfrm>
            <a:prstGeom prst="rect">
              <a:avLst/>
            </a:prstGeom>
          </p:spPr>
        </p:pic>
        <p:pic>
          <p:nvPicPr>
            <p:cNvPr id="25" name="Picture 24" descr="10564101-sorrisi-e-trumbs-su-e-giù.jpg"/>
            <p:cNvPicPr>
              <a:picLocks noChangeAspect="1"/>
            </p:cNvPicPr>
            <p:nvPr/>
          </p:nvPicPr>
          <p:blipFill>
            <a:blip r:embed="rId5" cstate="print"/>
            <a:srcRect l="34615" t="3464" r="34615" b="48499"/>
            <a:stretch>
              <a:fillRect/>
            </a:stretch>
          </p:blipFill>
          <p:spPr>
            <a:xfrm>
              <a:off x="4251452" y="2295099"/>
              <a:ext cx="252310" cy="262399"/>
            </a:xfrm>
            <a:prstGeom prst="rect">
              <a:avLst/>
            </a:prstGeom>
          </p:spPr>
        </p:pic>
        <p:pic>
          <p:nvPicPr>
            <p:cNvPr id="26" name="Picture 25" descr="10564101-sorrisi-e-trumbs-su-e-giù.jpg"/>
            <p:cNvPicPr>
              <a:picLocks noChangeAspect="1"/>
            </p:cNvPicPr>
            <p:nvPr/>
          </p:nvPicPr>
          <p:blipFill>
            <a:blip r:embed="rId5" cstate="print"/>
            <a:srcRect l="34615" t="3464" r="34615" b="48499"/>
            <a:stretch>
              <a:fillRect/>
            </a:stretch>
          </p:blipFill>
          <p:spPr>
            <a:xfrm>
              <a:off x="6967404" y="1489868"/>
              <a:ext cx="293205" cy="3049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8198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ttore 1 15"/>
          <p:cNvCxnSpPr/>
          <p:nvPr/>
        </p:nvCxnSpPr>
        <p:spPr>
          <a:xfrm flipV="1">
            <a:off x="318775" y="1386333"/>
            <a:ext cx="1440038" cy="5870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2295383" y="1"/>
            <a:ext cx="7344622" cy="1027289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i="1" u="sng" dirty="0">
                <a:solidFill>
                  <a:srgbClr val="0070C0"/>
                </a:solidFill>
              </a:rPr>
              <a:t>Ma cosa succede quando si va su strada?</a:t>
            </a:r>
            <a:br>
              <a:rPr lang="it-IT" i="1" u="sng" dirty="0">
                <a:solidFill>
                  <a:srgbClr val="0070C0"/>
                </a:solidFill>
              </a:rPr>
            </a:br>
            <a:r>
              <a:rPr lang="it-IT" dirty="0"/>
              <a:t>Fattori di emissione in uso reale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2308968" y="6288750"/>
            <a:ext cx="39108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300" b="1" dirty="0"/>
              <a:t>Emissioni di CO in funzione della classe Euro</a:t>
            </a:r>
          </a:p>
          <a:p>
            <a:pPr algn="ctr"/>
            <a:r>
              <a:rPr lang="it-IT" sz="1300" b="1" dirty="0"/>
              <a:t>per autovetture SI  (sopra) e Diesel (sotto)</a:t>
            </a:r>
          </a:p>
        </p:txBody>
      </p:sp>
      <p:cxnSp>
        <p:nvCxnSpPr>
          <p:cNvPr id="30" name="Connettore 1 29"/>
          <p:cNvCxnSpPr/>
          <p:nvPr/>
        </p:nvCxnSpPr>
        <p:spPr>
          <a:xfrm flipV="1">
            <a:off x="1774346" y="1271054"/>
            <a:ext cx="1146528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isultati immagini per auto stilizz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6230">
            <a:off x="633174" y="957359"/>
            <a:ext cx="867384" cy="1369484"/>
          </a:xfrm>
          <a:prstGeom prst="rect">
            <a:avLst/>
          </a:prstGeom>
          <a:noFill/>
        </p:spPr>
      </p:pic>
      <p:sp>
        <p:nvSpPr>
          <p:cNvPr id="35" name="Nuvola 34"/>
          <p:cNvSpPr/>
          <p:nvPr/>
        </p:nvSpPr>
        <p:spPr>
          <a:xfrm>
            <a:off x="0" y="1063397"/>
            <a:ext cx="1009403" cy="441931"/>
          </a:xfrm>
          <a:prstGeom prst="cloud">
            <a:avLst/>
          </a:prstGeom>
          <a:solidFill>
            <a:srgbClr val="FDF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i="1" dirty="0">
                <a:solidFill>
                  <a:srgbClr val="0070C0"/>
                </a:solidFill>
              </a:rPr>
              <a:t>traffico</a:t>
            </a:r>
          </a:p>
        </p:txBody>
      </p:sp>
      <p:sp>
        <p:nvSpPr>
          <p:cNvPr id="36" name="Nuvola 35"/>
          <p:cNvSpPr/>
          <p:nvPr/>
        </p:nvSpPr>
        <p:spPr>
          <a:xfrm>
            <a:off x="1009403" y="1535031"/>
            <a:ext cx="1650095" cy="464695"/>
          </a:xfrm>
          <a:prstGeom prst="cloud">
            <a:avLst/>
          </a:prstGeom>
          <a:solidFill>
            <a:srgbClr val="FDF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i="1" dirty="0">
                <a:solidFill>
                  <a:srgbClr val="0070C0"/>
                </a:solidFill>
              </a:rPr>
              <a:t>stato di manutenzione</a:t>
            </a:r>
          </a:p>
        </p:txBody>
      </p:sp>
      <p:sp>
        <p:nvSpPr>
          <p:cNvPr id="37" name="Nuvola 36"/>
          <p:cNvSpPr/>
          <p:nvPr/>
        </p:nvSpPr>
        <p:spPr>
          <a:xfrm>
            <a:off x="814300" y="601201"/>
            <a:ext cx="978874" cy="441931"/>
          </a:xfrm>
          <a:prstGeom prst="cloud">
            <a:avLst/>
          </a:prstGeom>
          <a:solidFill>
            <a:srgbClr val="FDF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i="1" dirty="0">
                <a:solidFill>
                  <a:srgbClr val="0070C0"/>
                </a:solidFill>
              </a:rPr>
              <a:t>stile di guida</a:t>
            </a:r>
          </a:p>
        </p:txBody>
      </p:sp>
      <p:sp>
        <p:nvSpPr>
          <p:cNvPr id="38" name="Nuvola 37"/>
          <p:cNvSpPr/>
          <p:nvPr/>
        </p:nvSpPr>
        <p:spPr>
          <a:xfrm>
            <a:off x="1532890" y="841044"/>
            <a:ext cx="1067805" cy="441931"/>
          </a:xfrm>
          <a:prstGeom prst="cloud">
            <a:avLst/>
          </a:prstGeom>
          <a:solidFill>
            <a:srgbClr val="FDF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i="1" dirty="0">
                <a:solidFill>
                  <a:srgbClr val="0070C0"/>
                </a:solidFill>
              </a:rPr>
              <a:t>uso di ausiliari</a:t>
            </a:r>
          </a:p>
        </p:txBody>
      </p:sp>
      <p:sp>
        <p:nvSpPr>
          <p:cNvPr id="39" name="Nuvola 38"/>
          <p:cNvSpPr/>
          <p:nvPr/>
        </p:nvSpPr>
        <p:spPr>
          <a:xfrm>
            <a:off x="-194870" y="2040256"/>
            <a:ext cx="1691161" cy="441931"/>
          </a:xfrm>
          <a:prstGeom prst="cloud">
            <a:avLst/>
          </a:prstGeom>
          <a:solidFill>
            <a:srgbClr val="FDF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i="1" dirty="0">
                <a:solidFill>
                  <a:srgbClr val="0070C0"/>
                </a:solidFill>
              </a:rPr>
              <a:t>combustibile</a:t>
            </a:r>
          </a:p>
        </p:txBody>
      </p:sp>
      <p:sp>
        <p:nvSpPr>
          <p:cNvPr id="40" name="Nuvola 39"/>
          <p:cNvSpPr/>
          <p:nvPr/>
        </p:nvSpPr>
        <p:spPr>
          <a:xfrm>
            <a:off x="351477" y="-13396"/>
            <a:ext cx="859805" cy="441931"/>
          </a:xfrm>
          <a:prstGeom prst="cloud">
            <a:avLst/>
          </a:prstGeom>
          <a:solidFill>
            <a:srgbClr val="FDF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i="1" dirty="0">
                <a:solidFill>
                  <a:srgbClr val="0070C0"/>
                </a:solidFill>
              </a:rPr>
              <a:t>carico</a:t>
            </a:r>
          </a:p>
        </p:txBody>
      </p:sp>
      <p:sp>
        <p:nvSpPr>
          <p:cNvPr id="41" name="Nuvola 40"/>
          <p:cNvSpPr/>
          <p:nvPr/>
        </p:nvSpPr>
        <p:spPr>
          <a:xfrm>
            <a:off x="-24057" y="483781"/>
            <a:ext cx="914705" cy="441931"/>
          </a:xfrm>
          <a:prstGeom prst="cloud">
            <a:avLst/>
          </a:prstGeom>
          <a:solidFill>
            <a:srgbClr val="FDF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i="1" dirty="0">
                <a:solidFill>
                  <a:srgbClr val="0070C0"/>
                </a:solidFill>
              </a:rPr>
              <a:t>strada</a:t>
            </a:r>
          </a:p>
        </p:txBody>
      </p:sp>
      <p:sp>
        <p:nvSpPr>
          <p:cNvPr id="42" name="Nuvola 41"/>
          <p:cNvSpPr/>
          <p:nvPr/>
        </p:nvSpPr>
        <p:spPr>
          <a:xfrm>
            <a:off x="1211284" y="81877"/>
            <a:ext cx="1246908" cy="484067"/>
          </a:xfrm>
          <a:prstGeom prst="cloud">
            <a:avLst/>
          </a:prstGeom>
          <a:solidFill>
            <a:srgbClr val="FDF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i="1" dirty="0">
                <a:solidFill>
                  <a:srgbClr val="0070C0"/>
                </a:solidFill>
              </a:rPr>
              <a:t>pendenza stradale</a:t>
            </a:r>
          </a:p>
        </p:txBody>
      </p:sp>
      <p:sp>
        <p:nvSpPr>
          <p:cNvPr id="43" name="Nuvola 42"/>
          <p:cNvSpPr/>
          <p:nvPr/>
        </p:nvSpPr>
        <p:spPr>
          <a:xfrm>
            <a:off x="-194871" y="2537430"/>
            <a:ext cx="1584283" cy="441931"/>
          </a:xfrm>
          <a:prstGeom prst="cloud">
            <a:avLst/>
          </a:prstGeom>
          <a:solidFill>
            <a:srgbClr val="FDF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i="1" dirty="0">
                <a:solidFill>
                  <a:srgbClr val="0070C0"/>
                </a:solidFill>
              </a:rPr>
              <a:t>stato di </a:t>
            </a:r>
            <a:r>
              <a:rPr lang="it-IT" sz="1000" b="1" i="1" dirty="0" err="1">
                <a:solidFill>
                  <a:srgbClr val="0070C0"/>
                </a:solidFill>
              </a:rPr>
              <a:t>regimazione</a:t>
            </a:r>
            <a:endParaRPr lang="it-IT" sz="1000" b="1" i="1" dirty="0">
              <a:solidFill>
                <a:srgbClr val="0070C0"/>
              </a:solidFill>
            </a:endParaRPr>
          </a:p>
        </p:txBody>
      </p:sp>
      <p:sp>
        <p:nvSpPr>
          <p:cNvPr id="44" name="Nuvola 43"/>
          <p:cNvSpPr/>
          <p:nvPr/>
        </p:nvSpPr>
        <p:spPr>
          <a:xfrm>
            <a:off x="997527" y="2284572"/>
            <a:ext cx="1354845" cy="464695"/>
          </a:xfrm>
          <a:prstGeom prst="cloud">
            <a:avLst/>
          </a:prstGeom>
          <a:solidFill>
            <a:srgbClr val="FDF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i="1" dirty="0">
                <a:solidFill>
                  <a:srgbClr val="0070C0"/>
                </a:solidFill>
              </a:rPr>
              <a:t>strategia motoristica</a:t>
            </a:r>
          </a:p>
        </p:txBody>
      </p:sp>
      <p:sp>
        <p:nvSpPr>
          <p:cNvPr id="48" name="Rettangolo 47"/>
          <p:cNvSpPr/>
          <p:nvPr/>
        </p:nvSpPr>
        <p:spPr>
          <a:xfrm>
            <a:off x="6033249" y="6268840"/>
            <a:ext cx="3905236" cy="49244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300" b="1" dirty="0"/>
              <a:t>Emissioni di NOx in funzione della classe Euro</a:t>
            </a:r>
          </a:p>
          <a:p>
            <a:pPr algn="ctr"/>
            <a:r>
              <a:rPr lang="it-IT" sz="1300" b="1" dirty="0"/>
              <a:t>per autovetture SI (sopra) e Diesel (sotto)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9482" y="1113665"/>
            <a:ext cx="3679756" cy="517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8183" y="1110197"/>
            <a:ext cx="3728055" cy="517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ight Arrow 22"/>
          <p:cNvSpPr/>
          <p:nvPr/>
        </p:nvSpPr>
        <p:spPr>
          <a:xfrm>
            <a:off x="0" y="3110621"/>
            <a:ext cx="2406271" cy="120782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Valori medi ricavati 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da letteratura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42" y="4533798"/>
            <a:ext cx="2290225" cy="146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Straight Connector 24"/>
          <p:cNvCxnSpPr/>
          <p:nvPr/>
        </p:nvCxnSpPr>
        <p:spPr>
          <a:xfrm>
            <a:off x="1270495" y="5359685"/>
            <a:ext cx="1995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5-Point Star 28"/>
          <p:cNvSpPr/>
          <p:nvPr/>
        </p:nvSpPr>
        <p:spPr>
          <a:xfrm>
            <a:off x="1635639" y="5363231"/>
            <a:ext cx="155243" cy="13647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49429" y="6168180"/>
            <a:ext cx="155243" cy="13647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ttangolo 20"/>
          <p:cNvSpPr/>
          <p:nvPr/>
        </p:nvSpPr>
        <p:spPr>
          <a:xfrm>
            <a:off x="203154" y="6135039"/>
            <a:ext cx="2149948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000" b="1" dirty="0"/>
              <a:t>Rispetto al limite di 6*10^</a:t>
            </a:r>
            <a:r>
              <a:rPr lang="it-IT" sz="1000" b="1" baseline="30000" dirty="0"/>
              <a:t>12</a:t>
            </a:r>
            <a:r>
              <a:rPr lang="it-IT" sz="1000" b="1" dirty="0"/>
              <a:t> #/km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971724" y="5408221"/>
            <a:ext cx="1995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198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7500" y="2618624"/>
            <a:ext cx="9821326" cy="37548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700" b="1" dirty="0"/>
              <a:t>SETTORE 7 TRASPORTO SU STRADA</a:t>
            </a:r>
            <a:r>
              <a:rPr lang="it-IT" sz="1700" dirty="0"/>
              <a:t>:  </a:t>
            </a:r>
          </a:p>
          <a:p>
            <a:r>
              <a:rPr lang="it-IT" sz="1700" dirty="0"/>
              <a:t>- Autoveicoli </a:t>
            </a:r>
          </a:p>
          <a:p>
            <a:pPr>
              <a:buFontTx/>
              <a:buChar char="-"/>
            </a:pPr>
            <a:r>
              <a:rPr lang="it-IT" sz="1700" dirty="0"/>
              <a:t> Veicoli leggeri e pesanti</a:t>
            </a:r>
          </a:p>
          <a:p>
            <a:pPr>
              <a:buFontTx/>
              <a:buChar char="-"/>
            </a:pPr>
            <a:r>
              <a:rPr lang="it-IT" sz="1700" dirty="0"/>
              <a:t> Autobus </a:t>
            </a:r>
          </a:p>
          <a:p>
            <a:pPr>
              <a:buFontTx/>
              <a:buChar char="-"/>
            </a:pPr>
            <a:r>
              <a:rPr lang="it-IT" sz="1700" dirty="0"/>
              <a:t> Motocicli e ciclomotori 50 cm</a:t>
            </a:r>
            <a:r>
              <a:rPr lang="it-IT" sz="1700" baseline="30000" dirty="0"/>
              <a:t>3</a:t>
            </a:r>
            <a:r>
              <a:rPr lang="it-IT" sz="1700" dirty="0"/>
              <a:t>  </a:t>
            </a:r>
          </a:p>
          <a:p>
            <a:pPr>
              <a:buFontTx/>
              <a:buChar char="-"/>
            </a:pPr>
            <a:endParaRPr lang="it-IT" sz="1700" dirty="0"/>
          </a:p>
          <a:p>
            <a:pPr>
              <a:buFontTx/>
              <a:buChar char="-"/>
            </a:pPr>
            <a:r>
              <a:rPr lang="it-IT" sz="1700" dirty="0"/>
              <a:t> Veicoli a benzina – Emissioni evaporative durante la marcia </a:t>
            </a:r>
          </a:p>
          <a:p>
            <a:r>
              <a:rPr lang="it-IT" sz="1700" dirty="0"/>
              <a:t>(per i composti organici), dopo la marcia ed anche diurne. </a:t>
            </a:r>
          </a:p>
          <a:p>
            <a:endParaRPr lang="it-IT" sz="1700" dirty="0"/>
          </a:p>
          <a:p>
            <a:pPr>
              <a:buFontTx/>
              <a:buChar char="-"/>
            </a:pPr>
            <a:r>
              <a:rPr lang="it-IT" sz="1700" dirty="0"/>
              <a:t> Emissioni di PM</a:t>
            </a:r>
            <a:r>
              <a:rPr lang="it-IT" sz="1700" baseline="-25000" dirty="0"/>
              <a:t>10</a:t>
            </a:r>
            <a:r>
              <a:rPr lang="it-IT" sz="1700" dirty="0"/>
              <a:t> PM</a:t>
            </a:r>
            <a:r>
              <a:rPr lang="it-IT" sz="1700" baseline="-25000" dirty="0"/>
              <a:t>2.5</a:t>
            </a:r>
            <a:r>
              <a:rPr lang="it-IT" sz="1700" dirty="0"/>
              <a:t> da abrasione (non exhaust): freni - pneumatici - abrasione asfalto </a:t>
            </a:r>
          </a:p>
          <a:p>
            <a:endParaRPr lang="it-IT" sz="1700" dirty="0"/>
          </a:p>
          <a:p>
            <a:endParaRPr lang="it-IT" sz="1700" dirty="0"/>
          </a:p>
          <a:p>
            <a:pPr>
              <a:buFontTx/>
              <a:buChar char="-"/>
            </a:pPr>
            <a:r>
              <a:rPr lang="it-IT" sz="1700" b="1" dirty="0"/>
              <a:t> SETTORE 8 ALTRE SORGENTI MOBILI </a:t>
            </a:r>
            <a:r>
              <a:rPr lang="it-IT" sz="1700" dirty="0"/>
              <a:t>(Ferrovie, Vie di navigazione interne, Attività marittime,Traffico aereo etc.</a:t>
            </a:r>
            <a:endParaRPr lang="en-US" sz="1700" dirty="0"/>
          </a:p>
        </p:txBody>
      </p:sp>
      <p:pic>
        <p:nvPicPr>
          <p:cNvPr id="11" name="Picture 2" descr="http://www.fraqmd.org/images/05-auto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10" y="3885959"/>
            <a:ext cx="2006590" cy="1060114"/>
          </a:xfrm>
          <a:prstGeom prst="rect">
            <a:avLst/>
          </a:prstGeom>
          <a:noFill/>
        </p:spPr>
      </p:pic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227139" y="1"/>
            <a:ext cx="9412866" cy="1027289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i="1" u="sng" dirty="0">
                <a:solidFill>
                  <a:srgbClr val="0070C0"/>
                </a:solidFill>
              </a:rPr>
              <a:t>Come stimare l’impatto emissivo?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243590" y="478550"/>
            <a:ext cx="94878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/>
              <a:t>Ci sono software che permettono la stima dei fattori di emissione di varie tipologie di veicoli  in funzione della velocità media di spostamento e di altri parametri. </a:t>
            </a:r>
          </a:p>
          <a:p>
            <a:r>
              <a:rPr lang="it-IT" sz="1600" i="1" dirty="0"/>
              <a:t>Il modello </a:t>
            </a:r>
            <a:r>
              <a:rPr lang="it-IT" sz="1600" i="1" dirty="0" err="1"/>
              <a:t>Copert</a:t>
            </a:r>
            <a:r>
              <a:rPr lang="it-IT" sz="1600" i="1" dirty="0"/>
              <a:t> (</a:t>
            </a:r>
            <a:r>
              <a:rPr lang="it-IT" sz="1600" i="1" dirty="0" err="1"/>
              <a:t>COmputer</a:t>
            </a:r>
            <a:r>
              <a:rPr lang="it-IT" sz="1600" i="1" dirty="0"/>
              <a:t> </a:t>
            </a:r>
            <a:r>
              <a:rPr lang="it-IT" sz="1600" i="1" dirty="0" err="1"/>
              <a:t>Programme</a:t>
            </a:r>
            <a:r>
              <a:rPr lang="it-IT" sz="1600" i="1" dirty="0"/>
              <a:t> </a:t>
            </a:r>
            <a:r>
              <a:rPr lang="it-IT" sz="1600" i="1" dirty="0" err="1"/>
              <a:t>to</a:t>
            </a:r>
            <a:r>
              <a:rPr lang="it-IT" sz="1600" i="1" dirty="0"/>
              <a:t> </a:t>
            </a:r>
            <a:r>
              <a:rPr lang="it-IT" sz="1600" i="1" dirty="0" err="1"/>
              <a:t>calculate</a:t>
            </a:r>
            <a:r>
              <a:rPr lang="it-IT" sz="1600" i="1" dirty="0"/>
              <a:t> </a:t>
            </a:r>
            <a:r>
              <a:rPr lang="it-IT" sz="1600" i="1" dirty="0" err="1"/>
              <a:t>Emissions</a:t>
            </a:r>
            <a:r>
              <a:rPr lang="it-IT" sz="1600" i="1" dirty="0"/>
              <a:t> </a:t>
            </a:r>
            <a:r>
              <a:rPr lang="it-IT" sz="1600" i="1" dirty="0" err="1"/>
              <a:t>from</a:t>
            </a:r>
            <a:r>
              <a:rPr lang="it-IT" sz="1600" i="1" dirty="0"/>
              <a:t> Road </a:t>
            </a:r>
            <a:r>
              <a:rPr lang="it-IT" sz="1600" i="1" dirty="0" err="1"/>
              <a:t>Transport</a:t>
            </a:r>
            <a:r>
              <a:rPr lang="it-IT" sz="1600" i="1" dirty="0"/>
              <a:t>), il cui sviluppo è coordinato dall’Agenzia Europea dell’Ambiente, fa parte del software TREMOVE utilizzato dalla Commissione Europea per fornire valutazioni di impatto relative a misure di politiche dei trasporti, oltre che ad essere usato da quasi tutti gli stati europei per gli inventari nazionali relativi a CLRTAP (Convention on </a:t>
            </a:r>
            <a:r>
              <a:rPr lang="it-IT" sz="1600" i="1" dirty="0" err="1"/>
              <a:t>Long-range</a:t>
            </a:r>
            <a:r>
              <a:rPr lang="it-IT" sz="1600" i="1" dirty="0"/>
              <a:t> </a:t>
            </a:r>
            <a:r>
              <a:rPr lang="it-IT" sz="1600" i="1" dirty="0" err="1"/>
              <a:t>Transboundary</a:t>
            </a:r>
            <a:r>
              <a:rPr lang="it-IT" sz="1600" i="1" dirty="0"/>
              <a:t> Air </a:t>
            </a:r>
            <a:r>
              <a:rPr lang="it-IT" sz="1600" i="1" dirty="0" err="1"/>
              <a:t>Pollution</a:t>
            </a:r>
            <a:r>
              <a:rPr lang="it-IT" sz="1600" i="1" dirty="0"/>
              <a:t>).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308480"/>
            <a:ext cx="990599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i="1" dirty="0"/>
              <a:t>I veicoli sono sorgenti di inquinamento mobili che vengono classificate sia come sorgenti puntuali che lineari </a:t>
            </a:r>
          </a:p>
          <a:p>
            <a:r>
              <a:rPr lang="it-IT" sz="1400" i="1" dirty="0"/>
              <a:t>(assimilabili ad una linea e le emissioni sono in funzione della lunghezza del tratto considerato).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5219" y="2270173"/>
            <a:ext cx="787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Per gli inventari delle emissioni si raggruppano le attività in 11 macrosettori: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62204" y="3116649"/>
            <a:ext cx="4747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002060"/>
                </a:solidFill>
              </a:rPr>
              <a:t>Emissioni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allo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scarico</a:t>
            </a:r>
            <a:r>
              <a:rPr lang="en-US" sz="1400" b="1" dirty="0">
                <a:solidFill>
                  <a:srgbClr val="002060"/>
                </a:solidFill>
              </a:rPr>
              <a:t>  “A FREDDO” e “A CALDO”: 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PM10, PM2.5, </a:t>
            </a:r>
            <a:r>
              <a:rPr lang="en-US" sz="1400" b="1" dirty="0" err="1">
                <a:solidFill>
                  <a:srgbClr val="002060"/>
                </a:solidFill>
              </a:rPr>
              <a:t>NOx</a:t>
            </a:r>
            <a:r>
              <a:rPr lang="en-US" sz="1400" b="1" dirty="0">
                <a:solidFill>
                  <a:srgbClr val="002060"/>
                </a:solidFill>
              </a:rPr>
              <a:t>, CO, SO2, COV </a:t>
            </a:r>
            <a:r>
              <a:rPr lang="en-US" sz="1400" b="1" dirty="0" err="1">
                <a:solidFill>
                  <a:srgbClr val="002060"/>
                </a:solidFill>
              </a:rPr>
              <a:t>ed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altri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inquinanti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956613" y="3144843"/>
            <a:ext cx="931460" cy="464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98913"/>
      </p:ext>
    </p:extLst>
  </p:cSld>
  <p:clrMapOvr>
    <a:masterClrMapping/>
  </p:clrMapOvr>
</p:sld>
</file>

<file path=ppt/theme/theme1.xml><?xml version="1.0" encoding="utf-8"?>
<a:theme xmlns:a="http://schemas.openxmlformats.org/drawingml/2006/main" name="1 - Copertina Relatore">
  <a:themeElements>
    <a:clrScheme name="UNRAE">
      <a:dk1>
        <a:srgbClr val="1C1C1B"/>
      </a:dk1>
      <a:lt1>
        <a:srgbClr val="FFFFFF"/>
      </a:lt1>
      <a:dk2>
        <a:srgbClr val="00265B"/>
      </a:dk2>
      <a:lt2>
        <a:srgbClr val="FFFFFF"/>
      </a:lt2>
      <a:accent1>
        <a:srgbClr val="ADCCD0"/>
      </a:accent1>
      <a:accent2>
        <a:srgbClr val="B16C5A"/>
      </a:accent2>
      <a:accent3>
        <a:srgbClr val="684C6D"/>
      </a:accent3>
      <a:accent4>
        <a:srgbClr val="346325"/>
      </a:accent4>
      <a:accent5>
        <a:srgbClr val="36ABB7"/>
      </a:accent5>
      <a:accent6>
        <a:srgbClr val="ED6F03"/>
      </a:accent6>
      <a:hlink>
        <a:srgbClr val="5B8F28"/>
      </a:hlink>
      <a:folHlink>
        <a:srgbClr val="ADCC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 - Interno">
  <a:themeElements>
    <a:clrScheme name="UNRAE">
      <a:dk1>
        <a:srgbClr val="1C1C1B"/>
      </a:dk1>
      <a:lt1>
        <a:srgbClr val="FFFFFF"/>
      </a:lt1>
      <a:dk2>
        <a:srgbClr val="00265B"/>
      </a:dk2>
      <a:lt2>
        <a:srgbClr val="FFFFFF"/>
      </a:lt2>
      <a:accent1>
        <a:srgbClr val="ADCCD0"/>
      </a:accent1>
      <a:accent2>
        <a:srgbClr val="5B8F28"/>
      </a:accent2>
      <a:accent3>
        <a:srgbClr val="00265B"/>
      </a:accent3>
      <a:accent4>
        <a:srgbClr val="346325"/>
      </a:accent4>
      <a:accent5>
        <a:srgbClr val="36ABB7"/>
      </a:accent5>
      <a:accent6>
        <a:srgbClr val="ED6F03"/>
      </a:accent6>
      <a:hlink>
        <a:srgbClr val="5B8F28"/>
      </a:hlink>
      <a:folHlink>
        <a:srgbClr val="ADCC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 - Copertina Evento">
  <a:themeElements>
    <a:clrScheme name="Automotive Dealer Day 2018">
      <a:dk1>
        <a:srgbClr val="1C1C1B"/>
      </a:dk1>
      <a:lt1>
        <a:srgbClr val="FFFFFF"/>
      </a:lt1>
      <a:dk2>
        <a:srgbClr val="3D5E80"/>
      </a:dk2>
      <a:lt2>
        <a:srgbClr val="FFFFFF"/>
      </a:lt2>
      <a:accent1>
        <a:srgbClr val="3B879C"/>
      </a:accent1>
      <a:accent2>
        <a:srgbClr val="ED6F03"/>
      </a:accent2>
      <a:accent3>
        <a:srgbClr val="72A7B8"/>
      </a:accent3>
      <a:accent4>
        <a:srgbClr val="92D050"/>
      </a:accent4>
      <a:accent5>
        <a:srgbClr val="3D5E80"/>
      </a:accent5>
      <a:accent6>
        <a:srgbClr val="36ABB7"/>
      </a:accent6>
      <a:hlink>
        <a:srgbClr val="ED6F03"/>
      </a:hlink>
      <a:folHlink>
        <a:srgbClr val="36AB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3616</TotalTime>
  <Words>1963</Words>
  <Application>Microsoft Office PowerPoint</Application>
  <PresentationFormat>A4 (21x29,7 cm)</PresentationFormat>
  <Paragraphs>277</Paragraphs>
  <Slides>15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15</vt:i4>
      </vt:variant>
    </vt:vector>
  </HeadingPairs>
  <TitlesOfParts>
    <vt:vector size="28" baseType="lpstr">
      <vt:lpstr>Arial</vt:lpstr>
      <vt:lpstr>Calibri</vt:lpstr>
      <vt:lpstr>Century Gothic</vt:lpstr>
      <vt:lpstr>DIN Next LT Pro</vt:lpstr>
      <vt:lpstr>Gill Sans MT</vt:lpstr>
      <vt:lpstr>Kozuka Gothic Pro L</vt:lpstr>
      <vt:lpstr>Symbol</vt:lpstr>
      <vt:lpstr>Times New Roman</vt:lpstr>
      <vt:lpstr>Wingdings</vt:lpstr>
      <vt:lpstr>Wingdings 3</vt:lpstr>
      <vt:lpstr>1 - Copertina Relatore</vt:lpstr>
      <vt:lpstr>3 - Interno</vt:lpstr>
      <vt:lpstr>5 - Copertina Evento</vt:lpstr>
      <vt:lpstr>Presentazione standard di PowerPoint</vt:lpstr>
      <vt:lpstr>Presentazione standard di PowerPoint</vt:lpstr>
      <vt:lpstr>Direttiva UE 2016/2284 concernente la riduzione delle emissioni nazionali di inquinanti atmosferici</vt:lpstr>
      <vt:lpstr>Come si possono valutare le emissioni veicolari?</vt:lpstr>
      <vt:lpstr>Quali limiti emissivi devono rispettare le autovetture? dall’Euro 0 all’Euro 6  </vt:lpstr>
      <vt:lpstr>Quali limiti emissivi devono rispettare le autovetture? dall’Euro 6 verso l’Euro 7 </vt:lpstr>
      <vt:lpstr>Quali sistemi di post-trattamento per i target Euro 6d?</vt:lpstr>
      <vt:lpstr>Ma cosa succede quando si va su strada? Fattori di emissione in uso reale</vt:lpstr>
      <vt:lpstr>Come stimare l’impatto emissivo?</vt:lpstr>
      <vt:lpstr>Quali informazioni principali servono per Copert (solo per auto)?</vt:lpstr>
      <vt:lpstr>Come stimare l’impatto emissivo? </vt:lpstr>
      <vt:lpstr>Che impatto viene stimato: inquinanti gassosi</vt:lpstr>
      <vt:lpstr>Che impatto viene stimato: inquinanti particellari</vt:lpstr>
      <vt:lpstr>Presentazione standard di PowerPoint</vt:lpstr>
      <vt:lpstr>Conclusioni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zava</dc:creator>
  <cp:lastModifiedBy>Federmotor</cp:lastModifiedBy>
  <cp:revision>299</cp:revision>
  <dcterms:created xsi:type="dcterms:W3CDTF">2017-01-20T09:21:07Z</dcterms:created>
  <dcterms:modified xsi:type="dcterms:W3CDTF">2018-09-13T08:55:52Z</dcterms:modified>
</cp:coreProperties>
</file>