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3"/>
  </p:notesMasterIdLst>
  <p:handoutMasterIdLst>
    <p:handoutMasterId r:id="rId24"/>
  </p:handoutMasterIdLst>
  <p:sldIdLst>
    <p:sldId id="935" r:id="rId2"/>
    <p:sldId id="430" r:id="rId3"/>
    <p:sldId id="887" r:id="rId4"/>
    <p:sldId id="850" r:id="rId5"/>
    <p:sldId id="872" r:id="rId6"/>
    <p:sldId id="931" r:id="rId7"/>
    <p:sldId id="261" r:id="rId8"/>
    <p:sldId id="434" r:id="rId9"/>
    <p:sldId id="896" r:id="rId10"/>
    <p:sldId id="854" r:id="rId11"/>
    <p:sldId id="910" r:id="rId12"/>
    <p:sldId id="923" r:id="rId13"/>
    <p:sldId id="876" r:id="rId14"/>
    <p:sldId id="889" r:id="rId15"/>
    <p:sldId id="911" r:id="rId16"/>
    <p:sldId id="924" r:id="rId17"/>
    <p:sldId id="934" r:id="rId18"/>
    <p:sldId id="933" r:id="rId19"/>
    <p:sldId id="932" r:id="rId20"/>
    <p:sldId id="928" r:id="rId21"/>
    <p:sldId id="929" r:id="rId22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F1C2CA5-6384-164C-B0FD-509177896726}">
          <p14:sldIdLst>
            <p14:sldId id="935"/>
            <p14:sldId id="430"/>
            <p14:sldId id="887"/>
            <p14:sldId id="850"/>
            <p14:sldId id="872"/>
            <p14:sldId id="931"/>
            <p14:sldId id="261"/>
            <p14:sldId id="434"/>
            <p14:sldId id="896"/>
            <p14:sldId id="854"/>
            <p14:sldId id="910"/>
            <p14:sldId id="923"/>
            <p14:sldId id="876"/>
            <p14:sldId id="889"/>
            <p14:sldId id="911"/>
            <p14:sldId id="924"/>
            <p14:sldId id="934"/>
            <p14:sldId id="933"/>
            <p14:sldId id="932"/>
            <p14:sldId id="928"/>
            <p14:sldId id="9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ECFF"/>
    <a:srgbClr val="0065A6"/>
    <a:srgbClr val="0087C0"/>
    <a:srgbClr val="007AB8"/>
    <a:srgbClr val="00FFFF"/>
    <a:srgbClr val="0073B1"/>
    <a:srgbClr val="005083"/>
    <a:srgbClr val="4C5558"/>
    <a:srgbClr val="333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51704" autoAdjust="0"/>
  </p:normalViewPr>
  <p:slideViewPr>
    <p:cSldViewPr snapToGrid="0" showGuides="1">
      <p:cViewPr varScale="1">
        <p:scale>
          <a:sx n="79" d="100"/>
          <a:sy n="79" d="100"/>
        </p:scale>
        <p:origin x="231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3F1BA-53C8-4A2E-B2AA-E7C98F26740A}" type="doc">
      <dgm:prSet loTypeId="urn:microsoft.com/office/officeart/2005/8/layout/default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5F5F322-D6A8-42FB-B50C-C4867E7CEC25}">
      <dgm:prSet phldrT="[Testo]"/>
      <dgm:spPr>
        <a:solidFill>
          <a:srgbClr val="0070C0"/>
        </a:solidFill>
      </dgm:spPr>
      <dgm:t>
        <a:bodyPr/>
        <a:lstStyle/>
        <a:p>
          <a:r>
            <a:rPr lang="it-IT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Public Affairs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73BC6-C59B-4E2F-9685-2FAEEF8CC144}" type="parTrans" cxnId="{2DE5C4AC-DDA1-4185-9488-1434C697687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1922CD-4477-43F7-AB25-26399BFC0C5F}" type="sibTrans" cxnId="{2DE5C4AC-DDA1-4185-9488-1434C697687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D910D4-DEA2-4155-9B4E-BAC8EADF1147}">
      <dgm:prSet phldrT="[Testo]"/>
      <dgm:spPr>
        <a:solidFill>
          <a:srgbClr val="0070C0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Area </a:t>
          </a:r>
          <a:r>
            <a:rPr lang="en-US" b="1" dirty="0" err="1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Tecnico</a:t>
          </a:r>
          <a:r>
            <a:rPr lang="en-US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 -</a:t>
          </a:r>
          <a:r>
            <a:rPr lang="en-US" b="1" dirty="0" err="1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Normativa</a:t>
          </a:r>
          <a:endParaRPr lang="it-IT" b="1" dirty="0">
            <a:latin typeface="Arial" panose="020B0604020202020204" pitchFamily="34" charset="0"/>
            <a:ea typeface="ＭＳ Ｐゴシック" pitchFamily="34" charset="-128"/>
            <a:cs typeface="Arial" panose="020B0604020202020204" pitchFamily="34" charset="0"/>
          </a:endParaRPr>
        </a:p>
      </dgm:t>
    </dgm:pt>
    <dgm:pt modelId="{A87316A2-7119-475D-AC7A-F5AA79509330}" type="parTrans" cxnId="{1DE30E5F-9667-48EA-A151-A8685617D784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59B7C5-330C-4660-B82A-203BE545A0D7}" type="sibTrans" cxnId="{1DE30E5F-9667-48EA-A151-A8685617D784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E1EDA-EE56-483E-AFFF-9E6263B382A7}">
      <dgm:prSet phldrT="[Testo]"/>
      <dgm:spPr>
        <a:solidFill>
          <a:srgbClr val="0070C0"/>
        </a:solidFill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Studi</a:t>
          </a:r>
          <a:r>
            <a:rPr lang="en-US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 e </a:t>
          </a:r>
          <a:r>
            <a:rPr lang="en-US" b="1" dirty="0" err="1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Statistiche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8B6AC-C937-4CA4-BCAE-5023ABA594DB}" type="parTrans" cxnId="{C1427532-0E0B-4BAF-AE78-22B58834460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5E4127-27B9-492A-A101-86A36C0C4714}" type="sibTrans" cxnId="{C1427532-0E0B-4BAF-AE78-22B58834460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1D49F7-133C-421A-B8F5-F098648AB839}">
      <dgm:prSet phldrT="[Testo]"/>
      <dgm:spPr>
        <a:solidFill>
          <a:srgbClr val="0070C0"/>
        </a:solidFill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Internazionalizzazione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62E90-380F-44C3-A0FF-6668437C12D5}" type="parTrans" cxnId="{43C674BD-7698-4FB7-ADF4-981E93E10A56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CFE6B-E064-44E9-B4D0-F40DAF787EB4}" type="sibTrans" cxnId="{43C674BD-7698-4FB7-ADF4-981E93E10A56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AB0B8A-6653-438D-AA73-3AD112031942}">
      <dgm:prSet phldrT="[Testo]"/>
      <dgm:spPr>
        <a:solidFill>
          <a:srgbClr val="0070C0"/>
        </a:solidFill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Formazione</a:t>
          </a:r>
          <a:r>
            <a:rPr lang="en-US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 </a:t>
          </a:r>
          <a:endParaRPr lang="it-IT" b="1" dirty="0">
            <a:latin typeface="Arial" panose="020B0604020202020204" pitchFamily="34" charset="0"/>
            <a:ea typeface="ＭＳ Ｐゴシック" pitchFamily="34" charset="-128"/>
            <a:cs typeface="Arial" panose="020B0604020202020204" pitchFamily="34" charset="0"/>
          </a:endParaRPr>
        </a:p>
      </dgm:t>
    </dgm:pt>
    <dgm:pt modelId="{F28D3354-5D4F-477C-A9C4-9BAA62B8B1D3}" type="parTrans" cxnId="{597CA8AE-33A8-4187-9F7C-AED71B11AAA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F349EE-4F3F-4235-BF9E-0139EEB04CA5}" type="sibTrans" cxnId="{597CA8AE-33A8-4187-9F7C-AED71B11AAA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5F53B-1FDF-4573-820B-98822BF6B4B1}" type="pres">
      <dgm:prSet presAssocID="{84A3F1BA-53C8-4A2E-B2AA-E7C98F2674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4AF9418-A97E-4535-8D5D-25B9E2849B35}" type="pres">
      <dgm:prSet presAssocID="{15F5F322-D6A8-42FB-B50C-C4867E7CEC2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30DB90-9770-404C-90FF-829A89F6A3B9}" type="pres">
      <dgm:prSet presAssocID="{FA1922CD-4477-43F7-AB25-26399BFC0C5F}" presName="sibTrans" presStyleCnt="0"/>
      <dgm:spPr/>
    </dgm:pt>
    <dgm:pt modelId="{9D2F4E0C-E231-4CAE-BDB0-E84390F415E6}" type="pres">
      <dgm:prSet presAssocID="{83D910D4-DEA2-4155-9B4E-BAC8EADF11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9DA0FE-C539-4378-9331-259AC3ADEBE3}" type="pres">
      <dgm:prSet presAssocID="{3F59B7C5-330C-4660-B82A-203BE545A0D7}" presName="sibTrans" presStyleCnt="0"/>
      <dgm:spPr/>
    </dgm:pt>
    <dgm:pt modelId="{60143656-9457-4B07-8373-C953BDB31E76}" type="pres">
      <dgm:prSet presAssocID="{AE2E1EDA-EE56-483E-AFFF-9E6263B382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09AB3B-F6BC-4BB4-93C3-DACD5CB2D15D}" type="pres">
      <dgm:prSet presAssocID="{9C5E4127-27B9-492A-A101-86A36C0C4714}" presName="sibTrans" presStyleCnt="0"/>
      <dgm:spPr/>
    </dgm:pt>
    <dgm:pt modelId="{C83B7FB0-107F-4C3C-A2B1-0961E755FFFF}" type="pres">
      <dgm:prSet presAssocID="{C51D49F7-133C-421A-B8F5-F098648AB839}" presName="node" presStyleLbl="node1" presStyleIdx="3" presStyleCnt="5" custScaleX="157548" custScaleY="973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BCB9F3-9AE3-47BD-8271-F11239077E66}" type="pres">
      <dgm:prSet presAssocID="{52BCFE6B-E064-44E9-B4D0-F40DAF787EB4}" presName="sibTrans" presStyleCnt="0"/>
      <dgm:spPr/>
    </dgm:pt>
    <dgm:pt modelId="{5984D7FB-BD10-477A-A5B2-459E7026D8F0}" type="pres">
      <dgm:prSet presAssocID="{9DAB0B8A-6653-438D-AA73-3AD1120319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1A4BEF3-BBA6-42C1-AFB8-DD0A23A4E55E}" type="presOf" srcId="{C51D49F7-133C-421A-B8F5-F098648AB839}" destId="{C83B7FB0-107F-4C3C-A2B1-0961E755FFFF}" srcOrd="0" destOrd="0" presId="urn:microsoft.com/office/officeart/2005/8/layout/default"/>
    <dgm:cxn modelId="{6A1B37D5-6861-48FB-887B-E92809177BFE}" type="presOf" srcId="{15F5F322-D6A8-42FB-B50C-C4867E7CEC25}" destId="{94AF9418-A97E-4535-8D5D-25B9E2849B35}" srcOrd="0" destOrd="0" presId="urn:microsoft.com/office/officeart/2005/8/layout/default"/>
    <dgm:cxn modelId="{597CA8AE-33A8-4187-9F7C-AED71B11AAA7}" srcId="{84A3F1BA-53C8-4A2E-B2AA-E7C98F26740A}" destId="{9DAB0B8A-6653-438D-AA73-3AD112031942}" srcOrd="4" destOrd="0" parTransId="{F28D3354-5D4F-477C-A9C4-9BAA62B8B1D3}" sibTransId="{34F349EE-4F3F-4235-BF9E-0139EEB04CA5}"/>
    <dgm:cxn modelId="{43C674BD-7698-4FB7-ADF4-981E93E10A56}" srcId="{84A3F1BA-53C8-4A2E-B2AA-E7C98F26740A}" destId="{C51D49F7-133C-421A-B8F5-F098648AB839}" srcOrd="3" destOrd="0" parTransId="{A1062E90-380F-44C3-A0FF-6668437C12D5}" sibTransId="{52BCFE6B-E064-44E9-B4D0-F40DAF787EB4}"/>
    <dgm:cxn modelId="{6D483B9C-E261-45CA-90E5-3A3F2DDDD8FE}" type="presOf" srcId="{AE2E1EDA-EE56-483E-AFFF-9E6263B382A7}" destId="{60143656-9457-4B07-8373-C953BDB31E76}" srcOrd="0" destOrd="0" presId="urn:microsoft.com/office/officeart/2005/8/layout/default"/>
    <dgm:cxn modelId="{C1427532-0E0B-4BAF-AE78-22B58834460B}" srcId="{84A3F1BA-53C8-4A2E-B2AA-E7C98F26740A}" destId="{AE2E1EDA-EE56-483E-AFFF-9E6263B382A7}" srcOrd="2" destOrd="0" parTransId="{AC08B6AC-C937-4CA4-BCAE-5023ABA594DB}" sibTransId="{9C5E4127-27B9-492A-A101-86A36C0C4714}"/>
    <dgm:cxn modelId="{1DE30E5F-9667-48EA-A151-A8685617D784}" srcId="{84A3F1BA-53C8-4A2E-B2AA-E7C98F26740A}" destId="{83D910D4-DEA2-4155-9B4E-BAC8EADF1147}" srcOrd="1" destOrd="0" parTransId="{A87316A2-7119-475D-AC7A-F5AA79509330}" sibTransId="{3F59B7C5-330C-4660-B82A-203BE545A0D7}"/>
    <dgm:cxn modelId="{2DE5C4AC-DDA1-4185-9488-1434C697687B}" srcId="{84A3F1BA-53C8-4A2E-B2AA-E7C98F26740A}" destId="{15F5F322-D6A8-42FB-B50C-C4867E7CEC25}" srcOrd="0" destOrd="0" parTransId="{3CF73BC6-C59B-4E2F-9685-2FAEEF8CC144}" sibTransId="{FA1922CD-4477-43F7-AB25-26399BFC0C5F}"/>
    <dgm:cxn modelId="{361E9404-DCE8-4813-AC90-24F7623C78BC}" type="presOf" srcId="{9DAB0B8A-6653-438D-AA73-3AD112031942}" destId="{5984D7FB-BD10-477A-A5B2-459E7026D8F0}" srcOrd="0" destOrd="0" presId="urn:microsoft.com/office/officeart/2005/8/layout/default"/>
    <dgm:cxn modelId="{7C673822-6DBB-4573-B041-1FD69E7EC7BD}" type="presOf" srcId="{84A3F1BA-53C8-4A2E-B2AA-E7C98F26740A}" destId="{6245F53B-1FDF-4573-820B-98822BF6B4B1}" srcOrd="0" destOrd="0" presId="urn:microsoft.com/office/officeart/2005/8/layout/default"/>
    <dgm:cxn modelId="{C59386F2-3DEE-4EB0-84A4-A1E609430423}" type="presOf" srcId="{83D910D4-DEA2-4155-9B4E-BAC8EADF1147}" destId="{9D2F4E0C-E231-4CAE-BDB0-E84390F415E6}" srcOrd="0" destOrd="0" presId="urn:microsoft.com/office/officeart/2005/8/layout/default"/>
    <dgm:cxn modelId="{90406BF4-A556-41D5-BE8A-2FDAD59F18E9}" type="presParOf" srcId="{6245F53B-1FDF-4573-820B-98822BF6B4B1}" destId="{94AF9418-A97E-4535-8D5D-25B9E2849B35}" srcOrd="0" destOrd="0" presId="urn:microsoft.com/office/officeart/2005/8/layout/default"/>
    <dgm:cxn modelId="{EB449B38-6A7B-42AA-8965-DD05A5554D12}" type="presParOf" srcId="{6245F53B-1FDF-4573-820B-98822BF6B4B1}" destId="{3330DB90-9770-404C-90FF-829A89F6A3B9}" srcOrd="1" destOrd="0" presId="urn:microsoft.com/office/officeart/2005/8/layout/default"/>
    <dgm:cxn modelId="{48B48E26-FA83-4410-9A76-0A80CEC54179}" type="presParOf" srcId="{6245F53B-1FDF-4573-820B-98822BF6B4B1}" destId="{9D2F4E0C-E231-4CAE-BDB0-E84390F415E6}" srcOrd="2" destOrd="0" presId="urn:microsoft.com/office/officeart/2005/8/layout/default"/>
    <dgm:cxn modelId="{2B70D84D-CB4B-4D8A-95B7-41F1EBBBA566}" type="presParOf" srcId="{6245F53B-1FDF-4573-820B-98822BF6B4B1}" destId="{D89DA0FE-C539-4378-9331-259AC3ADEBE3}" srcOrd="3" destOrd="0" presId="urn:microsoft.com/office/officeart/2005/8/layout/default"/>
    <dgm:cxn modelId="{485E95C1-719C-4AD2-8C28-76743F95E4C9}" type="presParOf" srcId="{6245F53B-1FDF-4573-820B-98822BF6B4B1}" destId="{60143656-9457-4B07-8373-C953BDB31E76}" srcOrd="4" destOrd="0" presId="urn:microsoft.com/office/officeart/2005/8/layout/default"/>
    <dgm:cxn modelId="{A68234F7-FEC4-4ECB-84DB-3CBA3C2DA8D9}" type="presParOf" srcId="{6245F53B-1FDF-4573-820B-98822BF6B4B1}" destId="{2C09AB3B-F6BC-4BB4-93C3-DACD5CB2D15D}" srcOrd="5" destOrd="0" presId="urn:microsoft.com/office/officeart/2005/8/layout/default"/>
    <dgm:cxn modelId="{D8A88B71-84AD-4B59-B04B-3ACB22086146}" type="presParOf" srcId="{6245F53B-1FDF-4573-820B-98822BF6B4B1}" destId="{C83B7FB0-107F-4C3C-A2B1-0961E755FFFF}" srcOrd="6" destOrd="0" presId="urn:microsoft.com/office/officeart/2005/8/layout/default"/>
    <dgm:cxn modelId="{6634EE82-03E0-46E0-AAC5-3A6D51DE40E0}" type="presParOf" srcId="{6245F53B-1FDF-4573-820B-98822BF6B4B1}" destId="{BEBCB9F3-9AE3-47BD-8271-F11239077E66}" srcOrd="7" destOrd="0" presId="urn:microsoft.com/office/officeart/2005/8/layout/default"/>
    <dgm:cxn modelId="{3019B7CF-362B-41A1-920D-E3E1BF93972A}" type="presParOf" srcId="{6245F53B-1FDF-4573-820B-98822BF6B4B1}" destId="{5984D7FB-BD10-477A-A5B2-459E7026D8F0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326A5F-128D-45B5-9053-4C3B94889872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7A51FCB0-AD21-4447-B50A-9FE501923FC6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Calibri" panose="020F0502020204030204" pitchFamily="34" charset="0"/>
            </a:rPr>
            <a:t>ALLESTITORI E COSTRUTTORI</a:t>
          </a:r>
        </a:p>
      </dgm:t>
    </dgm:pt>
    <dgm:pt modelId="{10A935DE-E25E-421A-A3B9-D316654E4721}" type="parTrans" cxnId="{B5FD1E44-8EDE-41A9-8297-277B129D5C0B}">
      <dgm:prSet/>
      <dgm:spPr/>
      <dgm:t>
        <a:bodyPr/>
        <a:lstStyle/>
        <a:p>
          <a:endParaRPr lang="it-IT"/>
        </a:p>
      </dgm:t>
    </dgm:pt>
    <dgm:pt modelId="{B53659EA-890B-451F-91C0-AF8860E68C90}" type="sibTrans" cxnId="{B5FD1E44-8EDE-41A9-8297-277B129D5C0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9DE8AFDD-B0CF-4C73-900A-53E8E1B364AD}">
      <dgm:prSet phldrT="[Tes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>
              <a:solidFill>
                <a:schemeClr val="tx1"/>
              </a:solidFill>
              <a:latin typeface="Calibri" panose="020F0502020204030204" pitchFamily="34" charset="0"/>
            </a:rPr>
            <a:t>PROGETTISTI (</a:t>
          </a:r>
          <a:r>
            <a:rPr lang="it-IT" sz="800" b="1" dirty="0" err="1">
              <a:solidFill>
                <a:schemeClr val="tx1"/>
              </a:solidFill>
              <a:latin typeface="Calibri" panose="020F0502020204030204" pitchFamily="34" charset="0"/>
            </a:rPr>
            <a:t>Engineering</a:t>
          </a:r>
          <a:r>
            <a:rPr lang="it-IT" sz="800" b="1" dirty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</dgm:t>
    </dgm:pt>
    <dgm:pt modelId="{D90E31E8-3D1C-448F-AD99-BBB8E810C57B}" type="parTrans" cxnId="{79837D9D-7BDA-467C-8970-557D6EEC44AD}">
      <dgm:prSet/>
      <dgm:spPr/>
      <dgm:t>
        <a:bodyPr/>
        <a:lstStyle/>
        <a:p>
          <a:endParaRPr lang="it-IT"/>
        </a:p>
      </dgm:t>
    </dgm:pt>
    <dgm:pt modelId="{7BCD132C-0DB1-4A52-BE1F-36141C86112D}" type="sibTrans" cxnId="{79837D9D-7BDA-467C-8970-557D6EEC44AD}">
      <dgm:prSet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C8A1CCB2-9FBD-4FD9-AE44-4382177D58C1}">
      <dgm:prSet phldrT="[Testo]" custT="1"/>
      <dgm:spPr/>
      <dgm:t>
        <a:bodyPr/>
        <a:lstStyle/>
        <a:p>
          <a:r>
            <a:rPr lang="it-IT" sz="800" b="1" dirty="0">
              <a:solidFill>
                <a:schemeClr val="tx1"/>
              </a:solidFill>
              <a:latin typeface="Calibri" panose="020F0502020204030204" pitchFamily="34" charset="0"/>
            </a:rPr>
            <a:t>CARROZZIERI</a:t>
          </a:r>
          <a:br>
            <a:rPr lang="it-IT" sz="800" b="1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it-IT" sz="800" b="1" dirty="0">
              <a:solidFill>
                <a:schemeClr val="tx1"/>
              </a:solidFill>
              <a:latin typeface="Calibri" panose="020F0502020204030204" pitchFamily="34" charset="0"/>
            </a:rPr>
            <a:t>(Design e Sviluppo)</a:t>
          </a:r>
        </a:p>
      </dgm:t>
    </dgm:pt>
    <dgm:pt modelId="{87FBE816-9FE4-4102-B0FF-1B0A7FD350A6}" type="parTrans" cxnId="{9D3E3FC8-5840-4CC7-9A72-7BEB32D8DCF9}">
      <dgm:prSet/>
      <dgm:spPr/>
      <dgm:t>
        <a:bodyPr/>
        <a:lstStyle/>
        <a:p>
          <a:endParaRPr lang="it-IT"/>
        </a:p>
      </dgm:t>
    </dgm:pt>
    <dgm:pt modelId="{DB7DC41C-D8AB-4A72-9E6C-2DA13FAD9752}" type="sibTrans" cxnId="{9D3E3FC8-5840-4CC7-9A72-7BEB32D8DCF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A9CF2C24-56BA-4523-A438-C36451B0E5C9}" type="pres">
      <dgm:prSet presAssocID="{82326A5F-128D-45B5-9053-4C3B948898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9941814-8824-4FA1-8596-BAD62287F847}" type="pres">
      <dgm:prSet presAssocID="{7A51FCB0-AD21-4447-B50A-9FE501923FC6}" presName="node" presStyleLbl="node1" presStyleIdx="0" presStyleCnt="3" custScaleX="161080" custScaleY="895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196CE5-1A2C-42BA-AE66-4665C2214211}" type="pres">
      <dgm:prSet presAssocID="{7A51FCB0-AD21-4447-B50A-9FE501923FC6}" presName="spNode" presStyleCnt="0"/>
      <dgm:spPr/>
    </dgm:pt>
    <dgm:pt modelId="{76936AEB-8879-4222-BFF8-9D0687701817}" type="pres">
      <dgm:prSet presAssocID="{B53659EA-890B-451F-91C0-AF8860E68C90}" presName="sibTrans" presStyleLbl="sibTrans1D1" presStyleIdx="0" presStyleCnt="3"/>
      <dgm:spPr/>
      <dgm:t>
        <a:bodyPr/>
        <a:lstStyle/>
        <a:p>
          <a:endParaRPr lang="it-IT"/>
        </a:p>
      </dgm:t>
    </dgm:pt>
    <dgm:pt modelId="{D4FCF39A-4027-4778-A821-021BCFA78528}" type="pres">
      <dgm:prSet presAssocID="{9DE8AFDD-B0CF-4C73-900A-53E8E1B364AD}" presName="node" presStyleLbl="node1" presStyleIdx="1" presStyleCnt="3" custScaleX="116594" custScaleY="1348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D45971-0C86-4A64-83D2-9C9C87915F3A}" type="pres">
      <dgm:prSet presAssocID="{9DE8AFDD-B0CF-4C73-900A-53E8E1B364AD}" presName="spNode" presStyleCnt="0"/>
      <dgm:spPr/>
    </dgm:pt>
    <dgm:pt modelId="{0E55C50A-1A0F-488D-9999-61EC2EE5F6EE}" type="pres">
      <dgm:prSet presAssocID="{7BCD132C-0DB1-4A52-BE1F-36141C86112D}" presName="sibTrans" presStyleLbl="sibTrans1D1" presStyleIdx="1" presStyleCnt="3"/>
      <dgm:spPr/>
      <dgm:t>
        <a:bodyPr/>
        <a:lstStyle/>
        <a:p>
          <a:endParaRPr lang="it-IT"/>
        </a:p>
      </dgm:t>
    </dgm:pt>
    <dgm:pt modelId="{C6A40C09-92D6-458F-8771-B90F28026A85}" type="pres">
      <dgm:prSet presAssocID="{C8A1CCB2-9FBD-4FD9-AE44-4382177D58C1}" presName="node" presStyleLbl="node1" presStyleIdx="2" presStyleCnt="3" custScaleX="131697" custScaleY="1348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09CC0C-1600-4669-94F6-8DD469AA2BEE}" type="pres">
      <dgm:prSet presAssocID="{C8A1CCB2-9FBD-4FD9-AE44-4382177D58C1}" presName="spNode" presStyleCnt="0"/>
      <dgm:spPr/>
    </dgm:pt>
    <dgm:pt modelId="{BD4E5C89-FBEC-4D96-A002-610B69ECE09F}" type="pres">
      <dgm:prSet presAssocID="{DB7DC41C-D8AB-4A72-9E6C-2DA13FAD9752}" presName="sibTrans" presStyleLbl="sibTrans1D1" presStyleIdx="2" presStyleCnt="3"/>
      <dgm:spPr/>
      <dgm:t>
        <a:bodyPr/>
        <a:lstStyle/>
        <a:p>
          <a:endParaRPr lang="it-IT"/>
        </a:p>
      </dgm:t>
    </dgm:pt>
  </dgm:ptLst>
  <dgm:cxnLst>
    <dgm:cxn modelId="{B5FD1E44-8EDE-41A9-8297-277B129D5C0B}" srcId="{82326A5F-128D-45B5-9053-4C3B94889872}" destId="{7A51FCB0-AD21-4447-B50A-9FE501923FC6}" srcOrd="0" destOrd="0" parTransId="{10A935DE-E25E-421A-A3B9-D316654E4721}" sibTransId="{B53659EA-890B-451F-91C0-AF8860E68C90}"/>
    <dgm:cxn modelId="{A1CB570E-603E-4632-BF22-4CAD5F30D7F9}" type="presOf" srcId="{7BCD132C-0DB1-4A52-BE1F-36141C86112D}" destId="{0E55C50A-1A0F-488D-9999-61EC2EE5F6EE}" srcOrd="0" destOrd="0" presId="urn:microsoft.com/office/officeart/2005/8/layout/cycle6"/>
    <dgm:cxn modelId="{9D3E3FC8-5840-4CC7-9A72-7BEB32D8DCF9}" srcId="{82326A5F-128D-45B5-9053-4C3B94889872}" destId="{C8A1CCB2-9FBD-4FD9-AE44-4382177D58C1}" srcOrd="2" destOrd="0" parTransId="{87FBE816-9FE4-4102-B0FF-1B0A7FD350A6}" sibTransId="{DB7DC41C-D8AB-4A72-9E6C-2DA13FAD9752}"/>
    <dgm:cxn modelId="{456A5000-E344-40E6-ABE5-CA6B5EAEA312}" type="presOf" srcId="{7A51FCB0-AD21-4447-B50A-9FE501923FC6}" destId="{69941814-8824-4FA1-8596-BAD62287F847}" srcOrd="0" destOrd="0" presId="urn:microsoft.com/office/officeart/2005/8/layout/cycle6"/>
    <dgm:cxn modelId="{A3C931B7-CE24-4680-994C-FDF885DAF885}" type="presOf" srcId="{82326A5F-128D-45B5-9053-4C3B94889872}" destId="{A9CF2C24-56BA-4523-A438-C36451B0E5C9}" srcOrd="0" destOrd="0" presId="urn:microsoft.com/office/officeart/2005/8/layout/cycle6"/>
    <dgm:cxn modelId="{B1E0BF3E-D125-44D7-B96E-054AC41FFD42}" type="presOf" srcId="{B53659EA-890B-451F-91C0-AF8860E68C90}" destId="{76936AEB-8879-4222-BFF8-9D0687701817}" srcOrd="0" destOrd="0" presId="urn:microsoft.com/office/officeart/2005/8/layout/cycle6"/>
    <dgm:cxn modelId="{FAF768A6-49E9-4801-989B-36E8A5D5EB35}" type="presOf" srcId="{9DE8AFDD-B0CF-4C73-900A-53E8E1B364AD}" destId="{D4FCF39A-4027-4778-A821-021BCFA78528}" srcOrd="0" destOrd="0" presId="urn:microsoft.com/office/officeart/2005/8/layout/cycle6"/>
    <dgm:cxn modelId="{79837D9D-7BDA-467C-8970-557D6EEC44AD}" srcId="{82326A5F-128D-45B5-9053-4C3B94889872}" destId="{9DE8AFDD-B0CF-4C73-900A-53E8E1B364AD}" srcOrd="1" destOrd="0" parTransId="{D90E31E8-3D1C-448F-AD99-BBB8E810C57B}" sibTransId="{7BCD132C-0DB1-4A52-BE1F-36141C86112D}"/>
    <dgm:cxn modelId="{DD26FE64-986D-4306-B53B-D3439E3215DC}" type="presOf" srcId="{C8A1CCB2-9FBD-4FD9-AE44-4382177D58C1}" destId="{C6A40C09-92D6-458F-8771-B90F28026A85}" srcOrd="0" destOrd="0" presId="urn:microsoft.com/office/officeart/2005/8/layout/cycle6"/>
    <dgm:cxn modelId="{BB50E885-40EE-4947-8EC7-92836643C80E}" type="presOf" srcId="{DB7DC41C-D8AB-4A72-9E6C-2DA13FAD9752}" destId="{BD4E5C89-FBEC-4D96-A002-610B69ECE09F}" srcOrd="0" destOrd="0" presId="urn:microsoft.com/office/officeart/2005/8/layout/cycle6"/>
    <dgm:cxn modelId="{20344B92-4345-43D2-9BD3-DD1C85124F11}" type="presParOf" srcId="{A9CF2C24-56BA-4523-A438-C36451B0E5C9}" destId="{69941814-8824-4FA1-8596-BAD62287F847}" srcOrd="0" destOrd="0" presId="urn:microsoft.com/office/officeart/2005/8/layout/cycle6"/>
    <dgm:cxn modelId="{4D6A33AA-F89E-4651-B1B6-2DB1DAF8BA7A}" type="presParOf" srcId="{A9CF2C24-56BA-4523-A438-C36451B0E5C9}" destId="{14196CE5-1A2C-42BA-AE66-4665C2214211}" srcOrd="1" destOrd="0" presId="urn:microsoft.com/office/officeart/2005/8/layout/cycle6"/>
    <dgm:cxn modelId="{2AF61BFE-0F17-44D8-9365-5F6371746E88}" type="presParOf" srcId="{A9CF2C24-56BA-4523-A438-C36451B0E5C9}" destId="{76936AEB-8879-4222-BFF8-9D0687701817}" srcOrd="2" destOrd="0" presId="urn:microsoft.com/office/officeart/2005/8/layout/cycle6"/>
    <dgm:cxn modelId="{686CC86F-80CF-4138-9574-09EE96569815}" type="presParOf" srcId="{A9CF2C24-56BA-4523-A438-C36451B0E5C9}" destId="{D4FCF39A-4027-4778-A821-021BCFA78528}" srcOrd="3" destOrd="0" presId="urn:microsoft.com/office/officeart/2005/8/layout/cycle6"/>
    <dgm:cxn modelId="{3EABBF1C-D2F2-4A98-B18E-BD89E194E5CB}" type="presParOf" srcId="{A9CF2C24-56BA-4523-A438-C36451B0E5C9}" destId="{A2D45971-0C86-4A64-83D2-9C9C87915F3A}" srcOrd="4" destOrd="0" presId="urn:microsoft.com/office/officeart/2005/8/layout/cycle6"/>
    <dgm:cxn modelId="{F9BC9905-9997-4B9F-B4DC-881EDF2BF834}" type="presParOf" srcId="{A9CF2C24-56BA-4523-A438-C36451B0E5C9}" destId="{0E55C50A-1A0F-488D-9999-61EC2EE5F6EE}" srcOrd="5" destOrd="0" presId="urn:microsoft.com/office/officeart/2005/8/layout/cycle6"/>
    <dgm:cxn modelId="{56EC6305-5307-4E9C-ADE5-3C4EBD605F30}" type="presParOf" srcId="{A9CF2C24-56BA-4523-A438-C36451B0E5C9}" destId="{C6A40C09-92D6-458F-8771-B90F28026A85}" srcOrd="6" destOrd="0" presId="urn:microsoft.com/office/officeart/2005/8/layout/cycle6"/>
    <dgm:cxn modelId="{AC02E70D-8490-4B5E-8CF7-4DD14E6711C1}" type="presParOf" srcId="{A9CF2C24-56BA-4523-A438-C36451B0E5C9}" destId="{3E09CC0C-1600-4669-94F6-8DD469AA2BEE}" srcOrd="7" destOrd="0" presId="urn:microsoft.com/office/officeart/2005/8/layout/cycle6"/>
    <dgm:cxn modelId="{92217095-1155-40E5-BE43-805AB7DB786E}" type="presParOf" srcId="{A9CF2C24-56BA-4523-A438-C36451B0E5C9}" destId="{BD4E5C89-FBEC-4D96-A002-610B69ECE09F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F9418-A97E-4535-8D5D-25B9E2849B35}">
      <dsp:nvSpPr>
        <dsp:cNvPr id="0" name=""/>
        <dsp:cNvSpPr/>
      </dsp:nvSpPr>
      <dsp:spPr>
        <a:xfrm>
          <a:off x="799368" y="9"/>
          <a:ext cx="1252435" cy="751461"/>
        </a:xfrm>
        <a:prstGeom prst="rect">
          <a:avLst/>
        </a:prstGeom>
        <a:solidFill>
          <a:srgbClr val="0070C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Public Affairs</a:t>
          </a:r>
          <a:endParaRPr lang="it-IT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9368" y="9"/>
        <a:ext cx="1252435" cy="751461"/>
      </dsp:txXfrm>
    </dsp:sp>
    <dsp:sp modelId="{9D2F4E0C-E231-4CAE-BDB0-E84390F415E6}">
      <dsp:nvSpPr>
        <dsp:cNvPr id="0" name=""/>
        <dsp:cNvSpPr/>
      </dsp:nvSpPr>
      <dsp:spPr>
        <a:xfrm>
          <a:off x="2177048" y="9"/>
          <a:ext cx="1252435" cy="751461"/>
        </a:xfrm>
        <a:prstGeom prst="rect">
          <a:avLst/>
        </a:prstGeom>
        <a:solidFill>
          <a:srgbClr val="0070C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Area </a:t>
          </a:r>
          <a:r>
            <a:rPr lang="en-US" sz="1300" b="1" kern="1200" dirty="0" err="1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Tecnico</a:t>
          </a:r>
          <a:r>
            <a:rPr lang="en-US" sz="1300" b="1" kern="1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 -</a:t>
          </a:r>
          <a:r>
            <a:rPr lang="en-US" sz="1300" b="1" kern="1200" dirty="0" err="1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Normativa</a:t>
          </a:r>
          <a:endParaRPr lang="it-IT" sz="1300" b="1" kern="1200" dirty="0">
            <a:latin typeface="Arial" panose="020B0604020202020204" pitchFamily="34" charset="0"/>
            <a:ea typeface="ＭＳ Ｐゴシック" pitchFamily="34" charset="-128"/>
            <a:cs typeface="Arial" panose="020B0604020202020204" pitchFamily="34" charset="0"/>
          </a:endParaRPr>
        </a:p>
      </dsp:txBody>
      <dsp:txXfrm>
        <a:off x="2177048" y="9"/>
        <a:ext cx="1252435" cy="751461"/>
      </dsp:txXfrm>
    </dsp:sp>
    <dsp:sp modelId="{60143656-9457-4B07-8373-C953BDB31E76}">
      <dsp:nvSpPr>
        <dsp:cNvPr id="0" name=""/>
        <dsp:cNvSpPr/>
      </dsp:nvSpPr>
      <dsp:spPr>
        <a:xfrm>
          <a:off x="3554727" y="9"/>
          <a:ext cx="1252435" cy="751461"/>
        </a:xfrm>
        <a:prstGeom prst="rect">
          <a:avLst/>
        </a:prstGeom>
        <a:solidFill>
          <a:srgbClr val="0070C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Studi</a:t>
          </a:r>
          <a:r>
            <a:rPr lang="en-US" sz="1300" b="1" kern="1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 e </a:t>
          </a:r>
          <a:r>
            <a:rPr lang="en-US" sz="1300" b="1" kern="1200" dirty="0" err="1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Statistiche</a:t>
          </a:r>
          <a:endParaRPr lang="it-IT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4727" y="9"/>
        <a:ext cx="1252435" cy="751461"/>
      </dsp:txXfrm>
    </dsp:sp>
    <dsp:sp modelId="{C83B7FB0-107F-4C3C-A2B1-0961E755FFFF}">
      <dsp:nvSpPr>
        <dsp:cNvPr id="0" name=""/>
        <dsp:cNvSpPr/>
      </dsp:nvSpPr>
      <dsp:spPr>
        <a:xfrm>
          <a:off x="1127832" y="886709"/>
          <a:ext cx="1973187" cy="731472"/>
        </a:xfrm>
        <a:prstGeom prst="rect">
          <a:avLst/>
        </a:prstGeom>
        <a:solidFill>
          <a:srgbClr val="0070C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Internazionalizzazione</a:t>
          </a:r>
          <a:endParaRPr lang="it-IT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7832" y="886709"/>
        <a:ext cx="1973187" cy="731472"/>
      </dsp:txXfrm>
    </dsp:sp>
    <dsp:sp modelId="{5984D7FB-BD10-477A-A5B2-459E7026D8F0}">
      <dsp:nvSpPr>
        <dsp:cNvPr id="0" name=""/>
        <dsp:cNvSpPr/>
      </dsp:nvSpPr>
      <dsp:spPr>
        <a:xfrm>
          <a:off x="3226263" y="876714"/>
          <a:ext cx="1252435" cy="751461"/>
        </a:xfrm>
        <a:prstGeom prst="rect">
          <a:avLst/>
        </a:prstGeom>
        <a:solidFill>
          <a:srgbClr val="0070C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Formazione</a:t>
          </a:r>
          <a:r>
            <a:rPr lang="en-US" sz="1300" b="1" kern="1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rPr>
            <a:t> </a:t>
          </a:r>
          <a:endParaRPr lang="it-IT" sz="1300" b="1" kern="1200" dirty="0">
            <a:latin typeface="Arial" panose="020B0604020202020204" pitchFamily="34" charset="0"/>
            <a:ea typeface="ＭＳ Ｐゴシック" pitchFamily="34" charset="-128"/>
            <a:cs typeface="Arial" panose="020B0604020202020204" pitchFamily="34" charset="0"/>
          </a:endParaRPr>
        </a:p>
      </dsp:txBody>
      <dsp:txXfrm>
        <a:off x="3226263" y="876714"/>
        <a:ext cx="1252435" cy="751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41814-8824-4FA1-8596-BAD62287F847}">
      <dsp:nvSpPr>
        <dsp:cNvPr id="0" name=""/>
        <dsp:cNvSpPr/>
      </dsp:nvSpPr>
      <dsp:spPr>
        <a:xfrm>
          <a:off x="922000" y="10331"/>
          <a:ext cx="936192" cy="33825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b="1" kern="1200" dirty="0">
              <a:solidFill>
                <a:schemeClr val="tx1"/>
              </a:solidFill>
              <a:latin typeface="Calibri" panose="020F0502020204030204" pitchFamily="34" charset="0"/>
            </a:rPr>
            <a:t>ALLESTITORI E COSTRUTTORI</a:t>
          </a:r>
        </a:p>
      </dsp:txBody>
      <dsp:txXfrm>
        <a:off x="938512" y="26843"/>
        <a:ext cx="903168" cy="305231"/>
      </dsp:txXfrm>
    </dsp:sp>
    <dsp:sp modelId="{76936AEB-8879-4222-BFF8-9D0687701817}">
      <dsp:nvSpPr>
        <dsp:cNvPr id="0" name=""/>
        <dsp:cNvSpPr/>
      </dsp:nvSpPr>
      <dsp:spPr>
        <a:xfrm>
          <a:off x="676669" y="243657"/>
          <a:ext cx="1006873" cy="1006873"/>
        </a:xfrm>
        <a:custGeom>
          <a:avLst/>
          <a:gdLst/>
          <a:ahLst/>
          <a:cxnLst/>
          <a:rect l="0" t="0" r="0" b="0"/>
          <a:pathLst>
            <a:path>
              <a:moveTo>
                <a:pt x="814092" y="107278"/>
              </a:moveTo>
              <a:arcTo wR="503436" hR="503436" stAng="18486152" swAng="2627696"/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CF39A-4027-4778-A821-021BCFA78528}">
      <dsp:nvSpPr>
        <dsp:cNvPr id="0" name=""/>
        <dsp:cNvSpPr/>
      </dsp:nvSpPr>
      <dsp:spPr>
        <a:xfrm>
          <a:off x="1487264" y="679926"/>
          <a:ext cx="677641" cy="50937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chemeClr val="tx1"/>
              </a:solidFill>
              <a:latin typeface="Calibri" panose="020F0502020204030204" pitchFamily="34" charset="0"/>
            </a:rPr>
            <a:t>PROGETTISTI (</a:t>
          </a:r>
          <a:r>
            <a:rPr lang="it-IT" sz="800" b="1" kern="1200" dirty="0" err="1">
              <a:solidFill>
                <a:schemeClr val="tx1"/>
              </a:solidFill>
              <a:latin typeface="Calibri" panose="020F0502020204030204" pitchFamily="34" charset="0"/>
            </a:rPr>
            <a:t>Engineering</a:t>
          </a:r>
          <a:r>
            <a:rPr lang="it-IT" sz="800" b="1" kern="1200" dirty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</dsp:txBody>
      <dsp:txXfrm>
        <a:off x="1512130" y="704792"/>
        <a:ext cx="627909" cy="459641"/>
      </dsp:txXfrm>
    </dsp:sp>
    <dsp:sp modelId="{0E55C50A-1A0F-488D-9999-61EC2EE5F6EE}">
      <dsp:nvSpPr>
        <dsp:cNvPr id="0" name=""/>
        <dsp:cNvSpPr/>
      </dsp:nvSpPr>
      <dsp:spPr>
        <a:xfrm>
          <a:off x="886660" y="179458"/>
          <a:ext cx="1006873" cy="1006873"/>
        </a:xfrm>
        <a:custGeom>
          <a:avLst/>
          <a:gdLst/>
          <a:ahLst/>
          <a:cxnLst/>
          <a:rect l="0" t="0" r="0" b="0"/>
          <a:pathLst>
            <a:path>
              <a:moveTo>
                <a:pt x="599126" y="997695"/>
              </a:moveTo>
              <a:arcTo wR="503436" hR="503436" stAng="4742574" swAng="1011644"/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40C09-92D6-458F-8771-B90F28026A85}">
      <dsp:nvSpPr>
        <dsp:cNvPr id="0" name=""/>
        <dsp:cNvSpPr/>
      </dsp:nvSpPr>
      <dsp:spPr>
        <a:xfrm>
          <a:off x="571397" y="679926"/>
          <a:ext cx="765419" cy="509373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solidFill>
                <a:schemeClr val="tx1"/>
              </a:solidFill>
              <a:latin typeface="Calibri" panose="020F0502020204030204" pitchFamily="34" charset="0"/>
            </a:rPr>
            <a:t>CARROZZIERI</a:t>
          </a:r>
          <a:br>
            <a:rPr lang="it-IT" sz="800" b="1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it-IT" sz="800" b="1" kern="1200" dirty="0">
              <a:solidFill>
                <a:schemeClr val="tx1"/>
              </a:solidFill>
              <a:latin typeface="Calibri" panose="020F0502020204030204" pitchFamily="34" charset="0"/>
            </a:rPr>
            <a:t>(Design e Sviluppo)</a:t>
          </a:r>
        </a:p>
      </dsp:txBody>
      <dsp:txXfrm>
        <a:off x="596263" y="704792"/>
        <a:ext cx="715687" cy="459641"/>
      </dsp:txXfrm>
    </dsp:sp>
    <dsp:sp modelId="{BD4E5C89-FBEC-4D96-A002-610B69ECE09F}">
      <dsp:nvSpPr>
        <dsp:cNvPr id="0" name=""/>
        <dsp:cNvSpPr/>
      </dsp:nvSpPr>
      <dsp:spPr>
        <a:xfrm>
          <a:off x="1096650" y="243657"/>
          <a:ext cx="1006873" cy="1006873"/>
        </a:xfrm>
        <a:custGeom>
          <a:avLst/>
          <a:gdLst/>
          <a:ahLst/>
          <a:cxnLst/>
          <a:rect l="0" t="0" r="0" b="0"/>
          <a:pathLst>
            <a:path>
              <a:moveTo>
                <a:pt x="5025" y="432479"/>
              </a:moveTo>
              <a:arcTo wR="503436" hR="503436" stAng="11286152" swAng="2627696"/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85676-3545-47B2-AA9E-55AF3CBBC09E}" type="datetimeFigureOut">
              <a:rPr lang="id-ID" smtClean="0"/>
              <a:t>12/09/2018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E2B67-1C45-4A46-872C-5C509949DA88}" type="slidenum">
              <a:rPr lang="id-ID" smtClean="0"/>
              <a:t>‹N›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722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74AAE-9148-6F4F-AF54-4B62EC1FD494}" type="datetimeFigureOut">
              <a:rPr lang="it-IT" smtClean="0"/>
              <a:t>12/09/2018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7582E-ED84-A34A-8C2A-B0C885823D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38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7582E-ED84-A34A-8C2A-B0C885823DD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676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55625" y="879475"/>
            <a:ext cx="7789863" cy="4383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89" indent="-2857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07" indent="-22858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70" indent="-22858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32" indent="-22858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95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59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722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84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112649-8462-499F-8042-335B81339F40}" type="slidenum">
              <a:rPr lang="it-IT" altLang="it-IT"/>
              <a:pPr/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0276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252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7582E-ED84-A34A-8C2A-B0C885823DD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402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1913" y="68263"/>
            <a:ext cx="6640512" cy="37353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55545" y="3878431"/>
            <a:ext cx="6653119" cy="77861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49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7582E-ED84-A34A-8C2A-B0C885823DD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856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46075" y="50800"/>
            <a:ext cx="6105525" cy="34353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0487" y="3643097"/>
            <a:ext cx="6361113" cy="721934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991C-46DB-4910-BD6B-C21D29EAE3A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486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991C-46DB-4910-BD6B-C21D29EAE3A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820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624730" y="10780006"/>
            <a:ext cx="2770018" cy="5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42" tIns="44620" rIns="89242" bIns="4462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E0A7BC4-776F-4A37-A599-C55D4FC05F39}" type="slidenum">
              <a:rPr lang="it-IT" altLang="it-IT" sz="1200">
                <a:ea typeface="ＭＳ Ｐゴシック" panose="020B0600070205080204" pitchFamily="34" charset="-128"/>
              </a:rPr>
              <a:pPr algn="r"/>
              <a:t>19</a:t>
            </a:fld>
            <a:endParaRPr lang="it-IT" altLang="it-IT" sz="1200">
              <a:ea typeface="ＭＳ Ｐゴシック" panose="020B0600070205080204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38150" y="344488"/>
            <a:ext cx="7554913" cy="42513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724" y="4915822"/>
            <a:ext cx="6301166" cy="51037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33" rIns="89858" bIns="4493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07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7582E-ED84-A34A-8C2A-B0C885823DD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316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7582E-ED84-A34A-8C2A-B0C885823DD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82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7582E-ED84-A34A-8C2A-B0C885823DD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68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624730" y="10780006"/>
            <a:ext cx="2770018" cy="5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42" tIns="44620" rIns="89242" bIns="4462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E0A7BC4-776F-4A37-A599-C55D4FC05F39}" type="slidenum">
              <a:rPr lang="it-IT" altLang="it-IT" sz="1200">
                <a:ea typeface="ＭＳ Ｐゴシック" panose="020B0600070205080204" pitchFamily="34" charset="-128"/>
              </a:rPr>
              <a:pPr algn="r"/>
              <a:t>3</a:t>
            </a:fld>
            <a:endParaRPr lang="it-IT" altLang="it-IT" sz="1200">
              <a:ea typeface="ＭＳ Ｐゴシック" panose="020B0600070205080204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38150" y="344488"/>
            <a:ext cx="7554913" cy="42513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724" y="4915822"/>
            <a:ext cx="6301166" cy="51037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33" rIns="89858" bIns="4493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28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555625" y="879475"/>
            <a:ext cx="7789863" cy="43830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10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6725" y="247650"/>
            <a:ext cx="7794625" cy="4384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82485" y="4915824"/>
            <a:ext cx="6128185" cy="5263260"/>
          </a:xfrm>
        </p:spPr>
        <p:txBody>
          <a:bodyPr/>
          <a:lstStyle/>
          <a:p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28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624730" y="10780006"/>
            <a:ext cx="2770018" cy="5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42" tIns="44620" rIns="89242" bIns="4462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E0A7BC4-776F-4A37-A599-C55D4FC05F39}" type="slidenum">
              <a:rPr lang="it-IT" altLang="it-IT" sz="1200">
                <a:ea typeface="ＭＳ Ｐゴシック" panose="020B0600070205080204" pitchFamily="34" charset="-128"/>
              </a:rPr>
              <a:pPr algn="r"/>
              <a:t>6</a:t>
            </a:fld>
            <a:endParaRPr lang="it-IT" altLang="it-IT" sz="1200">
              <a:ea typeface="ＭＳ Ｐゴシック" panose="020B0600070205080204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38150" y="344488"/>
            <a:ext cx="7554913" cy="42513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724" y="4915822"/>
            <a:ext cx="6301166" cy="51037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33" rIns="89858" bIns="4493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1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7582E-ED84-A34A-8C2A-B0C885823DD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76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7582E-ED84-A34A-8C2A-B0C885823DD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04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33953-AE43-4914-AB14-9184D219057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47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_c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C764DE79-268F-4C1A-8933-263129D2AF90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  <p:pic>
        <p:nvPicPr>
          <p:cNvPr id="16" name="Immagine 15" descr="shutterstock_78511214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9" b="2522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2" name="Immagine 1" descr="car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323" y="3740048"/>
            <a:ext cx="1424890" cy="838598"/>
          </a:xfrm>
          <a:prstGeom prst="rect">
            <a:avLst/>
          </a:prstGeom>
        </p:spPr>
      </p:pic>
      <p:sp>
        <p:nvSpPr>
          <p:cNvPr id="17" name="Rettangolo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5A6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glia angolo stesso lato rettangolo 17"/>
          <p:cNvSpPr/>
          <p:nvPr userDrawn="1"/>
        </p:nvSpPr>
        <p:spPr>
          <a:xfrm rot="10800000">
            <a:off x="2235788" y="0"/>
            <a:ext cx="4672424" cy="5143500"/>
          </a:xfrm>
          <a:prstGeom prst="snip2SameRect">
            <a:avLst/>
          </a:prstGeom>
          <a:gradFill>
            <a:gsLst>
              <a:gs pos="0">
                <a:srgbClr val="0065A6"/>
              </a:gs>
              <a:gs pos="100000">
                <a:srgbClr val="00508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 descr="anfia_logo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58" y="250139"/>
            <a:ext cx="1126885" cy="74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Intern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/>
        </p:nvSpPr>
        <p:spPr>
          <a:xfrm rot="10800000">
            <a:off x="8280912" y="4704110"/>
            <a:ext cx="863088" cy="439386"/>
          </a:xfrm>
          <a:custGeom>
            <a:avLst/>
            <a:gdLst>
              <a:gd name="connsiteX0" fmla="*/ 0 w 682388"/>
              <a:gd name="connsiteY0" fmla="*/ 0 h 267215"/>
              <a:gd name="connsiteX1" fmla="*/ 200411 w 682388"/>
              <a:gd name="connsiteY1" fmla="*/ 0 h 267215"/>
              <a:gd name="connsiteX2" fmla="*/ 341195 w 682388"/>
              <a:gd name="connsiteY2" fmla="*/ 0 h 267215"/>
              <a:gd name="connsiteX3" fmla="*/ 682388 w 682388"/>
              <a:gd name="connsiteY3" fmla="*/ 0 h 267215"/>
              <a:gd name="connsiteX4" fmla="*/ 481977 w 682388"/>
              <a:gd name="connsiteY4" fmla="*/ 267215 h 267215"/>
              <a:gd name="connsiteX5" fmla="*/ 341195 w 682388"/>
              <a:gd name="connsiteY5" fmla="*/ 267215 h 267215"/>
              <a:gd name="connsiteX6" fmla="*/ 0 w 682388"/>
              <a:gd name="connsiteY6" fmla="*/ 267215 h 26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388" h="267215">
                <a:moveTo>
                  <a:pt x="0" y="0"/>
                </a:moveTo>
                <a:lnTo>
                  <a:pt x="200411" y="0"/>
                </a:lnTo>
                <a:lnTo>
                  <a:pt x="341195" y="0"/>
                </a:lnTo>
                <a:lnTo>
                  <a:pt x="682388" y="0"/>
                </a:lnTo>
                <a:lnTo>
                  <a:pt x="481977" y="267215"/>
                </a:lnTo>
                <a:lnTo>
                  <a:pt x="341195" y="267215"/>
                </a:lnTo>
                <a:lnTo>
                  <a:pt x="0" y="267215"/>
                </a:lnTo>
                <a:close/>
              </a:path>
            </a:pathLst>
          </a:custGeom>
          <a:solidFill>
            <a:srgbClr val="00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013"/>
          </a:p>
        </p:txBody>
      </p:sp>
      <p:sp>
        <p:nvSpPr>
          <p:cNvPr id="11" name="Freeform 15"/>
          <p:cNvSpPr/>
          <p:nvPr/>
        </p:nvSpPr>
        <p:spPr>
          <a:xfrm>
            <a:off x="0" y="4992076"/>
            <a:ext cx="8333064" cy="151424"/>
          </a:xfrm>
          <a:custGeom>
            <a:avLst/>
            <a:gdLst>
              <a:gd name="connsiteX0" fmla="*/ 11571271 w 11666507"/>
              <a:gd name="connsiteY0" fmla="*/ 126981 h 126981"/>
              <a:gd name="connsiteX1" fmla="*/ 5833265 w 11666507"/>
              <a:gd name="connsiteY1" fmla="*/ 126981 h 126981"/>
              <a:gd name="connsiteX2" fmla="*/ 0 w 11666507"/>
              <a:gd name="connsiteY2" fmla="*/ 126981 h 126981"/>
              <a:gd name="connsiteX3" fmla="*/ 0 w 11666507"/>
              <a:gd name="connsiteY3" fmla="*/ 0 h 126981"/>
              <a:gd name="connsiteX4" fmla="*/ 95236 w 11666507"/>
              <a:gd name="connsiteY4" fmla="*/ 0 h 126981"/>
              <a:gd name="connsiteX5" fmla="*/ 5833265 w 11666507"/>
              <a:gd name="connsiteY5" fmla="*/ 0 h 126981"/>
              <a:gd name="connsiteX6" fmla="*/ 11666507 w 11666507"/>
              <a:gd name="connsiteY6" fmla="*/ 0 h 126981"/>
              <a:gd name="connsiteX0" fmla="*/ 11571271 w 11666507"/>
              <a:gd name="connsiteY0" fmla="*/ 126981 h 126981"/>
              <a:gd name="connsiteX1" fmla="*/ 5833265 w 11666507"/>
              <a:gd name="connsiteY1" fmla="*/ 126981 h 126981"/>
              <a:gd name="connsiteX2" fmla="*/ 0 w 11666507"/>
              <a:gd name="connsiteY2" fmla="*/ 126981 h 126981"/>
              <a:gd name="connsiteX3" fmla="*/ 0 w 11666507"/>
              <a:gd name="connsiteY3" fmla="*/ 0 h 126981"/>
              <a:gd name="connsiteX4" fmla="*/ 95236 w 11666507"/>
              <a:gd name="connsiteY4" fmla="*/ 0 h 126981"/>
              <a:gd name="connsiteX5" fmla="*/ 5833265 w 11666507"/>
              <a:gd name="connsiteY5" fmla="*/ 0 h 126981"/>
              <a:gd name="connsiteX6" fmla="*/ 11666507 w 11666507"/>
              <a:gd name="connsiteY6" fmla="*/ 0 h 126981"/>
              <a:gd name="connsiteX7" fmla="*/ 11571271 w 11666507"/>
              <a:gd name="connsiteY7" fmla="*/ 126981 h 126981"/>
              <a:gd name="connsiteX0" fmla="*/ 11571271 w 11684314"/>
              <a:gd name="connsiteY0" fmla="*/ 126981 h 126981"/>
              <a:gd name="connsiteX1" fmla="*/ 5833265 w 11684314"/>
              <a:gd name="connsiteY1" fmla="*/ 126981 h 126981"/>
              <a:gd name="connsiteX2" fmla="*/ 0 w 11684314"/>
              <a:gd name="connsiteY2" fmla="*/ 126981 h 126981"/>
              <a:gd name="connsiteX3" fmla="*/ 0 w 11684314"/>
              <a:gd name="connsiteY3" fmla="*/ 0 h 126981"/>
              <a:gd name="connsiteX4" fmla="*/ 95236 w 11684314"/>
              <a:gd name="connsiteY4" fmla="*/ 0 h 126981"/>
              <a:gd name="connsiteX5" fmla="*/ 5833265 w 11684314"/>
              <a:gd name="connsiteY5" fmla="*/ 0 h 126981"/>
              <a:gd name="connsiteX6" fmla="*/ 11684314 w 11684314"/>
              <a:gd name="connsiteY6" fmla="*/ 5325 h 126981"/>
              <a:gd name="connsiteX7" fmla="*/ 11571271 w 11684314"/>
              <a:gd name="connsiteY7" fmla="*/ 126981 h 12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84314" h="126981">
                <a:moveTo>
                  <a:pt x="11571271" y="126981"/>
                </a:moveTo>
                <a:lnTo>
                  <a:pt x="5833265" y="126981"/>
                </a:lnTo>
                <a:lnTo>
                  <a:pt x="0" y="126981"/>
                </a:lnTo>
                <a:lnTo>
                  <a:pt x="0" y="0"/>
                </a:lnTo>
                <a:lnTo>
                  <a:pt x="95236" y="0"/>
                </a:lnTo>
                <a:lnTo>
                  <a:pt x="5833265" y="0"/>
                </a:lnTo>
                <a:lnTo>
                  <a:pt x="11684314" y="5325"/>
                </a:lnTo>
                <a:lnTo>
                  <a:pt x="11571271" y="126981"/>
                </a:lnTo>
                <a:close/>
              </a:path>
            </a:pathLst>
          </a:custGeom>
          <a:solidFill>
            <a:srgbClr val="00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d-ID" sz="1013" dirty="0"/>
              <a:t>  </a:t>
            </a:r>
          </a:p>
        </p:txBody>
      </p:sp>
      <p:pic>
        <p:nvPicPr>
          <p:cNvPr id="13" name="Immagine 12" descr="anfia_logo_no scrit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47" y="4763734"/>
            <a:ext cx="499658" cy="331866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178B30C7-0ADB-49AB-B855-E2EC4AC1AD0C}"/>
              </a:ext>
            </a:extLst>
          </p:cNvPr>
          <p:cNvSpPr txBox="1"/>
          <p:nvPr userDrawn="1"/>
        </p:nvSpPr>
        <p:spPr>
          <a:xfrm>
            <a:off x="4504723" y="4717706"/>
            <a:ext cx="3583460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800" dirty="0">
                <a:solidFill>
                  <a:srgbClr val="4C5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Settembre 2018 – Stati generali della mobilità</a:t>
            </a:r>
          </a:p>
        </p:txBody>
      </p:sp>
      <p:sp>
        <p:nvSpPr>
          <p:cNvPr id="8" name="Segnaposto testo 14">
            <a:extLst>
              <a:ext uri="{FF2B5EF4-FFF2-40B4-BE49-F238E27FC236}">
                <a16:creationId xmlns:a16="http://schemas.microsoft.com/office/drawing/2014/main" xmlns="" id="{C101A71A-A75F-41AA-B6A5-B9CA6BA73895}"/>
              </a:ext>
            </a:extLst>
          </p:cNvPr>
          <p:cNvSpPr txBox="1">
            <a:spLocks/>
          </p:cNvSpPr>
          <p:nvPr userDrawn="1"/>
        </p:nvSpPr>
        <p:spPr>
          <a:xfrm>
            <a:off x="7903766" y="4753546"/>
            <a:ext cx="525463" cy="266700"/>
          </a:xfrm>
          <a:prstGeom prst="rect">
            <a:avLst/>
          </a:prstGeom>
        </p:spPr>
        <p:txBody>
          <a:bodyPr/>
          <a:lstStyle>
            <a:lvl1pPr marL="250825" indent="-250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SzPct val="130000"/>
              <a:buFont typeface="Arial" panose="020B0604020202020204" pitchFamily="34" charset="0"/>
              <a:buNone/>
              <a:defRPr/>
            </a:pPr>
            <a:fld id="{9E835252-76A1-4302-A1F0-3DDCF2B69248}" type="slidenum">
              <a:rPr lang="it-IT" altLang="it-IT" sz="80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pPr algn="r">
                <a:spcBef>
                  <a:spcPct val="20000"/>
                </a:spcBef>
                <a:buSzPct val="130000"/>
                <a:buFont typeface="Arial" panose="020B0604020202020204" pitchFamily="34" charset="0"/>
                <a:buNone/>
                <a:defRPr/>
              </a:pPr>
              <a:t>‹N›</a:t>
            </a:fld>
            <a:endParaRPr lang="it-IT" altLang="it-IT" sz="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9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46B2555-6202-414B-95F3-6A0F9425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7D8A621-6911-4084-89D2-0A35166B4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4EBA0DF1-659B-4A12-BB66-444397E3937B}"/>
              </a:ext>
            </a:extLst>
          </p:cNvPr>
          <p:cNvSpPr/>
          <p:nvPr userDrawn="1"/>
        </p:nvSpPr>
        <p:spPr>
          <a:xfrm>
            <a:off x="0" y="4992076"/>
            <a:ext cx="8333064" cy="151424"/>
          </a:xfrm>
          <a:custGeom>
            <a:avLst/>
            <a:gdLst>
              <a:gd name="connsiteX0" fmla="*/ 11571271 w 11666507"/>
              <a:gd name="connsiteY0" fmla="*/ 126981 h 126981"/>
              <a:gd name="connsiteX1" fmla="*/ 5833265 w 11666507"/>
              <a:gd name="connsiteY1" fmla="*/ 126981 h 126981"/>
              <a:gd name="connsiteX2" fmla="*/ 0 w 11666507"/>
              <a:gd name="connsiteY2" fmla="*/ 126981 h 126981"/>
              <a:gd name="connsiteX3" fmla="*/ 0 w 11666507"/>
              <a:gd name="connsiteY3" fmla="*/ 0 h 126981"/>
              <a:gd name="connsiteX4" fmla="*/ 95236 w 11666507"/>
              <a:gd name="connsiteY4" fmla="*/ 0 h 126981"/>
              <a:gd name="connsiteX5" fmla="*/ 5833265 w 11666507"/>
              <a:gd name="connsiteY5" fmla="*/ 0 h 126981"/>
              <a:gd name="connsiteX6" fmla="*/ 11666507 w 11666507"/>
              <a:gd name="connsiteY6" fmla="*/ 0 h 126981"/>
              <a:gd name="connsiteX0" fmla="*/ 11571271 w 11666507"/>
              <a:gd name="connsiteY0" fmla="*/ 126981 h 126981"/>
              <a:gd name="connsiteX1" fmla="*/ 5833265 w 11666507"/>
              <a:gd name="connsiteY1" fmla="*/ 126981 h 126981"/>
              <a:gd name="connsiteX2" fmla="*/ 0 w 11666507"/>
              <a:gd name="connsiteY2" fmla="*/ 126981 h 126981"/>
              <a:gd name="connsiteX3" fmla="*/ 0 w 11666507"/>
              <a:gd name="connsiteY3" fmla="*/ 0 h 126981"/>
              <a:gd name="connsiteX4" fmla="*/ 95236 w 11666507"/>
              <a:gd name="connsiteY4" fmla="*/ 0 h 126981"/>
              <a:gd name="connsiteX5" fmla="*/ 5833265 w 11666507"/>
              <a:gd name="connsiteY5" fmla="*/ 0 h 126981"/>
              <a:gd name="connsiteX6" fmla="*/ 11666507 w 11666507"/>
              <a:gd name="connsiteY6" fmla="*/ 0 h 126981"/>
              <a:gd name="connsiteX7" fmla="*/ 11571271 w 11666507"/>
              <a:gd name="connsiteY7" fmla="*/ 126981 h 126981"/>
              <a:gd name="connsiteX0" fmla="*/ 11571271 w 11684314"/>
              <a:gd name="connsiteY0" fmla="*/ 126981 h 126981"/>
              <a:gd name="connsiteX1" fmla="*/ 5833265 w 11684314"/>
              <a:gd name="connsiteY1" fmla="*/ 126981 h 126981"/>
              <a:gd name="connsiteX2" fmla="*/ 0 w 11684314"/>
              <a:gd name="connsiteY2" fmla="*/ 126981 h 126981"/>
              <a:gd name="connsiteX3" fmla="*/ 0 w 11684314"/>
              <a:gd name="connsiteY3" fmla="*/ 0 h 126981"/>
              <a:gd name="connsiteX4" fmla="*/ 95236 w 11684314"/>
              <a:gd name="connsiteY4" fmla="*/ 0 h 126981"/>
              <a:gd name="connsiteX5" fmla="*/ 5833265 w 11684314"/>
              <a:gd name="connsiteY5" fmla="*/ 0 h 126981"/>
              <a:gd name="connsiteX6" fmla="*/ 11684314 w 11684314"/>
              <a:gd name="connsiteY6" fmla="*/ 5325 h 126981"/>
              <a:gd name="connsiteX7" fmla="*/ 11571271 w 11684314"/>
              <a:gd name="connsiteY7" fmla="*/ 126981 h 12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84314" h="126981">
                <a:moveTo>
                  <a:pt x="11571271" y="126981"/>
                </a:moveTo>
                <a:lnTo>
                  <a:pt x="5833265" y="126981"/>
                </a:lnTo>
                <a:lnTo>
                  <a:pt x="0" y="126981"/>
                </a:lnTo>
                <a:lnTo>
                  <a:pt x="0" y="0"/>
                </a:lnTo>
                <a:lnTo>
                  <a:pt x="95236" y="0"/>
                </a:lnTo>
                <a:lnTo>
                  <a:pt x="5833265" y="0"/>
                </a:lnTo>
                <a:lnTo>
                  <a:pt x="11684314" y="5325"/>
                </a:lnTo>
                <a:lnTo>
                  <a:pt x="11571271" y="126981"/>
                </a:lnTo>
                <a:close/>
              </a:path>
            </a:pathLst>
          </a:custGeom>
          <a:solidFill>
            <a:srgbClr val="00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d-ID" sz="1013" dirty="0"/>
              <a:t>  </a:t>
            </a:r>
          </a:p>
        </p:txBody>
      </p:sp>
      <p:pic>
        <p:nvPicPr>
          <p:cNvPr id="8" name="Immagine 7" descr="anfia_logo_no scritte-01.png">
            <a:extLst>
              <a:ext uri="{FF2B5EF4-FFF2-40B4-BE49-F238E27FC236}">
                <a16:creationId xmlns:a16="http://schemas.microsoft.com/office/drawing/2014/main" xmlns="" id="{F210EC31-C9B6-4E73-8896-4F37059D6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47" y="4763734"/>
            <a:ext cx="499658" cy="331866"/>
          </a:xfrm>
          <a:prstGeom prst="rect">
            <a:avLst/>
          </a:prstGeom>
        </p:spPr>
      </p:pic>
      <p:sp>
        <p:nvSpPr>
          <p:cNvPr id="10" name="Freeform 14">
            <a:extLst>
              <a:ext uri="{FF2B5EF4-FFF2-40B4-BE49-F238E27FC236}">
                <a16:creationId xmlns:a16="http://schemas.microsoft.com/office/drawing/2014/main" xmlns="" id="{61E7A0B3-5C7E-405B-8650-81A0BFD816E7}"/>
              </a:ext>
            </a:extLst>
          </p:cNvPr>
          <p:cNvSpPr/>
          <p:nvPr userDrawn="1"/>
        </p:nvSpPr>
        <p:spPr>
          <a:xfrm rot="10800000">
            <a:off x="8272599" y="4702512"/>
            <a:ext cx="863088" cy="439386"/>
          </a:xfrm>
          <a:custGeom>
            <a:avLst/>
            <a:gdLst>
              <a:gd name="connsiteX0" fmla="*/ 0 w 682388"/>
              <a:gd name="connsiteY0" fmla="*/ 0 h 267215"/>
              <a:gd name="connsiteX1" fmla="*/ 200411 w 682388"/>
              <a:gd name="connsiteY1" fmla="*/ 0 h 267215"/>
              <a:gd name="connsiteX2" fmla="*/ 341195 w 682388"/>
              <a:gd name="connsiteY2" fmla="*/ 0 h 267215"/>
              <a:gd name="connsiteX3" fmla="*/ 682388 w 682388"/>
              <a:gd name="connsiteY3" fmla="*/ 0 h 267215"/>
              <a:gd name="connsiteX4" fmla="*/ 481977 w 682388"/>
              <a:gd name="connsiteY4" fmla="*/ 267215 h 267215"/>
              <a:gd name="connsiteX5" fmla="*/ 341195 w 682388"/>
              <a:gd name="connsiteY5" fmla="*/ 267215 h 267215"/>
              <a:gd name="connsiteX6" fmla="*/ 0 w 682388"/>
              <a:gd name="connsiteY6" fmla="*/ 267215 h 26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388" h="267215">
                <a:moveTo>
                  <a:pt x="0" y="0"/>
                </a:moveTo>
                <a:lnTo>
                  <a:pt x="200411" y="0"/>
                </a:lnTo>
                <a:lnTo>
                  <a:pt x="341195" y="0"/>
                </a:lnTo>
                <a:lnTo>
                  <a:pt x="682388" y="0"/>
                </a:lnTo>
                <a:lnTo>
                  <a:pt x="481977" y="267215"/>
                </a:lnTo>
                <a:lnTo>
                  <a:pt x="341195" y="267215"/>
                </a:lnTo>
                <a:lnTo>
                  <a:pt x="0" y="267215"/>
                </a:lnTo>
                <a:close/>
              </a:path>
            </a:pathLst>
          </a:custGeom>
          <a:solidFill>
            <a:srgbClr val="00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013"/>
          </a:p>
        </p:txBody>
      </p:sp>
      <p:pic>
        <p:nvPicPr>
          <p:cNvPr id="11" name="Immagine 10" descr="anfia_logo_no scritte-01.png">
            <a:extLst>
              <a:ext uri="{FF2B5EF4-FFF2-40B4-BE49-F238E27FC236}">
                <a16:creationId xmlns:a16="http://schemas.microsoft.com/office/drawing/2014/main" xmlns="" id="{801BC1C0-4876-4E5D-B128-3A3E9E5AE0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34" y="4762136"/>
            <a:ext cx="499658" cy="331866"/>
          </a:xfrm>
          <a:prstGeom prst="rect">
            <a:avLst/>
          </a:prstGeom>
        </p:spPr>
      </p:pic>
      <p:sp>
        <p:nvSpPr>
          <p:cNvPr id="14" name="Segnaposto testo 14">
            <a:extLst>
              <a:ext uri="{FF2B5EF4-FFF2-40B4-BE49-F238E27FC236}">
                <a16:creationId xmlns:a16="http://schemas.microsoft.com/office/drawing/2014/main" xmlns="" id="{443D1B1A-C6A4-44DC-B0B4-C3BBC61B4C25}"/>
              </a:ext>
            </a:extLst>
          </p:cNvPr>
          <p:cNvSpPr txBox="1">
            <a:spLocks/>
          </p:cNvSpPr>
          <p:nvPr userDrawn="1"/>
        </p:nvSpPr>
        <p:spPr>
          <a:xfrm>
            <a:off x="7883866" y="4762624"/>
            <a:ext cx="525463" cy="266700"/>
          </a:xfrm>
          <a:prstGeom prst="rect">
            <a:avLst/>
          </a:prstGeom>
        </p:spPr>
        <p:txBody>
          <a:bodyPr/>
          <a:lstStyle>
            <a:lvl1pPr marL="250825" indent="-250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SzPct val="130000"/>
              <a:buFont typeface="Arial" panose="020B0604020202020204" pitchFamily="34" charset="0"/>
              <a:buNone/>
              <a:defRPr/>
            </a:pPr>
            <a:fld id="{9E835252-76A1-4302-A1F0-3DDCF2B69248}" type="slidenum">
              <a:rPr lang="it-IT" altLang="it-IT" sz="80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pPr algn="r">
                <a:spcBef>
                  <a:spcPct val="20000"/>
                </a:spcBef>
                <a:buSzPct val="130000"/>
                <a:buFont typeface="Arial" panose="020B0604020202020204" pitchFamily="34" charset="0"/>
                <a:buNone/>
                <a:defRPr/>
              </a:pPr>
              <a:t>‹N›</a:t>
            </a:fld>
            <a:endParaRPr lang="it-IT" altLang="it-IT" sz="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1521E0BD-72C5-4DA9-9ED3-CB0E2F599B03}"/>
              </a:ext>
            </a:extLst>
          </p:cNvPr>
          <p:cNvSpPr txBox="1"/>
          <p:nvPr userDrawn="1"/>
        </p:nvSpPr>
        <p:spPr>
          <a:xfrm>
            <a:off x="4504723" y="4717706"/>
            <a:ext cx="3583460" cy="2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800" dirty="0">
                <a:solidFill>
                  <a:srgbClr val="4C5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Settembre 2018 – Stati generali della mobilità</a:t>
            </a:r>
          </a:p>
        </p:txBody>
      </p:sp>
    </p:spTree>
    <p:extLst>
      <p:ext uri="{BB962C8B-B14F-4D97-AF65-F5344CB8AC3E}">
        <p14:creationId xmlns:p14="http://schemas.microsoft.com/office/powerpoint/2010/main" val="394431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29 Maggio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Presentazione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417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4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nfia@anfia.i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nfia.it/" TargetMode="External"/><Relationship Id="rId4" Type="http://schemas.openxmlformats.org/officeDocument/2006/relationships/hyperlink" Target="mailto:anfia.roma@anfia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2"/>
            <a:ext cx="9144000" cy="51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9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5A62E313-B3D5-4FFB-8625-2F651E807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41" y="857059"/>
            <a:ext cx="4020459" cy="348477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3508" y="168101"/>
            <a:ext cx="7884876" cy="41438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itchFamily="34" charset="0"/>
                <a:ea typeface="MS PGothic" pitchFamily="34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it-IT" altLang="zh-CN" sz="1500" dirty="0"/>
              <a:t> EU28 - trend 2001-2021 delle emissioni di CO</a:t>
            </a:r>
            <a:r>
              <a:rPr lang="it-IT" altLang="zh-CN" sz="1500" baseline="-25000" dirty="0"/>
              <a:t>2</a:t>
            </a:r>
            <a:r>
              <a:rPr lang="it-IT" altLang="zh-CN" sz="1500" dirty="0"/>
              <a:t> delle auto nuove</a:t>
            </a:r>
          </a:p>
        </p:txBody>
      </p:sp>
      <p:sp>
        <p:nvSpPr>
          <p:cNvPr id="21508" name="CasellaDiTesto 1"/>
          <p:cNvSpPr txBox="1">
            <a:spLocks noChangeArrowheads="1"/>
          </p:cNvSpPr>
          <p:nvPr/>
        </p:nvSpPr>
        <p:spPr bwMode="auto">
          <a:xfrm rot="-5400000">
            <a:off x="-555572" y="2638530"/>
            <a:ext cx="20574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050" b="1" dirty="0">
                <a:latin typeface="Trebuchet MS" panose="020B0603020202020204" pitchFamily="34" charset="0"/>
              </a:rPr>
              <a:t>g/km CO</a:t>
            </a:r>
            <a:r>
              <a:rPr lang="it-IT" altLang="it-IT" sz="1050" b="1" baseline="-25000" dirty="0">
                <a:latin typeface="Trebuchet MS" panose="020B0603020202020204" pitchFamily="34" charset="0"/>
              </a:rPr>
              <a:t>2</a:t>
            </a:r>
          </a:p>
        </p:txBody>
      </p:sp>
      <p:pic>
        <p:nvPicPr>
          <p:cNvPr id="21510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748234"/>
            <a:ext cx="456843" cy="45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CasellaDiTesto 7"/>
          <p:cNvSpPr txBox="1">
            <a:spLocks noChangeArrowheads="1"/>
          </p:cNvSpPr>
          <p:nvPr/>
        </p:nvSpPr>
        <p:spPr bwMode="auto">
          <a:xfrm rot="-5400000">
            <a:off x="3636822" y="2651586"/>
            <a:ext cx="210689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050" b="1" dirty="0">
                <a:latin typeface="Trebuchet MS" panose="020B0603020202020204" pitchFamily="34" charset="0"/>
              </a:rPr>
              <a:t>g/km CO</a:t>
            </a:r>
            <a:r>
              <a:rPr lang="it-IT" altLang="it-IT" sz="1050" b="1" baseline="-25000" dirty="0">
                <a:latin typeface="Trebuchet MS" panose="020B0603020202020204" pitchFamily="34" charset="0"/>
              </a:rPr>
              <a:t>2</a:t>
            </a:r>
          </a:p>
        </p:txBody>
      </p:sp>
      <p:pic>
        <p:nvPicPr>
          <p:cNvPr id="21512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8" y="731881"/>
            <a:ext cx="560497" cy="5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CasellaDiTesto 9"/>
          <p:cNvSpPr txBox="1">
            <a:spLocks noChangeArrowheads="1"/>
          </p:cNvSpPr>
          <p:nvPr/>
        </p:nvSpPr>
        <p:spPr bwMode="auto">
          <a:xfrm>
            <a:off x="1379538" y="4356442"/>
            <a:ext cx="6857999" cy="430887"/>
          </a:xfrm>
          <a:prstGeom prst="rect">
            <a:avLst/>
          </a:prstGeom>
          <a:solidFill>
            <a:srgbClr val="0065A6"/>
          </a:solidFill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r>
              <a:rPr lang="en-US" sz="1100" dirty="0" err="1"/>
              <a:t>Nessun</a:t>
            </a:r>
            <a:r>
              <a:rPr lang="en-US" sz="1100" dirty="0"/>
              <a:t> </a:t>
            </a:r>
            <a:r>
              <a:rPr lang="en-US" sz="1100" dirty="0" err="1"/>
              <a:t>miglioramento</a:t>
            </a:r>
            <a:r>
              <a:rPr lang="en-US" sz="1100" dirty="0"/>
              <a:t> </a:t>
            </a:r>
            <a:r>
              <a:rPr lang="en-US" sz="1100" dirty="0" err="1"/>
              <a:t>nella</a:t>
            </a:r>
            <a:r>
              <a:rPr lang="en-US" sz="1100" dirty="0"/>
              <a:t> media </a:t>
            </a:r>
            <a:r>
              <a:rPr lang="en-US" sz="1100" dirty="0" err="1"/>
              <a:t>delle</a:t>
            </a:r>
            <a:r>
              <a:rPr lang="en-US" sz="1100" dirty="0"/>
              <a:t> emission di CO</a:t>
            </a:r>
            <a:r>
              <a:rPr lang="en-US" sz="1100" baseline="-25000" dirty="0"/>
              <a:t>2</a:t>
            </a:r>
            <a:r>
              <a:rPr lang="en-US" sz="1100" dirty="0"/>
              <a:t> </a:t>
            </a:r>
            <a:r>
              <a:rPr lang="en-US" sz="1100" dirty="0" err="1"/>
              <a:t>delle</a:t>
            </a:r>
            <a:r>
              <a:rPr lang="en-US" sz="1100" dirty="0"/>
              <a:t> </a:t>
            </a:r>
            <a:r>
              <a:rPr lang="en-US" sz="1100" dirty="0" err="1"/>
              <a:t>nuove</a:t>
            </a:r>
            <a:r>
              <a:rPr lang="en-US" sz="1100" dirty="0"/>
              <a:t> auto </a:t>
            </a:r>
            <a:r>
              <a:rPr lang="en-US" sz="1100" dirty="0" err="1"/>
              <a:t>nel</a:t>
            </a:r>
            <a:r>
              <a:rPr lang="en-US" sz="1100" dirty="0"/>
              <a:t> 2017.</a:t>
            </a:r>
          </a:p>
          <a:p>
            <a:r>
              <a:rPr lang="en-US" sz="1100" dirty="0"/>
              <a:t> Per 17 </a:t>
            </a:r>
            <a:r>
              <a:rPr lang="en-US" sz="1100" dirty="0" err="1"/>
              <a:t>Paesi</a:t>
            </a:r>
            <a:r>
              <a:rPr lang="en-US" sz="1100" dirty="0"/>
              <a:t> </a:t>
            </a:r>
            <a:r>
              <a:rPr lang="en-US" sz="1100" dirty="0" err="1"/>
              <a:t>membri</a:t>
            </a:r>
            <a:r>
              <a:rPr lang="en-US" sz="1100" dirty="0"/>
              <a:t> UE, la media </a:t>
            </a:r>
            <a:r>
              <a:rPr lang="en-US" sz="1100" dirty="0" err="1"/>
              <a:t>delle</a:t>
            </a:r>
            <a:r>
              <a:rPr lang="en-US" sz="1100" dirty="0"/>
              <a:t> </a:t>
            </a:r>
            <a:r>
              <a:rPr lang="en-US" sz="1100" dirty="0" err="1"/>
              <a:t>emissioni</a:t>
            </a:r>
            <a:r>
              <a:rPr lang="en-US" sz="1100" dirty="0"/>
              <a:t> di CO</a:t>
            </a:r>
            <a:r>
              <a:rPr lang="en-US" sz="1100" baseline="-25000" dirty="0"/>
              <a:t>2</a:t>
            </a:r>
            <a:r>
              <a:rPr lang="en-US" sz="1100" dirty="0"/>
              <a:t> è </a:t>
            </a:r>
            <a:r>
              <a:rPr lang="en-US" sz="1100" dirty="0" err="1"/>
              <a:t>stata</a:t>
            </a:r>
            <a:r>
              <a:rPr lang="en-US" sz="1100" dirty="0"/>
              <a:t> </a:t>
            </a:r>
            <a:r>
              <a:rPr lang="en-US" sz="1100" dirty="0" err="1"/>
              <a:t>superiore</a:t>
            </a:r>
            <a:r>
              <a:rPr lang="en-US" sz="1100" dirty="0"/>
              <a:t> rispetto al 2016.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80149" y="873811"/>
            <a:ext cx="1689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 </a:t>
            </a:r>
            <a:r>
              <a:rPr lang="it-IT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D8CC23F-A0B8-42EA-9ACE-4A873D0A4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176" y="1299837"/>
            <a:ext cx="4195766" cy="2767418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 bwMode="auto">
          <a:xfrm>
            <a:off x="8097107" y="2441010"/>
            <a:ext cx="450479" cy="43786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it-IT" sz="1350">
              <a:latin typeface="Gill Sans" pitchFamily="34" charset="0"/>
              <a:ea typeface="ＭＳ Ｐゴシック" pitchFamily="34" charset="-128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9C74F6B8-E0EA-4989-869D-AC339634667E}"/>
              </a:ext>
            </a:extLst>
          </p:cNvPr>
          <p:cNvSpPr/>
          <p:nvPr/>
        </p:nvSpPr>
        <p:spPr bwMode="auto">
          <a:xfrm>
            <a:off x="782360" y="819694"/>
            <a:ext cx="3465604" cy="3853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UE28 - Media delle emissioni di CO</a:t>
            </a:r>
            <a:r>
              <a:rPr lang="it-IT" sz="1200" b="1" baseline="-250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 </a:t>
            </a: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delle nuove auto  per alimentazione (g/km)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7AF629F7-E0F7-4D0A-8EF3-84779F2A7360}"/>
              </a:ext>
            </a:extLst>
          </p:cNvPr>
          <p:cNvSpPr/>
          <p:nvPr/>
        </p:nvSpPr>
        <p:spPr bwMode="auto">
          <a:xfrm>
            <a:off x="4031940" y="3792101"/>
            <a:ext cx="216024" cy="731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it-IT" sz="675" dirty="0">
              <a:solidFill>
                <a:srgbClr val="0000CC"/>
              </a:solidFill>
              <a:latin typeface="Gill San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267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72D82C3-7D28-46C8-BC3E-C5654599DC31}"/>
              </a:ext>
            </a:extLst>
          </p:cNvPr>
          <p:cNvSpPr txBox="1"/>
          <p:nvPr/>
        </p:nvSpPr>
        <p:spPr>
          <a:xfrm>
            <a:off x="2952329" y="755396"/>
            <a:ext cx="6027431" cy="369332"/>
          </a:xfrm>
          <a:prstGeom prst="rect">
            <a:avLst/>
          </a:prstGeom>
          <a:gradFill>
            <a:gsLst>
              <a:gs pos="84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7505" y="147753"/>
            <a:ext cx="6012160" cy="346249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itchFamily="34" charset="0"/>
                <a:ea typeface="MS PGothic" pitchFamily="34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500" dirty="0"/>
              <a:t>La </a:t>
            </a:r>
            <a:r>
              <a:rPr lang="en-GB" sz="1500" dirty="0" err="1"/>
              <a:t>proposta</a:t>
            </a:r>
            <a:r>
              <a:rPr lang="en-GB" sz="1500" dirty="0"/>
              <a:t> CO</a:t>
            </a:r>
            <a:r>
              <a:rPr lang="en-GB" sz="1500" baseline="-25000" dirty="0"/>
              <a:t>2</a:t>
            </a:r>
            <a:r>
              <a:rPr lang="en-GB" sz="1500" dirty="0"/>
              <a:t> post 2020 per </a:t>
            </a:r>
            <a:r>
              <a:rPr lang="en-GB" sz="1500" dirty="0" err="1"/>
              <a:t>veicoli</a:t>
            </a:r>
            <a:r>
              <a:rPr lang="en-GB" sz="1500" dirty="0"/>
              <a:t> </a:t>
            </a:r>
            <a:r>
              <a:rPr lang="en-GB" sz="1500" dirty="0" err="1"/>
              <a:t>industriali</a:t>
            </a:r>
            <a:endParaRPr lang="it-IT" sz="1500" dirty="0"/>
          </a:p>
        </p:txBody>
      </p:sp>
      <p:cxnSp>
        <p:nvCxnSpPr>
          <p:cNvPr id="8" name="Connettore 2 7"/>
          <p:cNvCxnSpPr>
            <a:cxnSpLocks/>
          </p:cNvCxnSpPr>
          <p:nvPr/>
        </p:nvCxnSpPr>
        <p:spPr>
          <a:xfrm>
            <a:off x="164241" y="2571750"/>
            <a:ext cx="8815518" cy="0"/>
          </a:xfrm>
          <a:prstGeom prst="straightConnector1">
            <a:avLst/>
          </a:prstGeom>
          <a:ln w="228600" cmpd="dbl">
            <a:solidFill>
              <a:srgbClr val="0082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84352" y="2084628"/>
            <a:ext cx="114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D7B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226E13EC-D8D5-46F0-AE0B-B65DE6451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31"/>
          <a:stretch/>
        </p:blipFill>
        <p:spPr>
          <a:xfrm>
            <a:off x="3651244" y="1238675"/>
            <a:ext cx="902241" cy="91955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63DC09C-8738-42A0-BA2D-63FD76096F7E}"/>
              </a:ext>
            </a:extLst>
          </p:cNvPr>
          <p:cNvSpPr txBox="1"/>
          <p:nvPr/>
        </p:nvSpPr>
        <p:spPr>
          <a:xfrm>
            <a:off x="3782556" y="2084628"/>
            <a:ext cx="114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D7B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3C26ECA6-C163-4D73-B110-376E45C10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7" y="1203599"/>
            <a:ext cx="902241" cy="89465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9341F7A9-5435-49FA-9CBF-EDDE7BEF20CC}"/>
              </a:ext>
            </a:extLst>
          </p:cNvPr>
          <p:cNvSpPr txBox="1"/>
          <p:nvPr/>
        </p:nvSpPr>
        <p:spPr>
          <a:xfrm>
            <a:off x="6948265" y="2084628"/>
            <a:ext cx="114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D7B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C85BDD2D-3C90-4A3F-8FA4-A37431838CD6}"/>
              </a:ext>
            </a:extLst>
          </p:cNvPr>
          <p:cNvSpPr txBox="1"/>
          <p:nvPr/>
        </p:nvSpPr>
        <p:spPr>
          <a:xfrm>
            <a:off x="56853" y="2859783"/>
            <a:ext cx="293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Arial" panose="020B0604020202020204" pitchFamily="34" charset="0"/>
              <a:buChar char="•"/>
              <a:defRPr sz="1200">
                <a:solidFill>
                  <a:srgbClr val="2D7BC6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2019 verrà utilizzato come baseline su cui calcolare le riduzioni al 2025 e 2030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xmlns="" id="{FF59A373-C8D1-4928-947E-8C86FF97560C}"/>
              </a:ext>
            </a:extLst>
          </p:cNvPr>
          <p:cNvCxnSpPr>
            <a:cxnSpLocks/>
          </p:cNvCxnSpPr>
          <p:nvPr/>
        </p:nvCxnSpPr>
        <p:spPr bwMode="auto">
          <a:xfrm>
            <a:off x="2987824" y="2758296"/>
            <a:ext cx="0" cy="821566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xmlns="" id="{6BE8358C-764C-4E13-8030-FAB6F1049E69}"/>
              </a:ext>
            </a:extLst>
          </p:cNvPr>
          <p:cNvCxnSpPr>
            <a:cxnSpLocks/>
          </p:cNvCxnSpPr>
          <p:nvPr/>
        </p:nvCxnSpPr>
        <p:spPr bwMode="auto">
          <a:xfrm>
            <a:off x="5940152" y="2758296"/>
            <a:ext cx="0" cy="821566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D648273D-B768-471C-B1FF-CBF383E1C50B}"/>
              </a:ext>
            </a:extLst>
          </p:cNvPr>
          <p:cNvSpPr txBox="1"/>
          <p:nvPr/>
        </p:nvSpPr>
        <p:spPr>
          <a:xfrm>
            <a:off x="2987824" y="2861524"/>
            <a:ext cx="293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Arial" panose="020B0604020202020204" pitchFamily="34" charset="0"/>
              <a:buChar char="•"/>
              <a:defRPr sz="1200">
                <a:solidFill>
                  <a:srgbClr val="2D7BC6"/>
                </a:solidFill>
              </a:defRPr>
            </a:lvl1pPr>
          </a:lstStyle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del 15% 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 ai valori del 2019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1D6D4E4A-0395-4160-B516-D57166990FF6}"/>
              </a:ext>
            </a:extLst>
          </p:cNvPr>
          <p:cNvSpPr txBox="1"/>
          <p:nvPr/>
        </p:nvSpPr>
        <p:spPr>
          <a:xfrm>
            <a:off x="5969574" y="2861524"/>
            <a:ext cx="293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del 30% 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 </a:t>
            </a:r>
            <a:r>
              <a:rPr lang="it-IT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valori del 2019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FA5A6208-3367-43BF-8434-9155BBA65A00}"/>
              </a:ext>
            </a:extLst>
          </p:cNvPr>
          <p:cNvSpPr txBox="1"/>
          <p:nvPr/>
        </p:nvSpPr>
        <p:spPr>
          <a:xfrm>
            <a:off x="2927361" y="3651871"/>
            <a:ext cx="598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Arial" panose="020B0604020202020204" pitchFamily="34" charset="0"/>
              <a:buChar char="•"/>
              <a:defRPr sz="1200">
                <a:solidFill>
                  <a:srgbClr val="2D7BC6"/>
                </a:solidFill>
              </a:defRPr>
            </a:lvl1pPr>
          </a:lstStyle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eccessivi che non tengono in considerazione la specificità del settore VI con </a:t>
            </a:r>
            <a:r>
              <a:rPr lang="it-I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più lunghi di altri comparti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654EBA6E-8980-4C23-8974-8B1EC3CA5245}"/>
              </a:ext>
            </a:extLst>
          </p:cNvPr>
          <p:cNvSpPr txBox="1"/>
          <p:nvPr/>
        </p:nvSpPr>
        <p:spPr>
          <a:xfrm>
            <a:off x="3942184" y="783775"/>
            <a:ext cx="4734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UE post-2021 (18 </a:t>
            </a:r>
            <a:r>
              <a:rPr lang="en-GB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</a:t>
            </a: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2018)</a:t>
            </a:r>
            <a:endParaRPr lang="it-IT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xmlns="" id="{E34503F8-A6A8-446B-95DA-001AF03C9590}"/>
              </a:ext>
            </a:extLst>
          </p:cNvPr>
          <p:cNvSpPr/>
          <p:nvPr/>
        </p:nvSpPr>
        <p:spPr>
          <a:xfrm>
            <a:off x="2952329" y="4270326"/>
            <a:ext cx="601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Positiva la baseline al 2019, anno in cui entrerà in funzione il VECTO </a:t>
            </a:r>
            <a:r>
              <a:rPr lang="it-IT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il riferimento esplicito nella proposta alle tecnologie LNG come alternativa al gasolio</a:t>
            </a:r>
          </a:p>
        </p:txBody>
      </p:sp>
      <p:sp>
        <p:nvSpPr>
          <p:cNvPr id="3" name="Rettangolo arrotondato 2"/>
          <p:cNvSpPr/>
          <p:nvPr/>
        </p:nvSpPr>
        <p:spPr bwMode="auto">
          <a:xfrm>
            <a:off x="8140689" y="477071"/>
            <a:ext cx="914400" cy="27579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it-IT" sz="2800">
              <a:latin typeface="Gill San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961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A8EB146-4434-4B69-B3EB-D0588D0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51" y="143379"/>
            <a:ext cx="7808913" cy="3000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itchFamily="34" charset="0"/>
                <a:ea typeface="MS PGothic" pitchFamily="34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it-IT" altLang="zh-CN" sz="1500" dirty="0"/>
              <a:t>Trasporto merci sostenibile in Italia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1D5A528-BF95-49DE-885C-341BF6933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771551"/>
            <a:ext cx="3301268" cy="407852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019B3041-1A93-4E50-AB4B-5C2F2B71D1AE}"/>
              </a:ext>
            </a:extLst>
          </p:cNvPr>
          <p:cNvSpPr txBox="1"/>
          <p:nvPr/>
        </p:nvSpPr>
        <p:spPr>
          <a:xfrm>
            <a:off x="3769733" y="1707654"/>
            <a:ext cx="4970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il futuro del trasporto merci, </a:t>
            </a: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l’Europa sta puntando sul GNL (gas naturale liquefatto).</a:t>
            </a:r>
          </a:p>
          <a:p>
            <a:pPr algn="just"/>
            <a:endParaRPr lang="it-IT" sz="1200" b="1" dirty="0">
              <a:solidFill>
                <a:srgbClr val="031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2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a importanti investimenti, </a:t>
            </a: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l’industria italiana è già leader nello sviluppo e nelle vendite di veicoli industriali alimentati a GNL </a:t>
            </a:r>
            <a:r>
              <a:rPr lang="it-IT" sz="12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(+152% la crescita delle immatricolazioni di autocarri a metano e a GNL nel 2017 in Italia), e sta lavorando sulla diffusione e capillarità della rete di rifornimento.</a:t>
            </a:r>
          </a:p>
        </p:txBody>
      </p:sp>
    </p:spTree>
    <p:extLst>
      <p:ext uri="{BB962C8B-B14F-4D97-AF65-F5344CB8AC3E}">
        <p14:creationId xmlns:p14="http://schemas.microsoft.com/office/powerpoint/2010/main" val="46644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3598" y="147598"/>
            <a:ext cx="8882692" cy="53091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itchFamily="34" charset="0"/>
                <a:ea typeface="MS PGothic" pitchFamily="34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it-IT" sz="1500" dirty="0"/>
              <a:t>Sfide tecnologiche e di prodotto: elettrificazione e </a:t>
            </a:r>
            <a:r>
              <a:rPr lang="it-IT" sz="1500" dirty="0" err="1"/>
              <a:t>powertrain</a:t>
            </a:r>
            <a:r>
              <a:rPr lang="it-IT" sz="1500" dirty="0"/>
              <a:t> alternativi nella geopolitica </a:t>
            </a:r>
            <a:r>
              <a:rPr lang="it-IT" sz="1500" dirty="0" err="1"/>
              <a:t>automotive</a:t>
            </a:r>
            <a:endParaRPr lang="it-IT" sz="15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8670" y="2202492"/>
            <a:ext cx="1541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puntato solo sulla tecnologia Ibrida, </a:t>
            </a: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sostenendo e proteggendo la sua industria 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nazionale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77199" y="2202492"/>
            <a:ext cx="1799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400" b="1">
                <a:solidFill>
                  <a:srgbClr val="2D7BC6"/>
                </a:solidFill>
              </a:defRPr>
            </a:lvl1pPr>
          </a:lstStyle>
          <a:p>
            <a:pPr algn="l"/>
            <a:r>
              <a:rPr lang="it-IT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Punta a sviluppare l’industria dell’elettrico dando generosi 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 ai produttori nazionali </a:t>
            </a:r>
            <a:r>
              <a:rPr lang="it-IT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facendo leva sulle sue risorse naturali (4°Paese al mondo per quantità di litio)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164755" y="2211711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400" b="1">
                <a:solidFill>
                  <a:srgbClr val="2D7BC6"/>
                </a:solidFill>
              </a:defRPr>
            </a:lvl1pPr>
          </a:lstStyle>
          <a:p>
            <a:pPr algn="l"/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 mondiale nella tecnologia dei motori ICE e nelle motorizzazioni alternative</a:t>
            </a:r>
            <a:r>
              <a:rPr lang="it-IT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it-IT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Direttiva DAFI ha sposato il principio di neutralità tecnologica, 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sostenendo la competitività globale e l'occupazione della sua industria.</a:t>
            </a:r>
            <a:endParaRPr lang="it-IT" sz="1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BE4D11CB-623C-4CE9-AD6B-C709BB18D516}"/>
              </a:ext>
            </a:extLst>
          </p:cNvPr>
          <p:cNvSpPr txBox="1"/>
          <p:nvPr/>
        </p:nvSpPr>
        <p:spPr>
          <a:xfrm>
            <a:off x="6529656" y="2211711"/>
            <a:ext cx="23115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400" b="1">
                <a:solidFill>
                  <a:srgbClr val="2D7BC6"/>
                </a:solidFill>
              </a:defRPr>
            </a:lvl1pPr>
          </a:lstStyle>
          <a:p>
            <a:pPr algn="l"/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 mondiale  nella tecnologia del motore a gas e nella produzione di componentistica dei motori ICE.</a:t>
            </a:r>
          </a:p>
          <a:p>
            <a:pPr algn="l"/>
            <a:r>
              <a:rPr lang="it-IT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poter raggiungere gli obiettivi ambientali, deve riuscire a declinare le politiche della mobilità sulla realtà nazionale, coniugandole con adeguate politiche industriali </a:t>
            </a:r>
            <a:endParaRPr lang="it-IT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7" y="1146156"/>
            <a:ext cx="1384222" cy="86590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685" y="1144917"/>
            <a:ext cx="1423396" cy="86590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111" y="1144917"/>
            <a:ext cx="1524987" cy="86714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020" y="1142440"/>
            <a:ext cx="1536187" cy="8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3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B0FDB5C1-E491-4158-BE6A-5D3584A8634A}"/>
              </a:ext>
            </a:extLst>
          </p:cNvPr>
          <p:cNvSpPr/>
          <p:nvPr/>
        </p:nvSpPr>
        <p:spPr>
          <a:xfrm>
            <a:off x="294700" y="2023543"/>
            <a:ext cx="49286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Ford: </a:t>
            </a: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il 2022 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prevede di lanciare </a:t>
            </a: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nuovi veicoli elettrificati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7AACC88-6658-4A54-897E-75E325CD04D3}"/>
              </a:ext>
            </a:extLst>
          </p:cNvPr>
          <p:cNvSpPr txBox="1"/>
          <p:nvPr/>
        </p:nvSpPr>
        <p:spPr>
          <a:xfrm>
            <a:off x="294701" y="171163"/>
            <a:ext cx="6611459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it-IT"/>
            </a:defPPr>
            <a:lvl1pPr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it-IT" sz="1500" dirty="0"/>
              <a:t>Annunci delle Case auto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E73F7FA4-3B55-4534-B706-002E045FF6B9}"/>
              </a:ext>
            </a:extLst>
          </p:cNvPr>
          <p:cNvSpPr/>
          <p:nvPr/>
        </p:nvSpPr>
        <p:spPr>
          <a:xfrm>
            <a:off x="294702" y="2456832"/>
            <a:ext cx="8465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VW: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piano da </a:t>
            </a: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miliardi di € 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investimenti per lo sviluppo delle auto elettriche, della guida autonoma e</a:t>
            </a:r>
          </a:p>
          <a:p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servizi di mobilità nei </a:t>
            </a: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prossimi 4 anni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Il Gruppo inizierà a produrre auto elettriche </a:t>
            </a: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12 impianti</a:t>
            </a:r>
          </a:p>
          <a:p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 prossimi due anni,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 diventeranno </a:t>
            </a: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nel 2022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delle nuove auto dovrebbe essere completamente elettrificato nel 2025</a:t>
            </a:r>
            <a:r>
              <a:rPr lang="it-IT" alt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almeno una versione di ogni modello elettrica o ibrida.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D1D203FA-EFD8-4E50-9B76-8B8B889864BC}"/>
              </a:ext>
            </a:extLst>
          </p:cNvPr>
          <p:cNvSpPr/>
          <p:nvPr/>
        </p:nvSpPr>
        <p:spPr>
          <a:xfrm>
            <a:off x="294700" y="4252790"/>
            <a:ext cx="8607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Hyundai e </a:t>
            </a:r>
            <a:r>
              <a:rPr lang="it-IT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it-IT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lancio di </a:t>
            </a: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modelli a basso impatto ambientale a partire dal 2020 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(tutte le principali alimentazioni alternative: elettrica, ibrida, ibrida plug-in e idrogeno, con un allargamento dell'offerta di ibride)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07D675FD-A2BD-44DA-B30E-E6D06E388548}"/>
              </a:ext>
            </a:extLst>
          </p:cNvPr>
          <p:cNvSpPr/>
          <p:nvPr/>
        </p:nvSpPr>
        <p:spPr>
          <a:xfrm>
            <a:off x="294701" y="3602392"/>
            <a:ext cx="8329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Volvo: 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l’annuncio di voler elettrificare la propria gamma con modelli elettrici, ibridi e </a:t>
            </a:r>
            <a:r>
              <a:rPr lang="it-IT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mild-hybrid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 annunciato che la </a:t>
            </a: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auto ad emissioni zero arriverà nel 2019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3A2649A-3B1C-4600-84C1-4D8C5B8F026F}"/>
              </a:ext>
            </a:extLst>
          </p:cNvPr>
          <p:cNvSpPr/>
          <p:nvPr/>
        </p:nvSpPr>
        <p:spPr>
          <a:xfrm>
            <a:off x="294701" y="7454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FCA: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out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diesel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autoveicoli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trasporto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passeggeri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diesel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continuerà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disponibile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 LCV.</a:t>
            </a:r>
          </a:p>
          <a:p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Prossimi 5 anni: </a:t>
            </a: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miliardi di € 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investimenti</a:t>
            </a:r>
          </a:p>
          <a:p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sull’elettrificazione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12B9B0B7-DD4A-410F-BEFF-83E96ABCE10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9000" contrast="40000"/>
          </a:blip>
          <a:stretch>
            <a:fillRect/>
          </a:stretch>
        </p:blipFill>
        <p:spPr>
          <a:xfrm>
            <a:off x="4088512" y="304242"/>
            <a:ext cx="5055488" cy="16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1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157EA11-CF43-4A13-9803-BF27C4401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51" y="143379"/>
            <a:ext cx="7808913" cy="3000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itchFamily="34" charset="0"/>
                <a:ea typeface="MS PGothic" pitchFamily="34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it-IT" altLang="zh-CN" sz="1500" dirty="0"/>
              <a:t>Focus su elettrificazione dell’autoveicolo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8FFAE285-9A09-425E-8D8A-979F23117F60}"/>
              </a:ext>
            </a:extLst>
          </p:cNvPr>
          <p:cNvSpPr/>
          <p:nvPr/>
        </p:nvSpPr>
        <p:spPr>
          <a:xfrm>
            <a:off x="367088" y="4395681"/>
            <a:ext cx="484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2F263EC-28E1-4C9A-B62D-F0129DAA5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1" y="993200"/>
            <a:ext cx="1525085" cy="341527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715AA6FF-6BE4-48F1-B554-0D8E2E310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793" y="1436578"/>
            <a:ext cx="2661927" cy="2661927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56E0E397-93ED-465C-B11F-3C78A0837161}"/>
              </a:ext>
            </a:extLst>
          </p:cNvPr>
          <p:cNvSpPr/>
          <p:nvPr/>
        </p:nvSpPr>
        <p:spPr>
          <a:xfrm>
            <a:off x="1837695" y="3677232"/>
            <a:ext cx="2454122" cy="321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endParaRPr lang="it-I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4D6FF397-876D-40B9-9373-1D669550A4B8}"/>
              </a:ext>
            </a:extLst>
          </p:cNvPr>
          <p:cNvSpPr/>
          <p:nvPr/>
        </p:nvSpPr>
        <p:spPr>
          <a:xfrm>
            <a:off x="2118177" y="4395681"/>
            <a:ext cx="1361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 HYBRID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74C2052C-2C0B-43A9-9654-23344DCFFC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22" y="1120206"/>
            <a:ext cx="2765474" cy="3141944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4D9ED8D2-B885-4678-879F-B8E056F7B7C6}"/>
              </a:ext>
            </a:extLst>
          </p:cNvPr>
          <p:cNvSpPr/>
          <p:nvPr/>
        </p:nvSpPr>
        <p:spPr>
          <a:xfrm>
            <a:off x="4499622" y="4395681"/>
            <a:ext cx="14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(HEV)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475FD3C9-2A93-42F3-8E4F-D0D139A9B817}"/>
              </a:ext>
            </a:extLst>
          </p:cNvPr>
          <p:cNvSpPr/>
          <p:nvPr/>
        </p:nvSpPr>
        <p:spPr>
          <a:xfrm>
            <a:off x="6257178" y="4408478"/>
            <a:ext cx="675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PHEV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DEFC1092-E74F-481C-9F78-031604156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7" y="1013559"/>
            <a:ext cx="1387572" cy="3248592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6AD2C81-5586-4F5F-90F2-AFC7CE65FB93}"/>
              </a:ext>
            </a:extLst>
          </p:cNvPr>
          <p:cNvSpPr/>
          <p:nvPr/>
        </p:nvSpPr>
        <p:spPr>
          <a:xfrm>
            <a:off x="7586771" y="4395681"/>
            <a:ext cx="554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</a:t>
            </a:r>
          </a:p>
        </p:txBody>
      </p:sp>
    </p:spTree>
    <p:extLst>
      <p:ext uri="{BB962C8B-B14F-4D97-AF65-F5344CB8AC3E}">
        <p14:creationId xmlns:p14="http://schemas.microsoft.com/office/powerpoint/2010/main" val="346437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16DD1DD-CD91-48D8-A394-5F1ED73863A7}"/>
              </a:ext>
            </a:extLst>
          </p:cNvPr>
          <p:cNvSpPr txBox="1"/>
          <p:nvPr/>
        </p:nvSpPr>
        <p:spPr>
          <a:xfrm>
            <a:off x="156024" y="198463"/>
            <a:ext cx="794385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it-IT"/>
            </a:defPPr>
            <a:lvl1pPr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it-IT" sz="1500" dirty="0"/>
              <a:t>I numeri dei veicoli elettrici (BEV+PHEV)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8387F00-9AD9-492C-8E18-F3072BF2E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6" y="613683"/>
            <a:ext cx="2080936" cy="180978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89115BF-6DBE-4320-8A0C-9C0125054568}"/>
              </a:ext>
            </a:extLst>
          </p:cNvPr>
          <p:cNvSpPr txBox="1"/>
          <p:nvPr/>
        </p:nvSpPr>
        <p:spPr>
          <a:xfrm>
            <a:off x="-272867" y="2538605"/>
            <a:ext cx="507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MONDO: </a:t>
            </a:r>
          </a:p>
          <a:p>
            <a:pPr algn="ctr"/>
            <a:r>
              <a:rPr lang="it-IT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1,3/1,5 milioni di </a:t>
            </a:r>
            <a:r>
              <a:rPr lang="it-IT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Evs</a:t>
            </a:r>
            <a:r>
              <a:rPr lang="it-IT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immatricolati e </a:t>
            </a:r>
          </a:p>
          <a:p>
            <a:pPr algn="ctr"/>
            <a:r>
              <a:rPr lang="it-IT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3,3 milioni di veicoli circolanti nel 2017</a:t>
            </a:r>
          </a:p>
          <a:p>
            <a:pPr algn="ctr"/>
            <a:endParaRPr lang="it-IT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AC49FF36-8654-47F2-BBA4-C67E913C421C}"/>
              </a:ext>
            </a:extLst>
          </p:cNvPr>
          <p:cNvSpPr/>
          <p:nvPr/>
        </p:nvSpPr>
        <p:spPr>
          <a:xfrm>
            <a:off x="1367976" y="3838338"/>
            <a:ext cx="6408047" cy="876774"/>
          </a:xfrm>
          <a:prstGeom prst="rect">
            <a:avLst/>
          </a:prstGeom>
          <a:noFill/>
          <a:ln w="31750">
            <a:solidFill>
              <a:srgbClr val="00B0F0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1600" b="1" dirty="0">
                <a:solidFill>
                  <a:srgbClr val="00B0F0"/>
                </a:solidFill>
                <a:latin typeface="Arial" charset="0"/>
                <a:cs typeface="Arial" charset="0"/>
              </a:rPr>
              <a:t>La Cina punta a mantenere il primato come più grande produttore di veicoli elettrici destinati sia al proprio mercato che ai mercati esteri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77B1414-E354-4B1D-97D4-76B8D590AB58}"/>
              </a:ext>
            </a:extLst>
          </p:cNvPr>
          <p:cNvSpPr txBox="1"/>
          <p:nvPr/>
        </p:nvSpPr>
        <p:spPr>
          <a:xfrm>
            <a:off x="4803468" y="2346678"/>
            <a:ext cx="3619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UE/EFTA:</a:t>
            </a:r>
            <a:endParaRPr lang="it-IT" b="0" dirty="0"/>
          </a:p>
          <a:p>
            <a:r>
              <a:rPr lang="it-IT" b="0" dirty="0"/>
              <a:t>283.000 </a:t>
            </a:r>
            <a:r>
              <a:rPr lang="it-IT" b="0" dirty="0" err="1"/>
              <a:t>Evs</a:t>
            </a:r>
            <a:r>
              <a:rPr lang="it-IT" b="0" dirty="0"/>
              <a:t> immatricolati nel 2017, di cui 135.000 a batteria e 144.000 ibridi plug-in, con una quota</a:t>
            </a:r>
          </a:p>
          <a:p>
            <a:r>
              <a:rPr lang="it-IT" b="0" dirty="0"/>
              <a:t>di mercato dell’1,9%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F5210EBD-49AE-4826-B695-4AE2C7F56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84" y="721868"/>
            <a:ext cx="1456589" cy="1456589"/>
          </a:xfrm>
          <a:prstGeom prst="rect">
            <a:avLst/>
          </a:prstGeom>
        </p:spPr>
      </p:pic>
      <p:pic>
        <p:nvPicPr>
          <p:cNvPr id="1026" name="Picture 2" descr="Immagine correlata">
            <a:extLst>
              <a:ext uri="{FF2B5EF4-FFF2-40B4-BE49-F238E27FC236}">
                <a16:creationId xmlns:a16="http://schemas.microsoft.com/office/drawing/2014/main" xmlns="" id="{51DFABF9-38FF-46A9-8918-F06ED1D1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31" y="1125142"/>
            <a:ext cx="1553876" cy="97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6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A1E29A2-DB2A-4BF5-BB97-92213703234D}"/>
              </a:ext>
            </a:extLst>
          </p:cNvPr>
          <p:cNvSpPr txBox="1"/>
          <p:nvPr/>
        </p:nvSpPr>
        <p:spPr>
          <a:xfrm>
            <a:off x="191587" y="162143"/>
            <a:ext cx="84933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 err="1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Elettromobilità</a:t>
            </a:r>
            <a:r>
              <a:rPr lang="it-IT" sz="1500" b="1" dirty="0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it-IT" sz="1500" b="1" i="1" dirty="0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vs</a:t>
            </a:r>
            <a:r>
              <a:rPr lang="it-IT" sz="1500" b="1" dirty="0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Motori a combustione interna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F7182693-22DD-473D-89D1-9B5699775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202991"/>
              </p:ext>
            </p:extLst>
          </p:nvPr>
        </p:nvGraphicFramePr>
        <p:xfrm>
          <a:off x="290146" y="3516243"/>
          <a:ext cx="5438226" cy="998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9">
                  <a:extLst>
                    <a:ext uri="{9D8B030D-6E8A-4147-A177-3AD203B41FA5}">
                      <a16:colId xmlns:a16="http://schemas.microsoft.com/office/drawing/2014/main" xmlns="" val="1544392741"/>
                    </a:ext>
                  </a:extLst>
                </a:gridCol>
                <a:gridCol w="1055085">
                  <a:extLst>
                    <a:ext uri="{9D8B030D-6E8A-4147-A177-3AD203B41FA5}">
                      <a16:colId xmlns:a16="http://schemas.microsoft.com/office/drawing/2014/main" xmlns="" val="267958309"/>
                    </a:ext>
                  </a:extLst>
                </a:gridCol>
                <a:gridCol w="1726751">
                  <a:extLst>
                    <a:ext uri="{9D8B030D-6E8A-4147-A177-3AD203B41FA5}">
                      <a16:colId xmlns:a16="http://schemas.microsoft.com/office/drawing/2014/main" xmlns="" val="255133170"/>
                    </a:ext>
                  </a:extLst>
                </a:gridCol>
                <a:gridCol w="1726751">
                  <a:extLst>
                    <a:ext uri="{9D8B030D-6E8A-4147-A177-3AD203B41FA5}">
                      <a16:colId xmlns:a16="http://schemas.microsoft.com/office/drawing/2014/main" xmlns="" val="734084439"/>
                    </a:ext>
                  </a:extLst>
                </a:gridCol>
              </a:tblGrid>
              <a:tr h="204340">
                <a:tc>
                  <a:txBody>
                    <a:bodyPr/>
                    <a:lstStyle/>
                    <a:p>
                      <a:endParaRPr lang="it-IT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5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PHEV</a:t>
                      </a:r>
                      <a:endParaRPr lang="it-IT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BEV</a:t>
                      </a:r>
                    </a:p>
                  </a:txBody>
                  <a:tcPr>
                    <a:solidFill>
                      <a:srgbClr val="0065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it-IT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Posti lavoro persi </a:t>
                      </a:r>
                    </a:p>
                  </a:txBody>
                  <a:tcPr>
                    <a:solidFill>
                      <a:srgbClr val="006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0852140"/>
                  </a:ext>
                </a:extLst>
              </a:tr>
              <a:tr h="255443"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1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67.000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941835"/>
                  </a:ext>
                </a:extLst>
              </a:tr>
              <a:tr h="220022"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108.000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8315481"/>
                  </a:ext>
                </a:extLst>
              </a:tr>
              <a:tr h="255443"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3 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210.000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3945435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A1DA9C4-BEEC-430B-A449-B7B210E8FCF2}"/>
              </a:ext>
            </a:extLst>
          </p:cNvPr>
          <p:cNvSpPr txBox="1"/>
          <p:nvPr/>
        </p:nvSpPr>
        <p:spPr>
          <a:xfrm>
            <a:off x="191587" y="3132958"/>
            <a:ext cx="806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Impatto dell’</a:t>
            </a:r>
            <a:r>
              <a:rPr lang="it-IT" sz="1400" dirty="0" err="1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elettromobilità</a:t>
            </a:r>
            <a:r>
              <a:rPr lang="it-IT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sull’occupazione nel settore europeo del powertrain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94C12D9-0A4D-4054-BAC9-AE3A1BCB58D9}"/>
              </a:ext>
            </a:extLst>
          </p:cNvPr>
          <p:cNvSpPr txBox="1"/>
          <p:nvPr/>
        </p:nvSpPr>
        <p:spPr>
          <a:xfrm>
            <a:off x="191587" y="4590317"/>
            <a:ext cx="806413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25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Fonte: estrapolazione e analisi sullo studio </a:t>
            </a:r>
            <a:r>
              <a:rPr lang="it-IT" sz="825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Fraunhofer</a:t>
            </a:r>
            <a:r>
              <a:rPr lang="it-IT" sz="825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Institute svolto per conto di IG </a:t>
            </a:r>
            <a:r>
              <a:rPr lang="it-IT" sz="825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Metall</a:t>
            </a:r>
            <a:endParaRPr lang="it-IT" sz="825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DAA8A17F-5658-4F1D-8999-7904AC6CCFF9}"/>
              </a:ext>
            </a:extLst>
          </p:cNvPr>
          <p:cNvSpPr/>
          <p:nvPr/>
        </p:nvSpPr>
        <p:spPr>
          <a:xfrm>
            <a:off x="191587" y="628691"/>
            <a:ext cx="8760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400" dirty="0" err="1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veicoli</a:t>
            </a:r>
            <a:r>
              <a:rPr lang="en-US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elettrici</a:t>
            </a:r>
            <a:r>
              <a:rPr lang="en-US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(BEVs) </a:t>
            </a:r>
            <a:r>
              <a:rPr lang="en-US" sz="1400" dirty="0" err="1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</a:t>
            </a:r>
            <a:r>
              <a:rPr lang="en-US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minor </a:t>
            </a:r>
            <a:r>
              <a:rPr lang="en-US" sz="1400" dirty="0" err="1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</a:t>
            </a:r>
            <a:r>
              <a:rPr lang="en-US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componenti</a:t>
            </a:r>
            <a:r>
              <a:rPr lang="en-US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</a:t>
            </a:r>
            <a:r>
              <a:rPr lang="en-US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complessi</a:t>
            </a:r>
            <a:r>
              <a:rPr lang="en-US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richiedono</a:t>
            </a:r>
            <a:r>
              <a:rPr lang="en-US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</a:t>
            </a:r>
            <a:r>
              <a:rPr lang="en-US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</a:t>
            </a:r>
            <a:r>
              <a:rPr lang="en-US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manutenzione</a:t>
            </a:r>
            <a:r>
              <a:rPr lang="en-US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</a:t>
            </a:r>
            <a:r>
              <a:rPr lang="en-US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ricambi</a:t>
            </a:r>
            <a:endParaRPr lang="en-US" sz="1400" dirty="0">
              <a:solidFill>
                <a:srgbClr val="031E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xmlns="" id="{4387DCD1-ED3C-4D77-A630-8E53DFC33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420241"/>
              </p:ext>
            </p:extLst>
          </p:nvPr>
        </p:nvGraphicFramePr>
        <p:xfrm>
          <a:off x="290146" y="1213466"/>
          <a:ext cx="8554916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694">
                  <a:extLst>
                    <a:ext uri="{9D8B030D-6E8A-4147-A177-3AD203B41FA5}">
                      <a16:colId xmlns:a16="http://schemas.microsoft.com/office/drawing/2014/main" xmlns="" val="3786543239"/>
                    </a:ext>
                  </a:extLst>
                </a:gridCol>
                <a:gridCol w="3371260">
                  <a:extLst>
                    <a:ext uri="{9D8B030D-6E8A-4147-A177-3AD203B41FA5}">
                      <a16:colId xmlns:a16="http://schemas.microsoft.com/office/drawing/2014/main" xmlns="" val="3228703584"/>
                    </a:ext>
                  </a:extLst>
                </a:gridCol>
                <a:gridCol w="3472962">
                  <a:extLst>
                    <a:ext uri="{9D8B030D-6E8A-4147-A177-3AD203B41FA5}">
                      <a16:colId xmlns:a16="http://schemas.microsoft.com/office/drawing/2014/main" xmlns="" val="1195964169"/>
                    </a:ext>
                  </a:extLst>
                </a:gridCol>
              </a:tblGrid>
              <a:tr h="175560">
                <a:tc>
                  <a:txBody>
                    <a:bodyPr/>
                    <a:lstStyle/>
                    <a:p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Sistemi</a:t>
                      </a:r>
                    </a:p>
                  </a:txBody>
                  <a:tcPr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50" b="1" i="0" u="none" strike="noStrike" kern="1200" baseline="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ICEs</a:t>
                      </a:r>
                      <a:r>
                        <a:rPr lang="it-IT" sz="135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it-IT" sz="1350" b="0" i="0" u="none" strike="noStrike" kern="1200" baseline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A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50" b="1" i="0" u="none" strike="noStrike" kern="1200" baseline="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BEVs</a:t>
                      </a:r>
                      <a:r>
                        <a:rPr lang="it-IT" sz="1350" b="1" i="0" u="none" strike="noStrike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0180121"/>
                  </a:ext>
                </a:extLst>
              </a:tr>
              <a:tr h="252086">
                <a:tc>
                  <a:txBody>
                    <a:bodyPr/>
                    <a:lstStyle/>
                    <a:p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Complessità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sistemi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meccanici</a:t>
                      </a:r>
                      <a:endParaRPr lang="it-I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Più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complessi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causa di un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propulsore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circa 6 volte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superiore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particolare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motore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nella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trasmissione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071746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Complessità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dell’elettronica</a:t>
                      </a:r>
                      <a:endParaRPr lang="it-I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complessa</a:t>
                      </a:r>
                      <a:endParaRPr lang="it-I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Più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complessa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contenuto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semiconduttori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6-10 volte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maggiore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323045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Ricambi</a:t>
                      </a:r>
                      <a:endParaRPr lang="it-I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Maggior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ricambi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richiesti</a:t>
                      </a:r>
                      <a:endParaRPr lang="it-I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60% in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ricambi</a:t>
                      </a:r>
                      <a:endParaRPr lang="it-I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522038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Dispositivi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post-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trattamento</a:t>
                      </a:r>
                      <a:endParaRPr lang="it-I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Catalizzatori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filtri</a:t>
                      </a:r>
                      <a:endParaRPr lang="it-I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Nessuno</a:t>
                      </a:r>
                      <a:endParaRPr lang="it-IT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3715497"/>
                  </a:ext>
                </a:extLst>
              </a:tr>
              <a:tr h="252086"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Manutenzione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Maggiori esigenze di manutenzione (primo tagliando dopo</a:t>
                      </a:r>
                      <a:r>
                        <a:rPr lang="en-US" sz="9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16.000 km) </a:t>
                      </a:r>
                      <a:endParaRPr lang="it-IT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60% in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manutenzione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(primo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tagliando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dopo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240.000 km)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5244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7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A1E29A2-DB2A-4BF5-BB97-92213703234D}"/>
              </a:ext>
            </a:extLst>
          </p:cNvPr>
          <p:cNvSpPr txBox="1"/>
          <p:nvPr/>
        </p:nvSpPr>
        <p:spPr>
          <a:xfrm>
            <a:off x="129204" y="540424"/>
            <a:ext cx="888559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fare</a:t>
            </a:r>
          </a:p>
          <a:p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importante </a:t>
            </a:r>
            <a:r>
              <a:rPr lang="it-IT" sz="1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gestire la transizione e non subire il passaggio</a:t>
            </a: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all’elettrificazione</a:t>
            </a:r>
          </a:p>
          <a:p>
            <a:endParaRPr lang="it-IT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√"/>
            </a:pP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Valorizzando le eccellenze e le competenze che già ci sono a livello nazionale</a:t>
            </a:r>
          </a:p>
          <a:p>
            <a:pPr marL="285750" indent="-285750">
              <a:buFont typeface="Arial" panose="020B0604020202020204" pitchFamily="34" charset="0"/>
              <a:buChar char="√"/>
            </a:pP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Supportando lo </a:t>
            </a:r>
            <a:r>
              <a:rPr lang="it-IT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shifting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tecnologico delle aziende che sono presenti sui componenti/tecnologie tradizionali </a:t>
            </a:r>
          </a:p>
          <a:p>
            <a:pPr marL="285750" indent="-285750">
              <a:buFont typeface="Arial" panose="020B0604020202020204" pitchFamily="34" charset="0"/>
              <a:buChar char="√"/>
            </a:pP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Individuando i «buchi» di filiera italiana nell’elettrificazione e lavorando per sviluppare in Italia attività manifatturiere, e non solo di servizi, legate all’</a:t>
            </a:r>
            <a:r>
              <a:rPr lang="it-IT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elettromobilità</a:t>
            </a:r>
            <a:endParaRPr lang="it-IT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it-IT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</a:p>
          <a:p>
            <a:pPr marL="285750" indent="-285750">
              <a:buFont typeface="Arial" panose="020B0604020202020204" pitchFamily="34" charset="0"/>
              <a:buChar char="√"/>
            </a:pP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Definire un set di strumenti finanziari per incentivare la ricerca e sviluppo</a:t>
            </a:r>
          </a:p>
          <a:p>
            <a:pPr marL="285750" indent="-285750">
              <a:buFont typeface="Arial" panose="020B0604020202020204" pitchFamily="34" charset="0"/>
              <a:buChar char="√"/>
            </a:pP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Accelerare la crescita dimensionale delle aziende e i processi di aggregazione («piccolo non è più bello»…)  </a:t>
            </a:r>
          </a:p>
          <a:p>
            <a:pPr marL="285750" indent="-285750">
              <a:buFont typeface="Arial" panose="020B0604020202020204" pitchFamily="34" charset="0"/>
              <a:buChar char="√"/>
            </a:pP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Anticipare l’evoluzione dei bisogni delle competenze</a:t>
            </a:r>
          </a:p>
          <a:p>
            <a:endParaRPr lang="it-IT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</a:p>
          <a:p>
            <a:pPr marL="285750" indent="-285750">
              <a:buFont typeface="Arial" panose="020B0604020202020204" pitchFamily="34" charset="0"/>
              <a:buChar char="√"/>
            </a:pP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tempi devono essere compatibili con il </a:t>
            </a:r>
            <a:r>
              <a:rPr lang="it-IT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delle aziende</a:t>
            </a:r>
          </a:p>
          <a:p>
            <a:pPr marL="285750" lvl="1" indent="-285750">
              <a:buFont typeface="Arial" panose="020B0604020202020204" pitchFamily="34" charset="0"/>
              <a:buChar char="√"/>
            </a:pP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presenza di un piano di politica industriale europeo/italiano per gestire le attività citate sopra</a:t>
            </a:r>
          </a:p>
          <a:p>
            <a:pPr marL="285750" lvl="1" indent="-285750">
              <a:buFont typeface="Arial" panose="020B0604020202020204" pitchFamily="34" charset="0"/>
              <a:buChar char="√"/>
            </a:pP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il crescere dell’accettazione delle nuove tecnologie da parte dei consumatori («market </a:t>
            </a:r>
            <a:r>
              <a:rPr lang="it-IT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»), che dipende soprattutto da: autonomia e tempo di ricarica delle batterie, prezzo auto, diffusione delle infrastrutture di ricarica</a:t>
            </a:r>
          </a:p>
          <a:p>
            <a:pPr lvl="1"/>
            <a:endParaRPr lang="it-IT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5B5C007-F9D9-47AC-8192-C922DA35B44F}"/>
              </a:ext>
            </a:extLst>
          </p:cNvPr>
          <p:cNvSpPr txBox="1"/>
          <p:nvPr/>
        </p:nvSpPr>
        <p:spPr>
          <a:xfrm>
            <a:off x="129204" y="119184"/>
            <a:ext cx="84933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 err="1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Elettromobilità</a:t>
            </a:r>
            <a:r>
              <a:rPr lang="it-IT" sz="1500" b="1" dirty="0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it-IT" sz="1500" b="1" i="1" dirty="0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vs</a:t>
            </a:r>
            <a:r>
              <a:rPr lang="it-IT" sz="1500" b="1" dirty="0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Motori a combustione interna</a:t>
            </a:r>
          </a:p>
        </p:txBody>
      </p:sp>
    </p:spTree>
    <p:extLst>
      <p:ext uri="{BB962C8B-B14F-4D97-AF65-F5344CB8AC3E}">
        <p14:creationId xmlns:p14="http://schemas.microsoft.com/office/powerpoint/2010/main" val="76220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B4CBC1B2-27ED-4D23-903A-59DCDB127E6D}"/>
              </a:ext>
            </a:extLst>
          </p:cNvPr>
          <p:cNvSpPr/>
          <p:nvPr/>
        </p:nvSpPr>
        <p:spPr>
          <a:xfrm>
            <a:off x="254504" y="2295187"/>
            <a:ext cx="5657923" cy="360093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0465" y="82031"/>
            <a:ext cx="7772400" cy="4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it-IT" altLang="zh-CN" sz="1500" b="1" dirty="0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4504" y="1107913"/>
            <a:ext cx="7992888" cy="14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57" indent="-271457">
              <a:lnSpc>
                <a:spcPct val="150000"/>
              </a:lnSpc>
              <a:buFont typeface="+mj-lt"/>
              <a:buAutoNum type="arabicPeriod"/>
            </a:pP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ANFIA e l’industria </a:t>
            </a:r>
            <a:r>
              <a:rPr lang="it-IT" sz="1200" b="1" dirty="0" err="1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automotive</a:t>
            </a: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in Italia </a:t>
            </a:r>
          </a:p>
          <a:p>
            <a:pPr>
              <a:lnSpc>
                <a:spcPct val="150000"/>
              </a:lnSpc>
            </a:pPr>
            <a:endParaRPr lang="it-IT" sz="1200" b="1" dirty="0">
              <a:solidFill>
                <a:srgbClr val="031E6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 sfida dell’elettrificazione</a:t>
            </a:r>
          </a:p>
          <a:p>
            <a:pPr marL="228600" indent="-228600">
              <a:lnSpc>
                <a:spcPct val="150000"/>
              </a:lnSpc>
              <a:buAutoNum type="arabicPeriod" startAt="2"/>
            </a:pPr>
            <a:endParaRPr lang="it-IT" sz="1200" b="1" dirty="0">
              <a:solidFill>
                <a:srgbClr val="031E6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  Conclusioni: la mobilità sostenibile secondo ANFIA nell’attuale contesto</a:t>
            </a: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78" y="514311"/>
            <a:ext cx="278321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21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5"/>
          <p:cNvSpPr txBox="1"/>
          <p:nvPr/>
        </p:nvSpPr>
        <p:spPr>
          <a:xfrm>
            <a:off x="3174628" y="4721751"/>
            <a:ext cx="2794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i="1" spc="2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Bari, 13 settembre 2018</a:t>
            </a:r>
            <a:endParaRPr lang="id-ID" sz="1000" i="1" spc="2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2780270" y="3089578"/>
            <a:ext cx="358346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Gianmarco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Giorda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Direttore di ANFIA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302383" y="4702521"/>
            <a:ext cx="25392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01120D7F-D9F1-44BF-B2C1-AEEFDDE08A68}"/>
              </a:ext>
            </a:extLst>
          </p:cNvPr>
          <p:cNvSpPr txBox="1"/>
          <p:nvPr/>
        </p:nvSpPr>
        <p:spPr>
          <a:xfrm>
            <a:off x="2286001" y="1585710"/>
            <a:ext cx="457199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 generali</a:t>
            </a:r>
          </a:p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mobilità</a:t>
            </a:r>
          </a:p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Edizione Bari</a:t>
            </a:r>
            <a:endParaRPr lang="id-ID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80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94D1D57-F0FB-4E46-82B3-046A19DD3B23}"/>
              </a:ext>
            </a:extLst>
          </p:cNvPr>
          <p:cNvSpPr txBox="1"/>
          <p:nvPr/>
        </p:nvSpPr>
        <p:spPr>
          <a:xfrm>
            <a:off x="151526" y="644667"/>
            <a:ext cx="7598694" cy="2139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it-IT" sz="1400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Promuovere una mobilità sostenibile attraverso un approccio integrato che consideri come fattori determinanti nel raggiungimento degli obiettivi: </a:t>
            </a:r>
            <a:endParaRPr lang="it-IT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Veicoli a carburanti alternativi 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dei sistemi ITS 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 di mobilità condivisa (car, scooter e van sharing) e </a:t>
            </a:r>
            <a:r>
              <a:rPr lang="it-IT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potenziamento del Trasporto Pubblico Locale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Regolazione degli accessi alle ZTL coerenti con la DAFI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1E59168F-B4D9-48C4-BF6A-2034D336F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26" y="158643"/>
            <a:ext cx="10363200" cy="3984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dirty="0" err="1">
                <a:solidFill>
                  <a:srgbClr val="000099"/>
                </a:solidFill>
                <a:ea typeface="MS PGothic" pitchFamily="34" charset="-128"/>
              </a:rPr>
              <a:t>Conclusioni</a:t>
            </a:r>
            <a:r>
              <a:rPr lang="en-US" altLang="zh-CN" sz="1500" b="1" dirty="0">
                <a:solidFill>
                  <a:srgbClr val="000099"/>
                </a:solidFill>
                <a:ea typeface="MS PGothic" pitchFamily="34" charset="-128"/>
              </a:rPr>
              <a:t>: la </a:t>
            </a:r>
            <a:r>
              <a:rPr lang="en-US" altLang="zh-CN" sz="1500" b="1" dirty="0" err="1">
                <a:solidFill>
                  <a:srgbClr val="000099"/>
                </a:solidFill>
                <a:ea typeface="MS PGothic" pitchFamily="34" charset="-128"/>
              </a:rPr>
              <a:t>mobilità</a:t>
            </a:r>
            <a:r>
              <a:rPr lang="en-US" altLang="zh-CN" sz="1500" b="1" dirty="0">
                <a:solidFill>
                  <a:srgbClr val="000099"/>
                </a:solidFill>
                <a:ea typeface="MS PGothic" pitchFamily="34" charset="-128"/>
              </a:rPr>
              <a:t> </a:t>
            </a:r>
            <a:r>
              <a:rPr lang="en-US" altLang="zh-CN" sz="1500" b="1" dirty="0" err="1">
                <a:solidFill>
                  <a:srgbClr val="000099"/>
                </a:solidFill>
                <a:ea typeface="MS PGothic" pitchFamily="34" charset="-128"/>
              </a:rPr>
              <a:t>sostenibile</a:t>
            </a:r>
            <a:r>
              <a:rPr lang="en-US" altLang="zh-CN" sz="1500" b="1" dirty="0">
                <a:solidFill>
                  <a:srgbClr val="000099"/>
                </a:solidFill>
                <a:ea typeface="MS PGothic" pitchFamily="34" charset="-128"/>
              </a:rPr>
              <a:t> secondo ANFIA</a:t>
            </a:r>
            <a:endParaRPr lang="it-IT" altLang="zh-CN" sz="1500" b="1" dirty="0">
              <a:solidFill>
                <a:srgbClr val="000099"/>
              </a:solidFill>
              <a:ea typeface="MS PGothic" pitchFamily="34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455AFDF-D4E8-4CB3-A44F-CC16583D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19" y="1141839"/>
            <a:ext cx="972207" cy="92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xmlns="" id="{BFA23E2F-E5AB-41FD-98D6-E8084A63F744}"/>
              </a:ext>
            </a:extLst>
          </p:cNvPr>
          <p:cNvSpPr/>
          <p:nvPr/>
        </p:nvSpPr>
        <p:spPr bwMode="auto">
          <a:xfrm rot="16200000">
            <a:off x="328206" y="2985893"/>
            <a:ext cx="756012" cy="652272"/>
          </a:xfrm>
          <a:prstGeom prst="downArrow">
            <a:avLst/>
          </a:prstGeom>
          <a:solidFill>
            <a:srgbClr val="031E6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it-IT" sz="2400">
              <a:latin typeface="Gill Sans" pitchFamily="34" charset="0"/>
              <a:ea typeface="ＭＳ Ｐゴシック" pitchFamily="34" charset="-128"/>
            </a:endParaRP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xmlns="" id="{B6AD67AD-EC76-4E9B-BBFF-155366F94D0E}"/>
              </a:ext>
            </a:extLst>
          </p:cNvPr>
          <p:cNvSpPr/>
          <p:nvPr/>
        </p:nvSpPr>
        <p:spPr bwMode="auto">
          <a:xfrm rot="5400000">
            <a:off x="7926900" y="2980197"/>
            <a:ext cx="756012" cy="652272"/>
          </a:xfrm>
          <a:prstGeom prst="downArrow">
            <a:avLst/>
          </a:prstGeom>
          <a:solidFill>
            <a:srgbClr val="031E6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it-IT" sz="2400">
              <a:latin typeface="Gill Sans" pitchFamily="34" charset="0"/>
              <a:ea typeface="ＭＳ Ｐゴシック" pitchFamily="34" charset="-128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C8FD5208-C8FD-4B97-BB7D-A6221ADAFEB5}"/>
              </a:ext>
            </a:extLst>
          </p:cNvPr>
          <p:cNvSpPr/>
          <p:nvPr/>
        </p:nvSpPr>
        <p:spPr>
          <a:xfrm>
            <a:off x="151526" y="3755534"/>
            <a:ext cx="8992474" cy="8720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rispetto del </a:t>
            </a:r>
            <a:r>
              <a:rPr lang="it-IT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 di neutralità tecnologica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it-IT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valorizzare le competenze già consolidate 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sistemi di alimentazione a metano, </a:t>
            </a: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biometano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GNL, GPL 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innovazioni tecnologiche consentono di migliorare lo stile di guida e amplificano i benefici ambientali. </a:t>
            </a:r>
            <a:r>
              <a:rPr lang="it-IT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Puntare ad un rapido rinnovo del parco autoveicolistico rappresenta un grande contributo in termini di sicurezza e di salvaguardia dell’ambiente.</a:t>
            </a:r>
            <a:endParaRPr lang="it-IT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CF70C35-EF86-4E13-8DAB-95B3D34F03B1}"/>
              </a:ext>
            </a:extLst>
          </p:cNvPr>
          <p:cNvSpPr txBox="1"/>
          <p:nvPr/>
        </p:nvSpPr>
        <p:spPr>
          <a:xfrm>
            <a:off x="1213146" y="3029394"/>
            <a:ext cx="6537074" cy="523220"/>
          </a:xfrm>
          <a:prstGeom prst="rect">
            <a:avLst/>
          </a:prstGeom>
          <a:solidFill>
            <a:srgbClr val="007A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ottenere benefici concreti, è necessaria una combinazione di tecnologie convenzionali e alternative</a:t>
            </a:r>
          </a:p>
        </p:txBody>
      </p:sp>
    </p:spTree>
    <p:extLst>
      <p:ext uri="{BB962C8B-B14F-4D97-AF65-F5344CB8AC3E}">
        <p14:creationId xmlns:p14="http://schemas.microsoft.com/office/powerpoint/2010/main" val="3813131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F5E19CEE-BCF2-4717-9FF9-5B6A7B3BF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046974"/>
            <a:ext cx="5940029" cy="3049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1450">
              <a:spcAft>
                <a:spcPts val="450"/>
              </a:spcAft>
              <a:defRPr/>
            </a:pP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1450" algn="ctr">
              <a:spcAft>
                <a:spcPts val="450"/>
              </a:spcAft>
              <a:defRPr/>
            </a:pPr>
            <a:r>
              <a:rPr lang="it-IT" sz="1350" b="1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ANFIA - Associazione Nazionale Filiera Industria Automobilistica</a:t>
            </a:r>
          </a:p>
          <a:p>
            <a:pPr indent="171450" algn="ctr">
              <a:defRPr/>
            </a:pPr>
            <a:endParaRPr lang="it-IT" sz="1350" dirty="0">
              <a:solidFill>
                <a:srgbClr val="2222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1450" algn="ctr">
              <a:defRPr/>
            </a:pPr>
            <a:r>
              <a:rPr lang="it-IT" sz="135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Corso Galileo Ferraris, 61 – 10128 Torino</a:t>
            </a:r>
          </a:p>
          <a:p>
            <a:pPr indent="171450" algn="ctr">
              <a:defRPr/>
            </a:pPr>
            <a:r>
              <a:rPr lang="it-IT" sz="135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+39 011 55 46 505</a:t>
            </a:r>
          </a:p>
          <a:p>
            <a:pPr indent="171450" algn="ctr">
              <a:defRPr/>
            </a:pPr>
            <a:r>
              <a:rPr lang="fr-FR" sz="135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+39 011 54 59 86</a:t>
            </a:r>
          </a:p>
          <a:p>
            <a:pPr indent="171450" algn="ctr">
              <a:spcAft>
                <a:spcPts val="450"/>
              </a:spcAft>
              <a:defRPr/>
            </a:pPr>
            <a:r>
              <a:rPr lang="fr-FR" sz="135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fr-FR" sz="1350" dirty="0">
                <a:solidFill>
                  <a:srgbClr val="0087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350" dirty="0">
                <a:solidFill>
                  <a:srgbClr val="0087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anfia@anfia.it</a:t>
            </a:r>
            <a:endParaRPr lang="fr-FR" sz="1350" dirty="0">
              <a:solidFill>
                <a:srgbClr val="008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135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Viale Pasteur, 10 - 00144 Roma</a:t>
            </a:r>
          </a:p>
          <a:p>
            <a:pPr algn="ctr">
              <a:defRPr/>
            </a:pPr>
            <a:r>
              <a:rPr lang="it-IT" sz="135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tel. +39 06 54221493</a:t>
            </a:r>
            <a:br>
              <a:rPr lang="it-IT" sz="135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35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fax +39 06 54221418</a:t>
            </a:r>
          </a:p>
          <a:p>
            <a:pPr algn="ctr">
              <a:spcAft>
                <a:spcPts val="450"/>
              </a:spcAft>
              <a:defRPr/>
            </a:pPr>
            <a:r>
              <a:rPr lang="fr-FR" sz="135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fr-FR" sz="135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anfia.roma@anfia.it</a:t>
            </a:r>
            <a:r>
              <a:rPr lang="fr-FR" sz="135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35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350" dirty="0">
              <a:solidFill>
                <a:srgbClr val="2222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1450" algn="ctr">
              <a:defRPr/>
            </a:pPr>
            <a:r>
              <a:rPr lang="en-GB" sz="1350" b="1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WEBSITE</a:t>
            </a:r>
            <a:r>
              <a:rPr lang="en-GB" sz="135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35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www.anfia.it</a:t>
            </a:r>
            <a:endParaRPr lang="en-GB" sz="1350" dirty="0">
              <a:solidFill>
                <a:srgbClr val="2222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5C769E9C-4814-48B1-9B4F-C8399B95A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23478"/>
            <a:ext cx="4554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1500" b="1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it-IT" altLang="zh-CN" noProof="1"/>
              <a:t>Contatti</a:t>
            </a:r>
          </a:p>
        </p:txBody>
      </p:sp>
    </p:spTree>
    <p:extLst>
      <p:ext uri="{BB962C8B-B14F-4D97-AF65-F5344CB8AC3E}">
        <p14:creationId xmlns:p14="http://schemas.microsoft.com/office/powerpoint/2010/main" val="146152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B4CBC1B2-27ED-4D23-903A-59DCDB127E6D}"/>
              </a:ext>
            </a:extLst>
          </p:cNvPr>
          <p:cNvSpPr/>
          <p:nvPr/>
        </p:nvSpPr>
        <p:spPr>
          <a:xfrm>
            <a:off x="254504" y="1161687"/>
            <a:ext cx="5277679" cy="25100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0465" y="82031"/>
            <a:ext cx="7772400" cy="4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it-IT" altLang="zh-CN" sz="1500" b="1" dirty="0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4504" y="1107913"/>
            <a:ext cx="7992888" cy="14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57" indent="-271457">
              <a:lnSpc>
                <a:spcPct val="150000"/>
              </a:lnSpc>
              <a:buFont typeface="+mj-lt"/>
              <a:buAutoNum type="arabicPeriod"/>
            </a:pP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ANFIA e l’industria </a:t>
            </a:r>
            <a:r>
              <a:rPr lang="it-IT" sz="1200" b="1" dirty="0" err="1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automotive</a:t>
            </a: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in Italia </a:t>
            </a:r>
          </a:p>
          <a:p>
            <a:pPr>
              <a:lnSpc>
                <a:spcPct val="150000"/>
              </a:lnSpc>
            </a:pPr>
            <a:endParaRPr lang="it-IT" sz="1200" b="1" dirty="0">
              <a:solidFill>
                <a:srgbClr val="031E6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 sfida dell’elettrificazione</a:t>
            </a:r>
          </a:p>
          <a:p>
            <a:pPr>
              <a:lnSpc>
                <a:spcPct val="150000"/>
              </a:lnSpc>
            </a:pPr>
            <a:endParaRPr lang="it-IT" sz="1200" b="1" dirty="0">
              <a:solidFill>
                <a:srgbClr val="031E6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  Conclusioni: la mobilità sostenibile secondo ANFIA nell’attuale contesto</a:t>
            </a: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78" y="514311"/>
            <a:ext cx="278321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7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79859" y="63136"/>
            <a:ext cx="7772400" cy="39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it-IT" altLang="zh-CN" sz="1500" b="1" dirty="0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Chi siamo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3547" y="539779"/>
            <a:ext cx="8713787" cy="7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 sz="1200" b="1" dirty="0">
                <a:solidFill>
                  <a:srgbClr val="031E61"/>
                </a:solidFill>
                <a:ea typeface="ＭＳ Ｐゴシック" pitchFamily="34" charset="-128"/>
              </a:rPr>
              <a:t>ANFIA, Associazione Nazionale Filiera Industria Automobilistica</a:t>
            </a:r>
            <a:r>
              <a:rPr lang="it-IT" altLang="it-IT" sz="1200" dirty="0">
                <a:solidFill>
                  <a:srgbClr val="031E61"/>
                </a:solidFill>
                <a:ea typeface="ＭＳ Ｐゴシック" pitchFamily="34" charset="-128"/>
              </a:rPr>
              <a:t>,</a:t>
            </a:r>
          </a:p>
          <a:p>
            <a:pPr eaLnBrk="1" hangingPunct="1">
              <a:lnSpc>
                <a:spcPct val="125000"/>
              </a:lnSpc>
            </a:pPr>
            <a:r>
              <a:rPr lang="it-IT" altLang="it-IT" sz="1200" dirty="0">
                <a:solidFill>
                  <a:srgbClr val="031E61"/>
                </a:solidFill>
                <a:ea typeface="ＭＳ Ｐゴシック" pitchFamily="34" charset="-128"/>
              </a:rPr>
              <a:t>con </a:t>
            </a:r>
            <a:r>
              <a:rPr lang="it-IT" altLang="it-IT" sz="1200" b="1" dirty="0">
                <a:solidFill>
                  <a:srgbClr val="031E61"/>
                </a:solidFill>
                <a:ea typeface="ＭＳ Ｐゴシック" pitchFamily="34" charset="-128"/>
              </a:rPr>
              <a:t>300 aziende associate</a:t>
            </a:r>
            <a:r>
              <a:rPr lang="it-IT" altLang="it-IT" sz="1200" dirty="0">
                <a:solidFill>
                  <a:srgbClr val="031E61"/>
                </a:solidFill>
                <a:ea typeface="ＭＳ Ｐゴシック" pitchFamily="34" charset="-128"/>
              </a:rPr>
              <a:t>, rappresenta l’intera filiera automotive</a:t>
            </a:r>
            <a:r>
              <a:rPr lang="it-IT" altLang="zh-CN" sz="1200" dirty="0">
                <a:solidFill>
                  <a:srgbClr val="031E61"/>
                </a:solidFill>
                <a:ea typeface="ＭＳ Ｐゴシック" pitchFamily="34" charset="-128"/>
              </a:rPr>
              <a:t> italiana ed è una delle principali</a:t>
            </a:r>
          </a:p>
          <a:p>
            <a:pPr eaLnBrk="1" hangingPunct="1">
              <a:lnSpc>
                <a:spcPct val="125000"/>
              </a:lnSpc>
            </a:pPr>
            <a:r>
              <a:rPr lang="it-IT" altLang="zh-CN" sz="1200" dirty="0">
                <a:solidFill>
                  <a:srgbClr val="031E61"/>
                </a:solidFill>
                <a:ea typeface="ＭＳ Ｐゴシック" pitchFamily="34" charset="-128"/>
              </a:rPr>
              <a:t>associazioni di categoria di Confindustria</a:t>
            </a:r>
            <a:endParaRPr lang="it-IT" altLang="it-IT" sz="1200" dirty="0">
              <a:solidFill>
                <a:srgbClr val="031E61"/>
              </a:solidFill>
              <a:ea typeface="ＭＳ Ｐゴシック" pitchFamily="34" charset="-128"/>
            </a:endParaRPr>
          </a:p>
        </p:txBody>
      </p:sp>
      <p:sp>
        <p:nvSpPr>
          <p:cNvPr id="22538" name="Rectangle 3"/>
          <p:cNvSpPr>
            <a:spLocks noChangeArrowheads="1"/>
          </p:cNvSpPr>
          <p:nvPr/>
        </p:nvSpPr>
        <p:spPr bwMode="auto">
          <a:xfrm>
            <a:off x="3966059" y="3214849"/>
            <a:ext cx="2593429" cy="30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zh-CN" sz="1400" b="1" dirty="0">
                <a:solidFill>
                  <a:srgbClr val="0070C0"/>
                </a:solidFill>
                <a:ea typeface="Times New Roman"/>
              </a:rPr>
              <a:t>Attività associative</a:t>
            </a:r>
          </a:p>
        </p:txBody>
      </p:sp>
      <p:sp>
        <p:nvSpPr>
          <p:cNvPr id="3" name="Triangolo isoscele 2"/>
          <p:cNvSpPr/>
          <p:nvPr/>
        </p:nvSpPr>
        <p:spPr>
          <a:xfrm rot="5400000">
            <a:off x="3774892" y="3304008"/>
            <a:ext cx="189835" cy="162760"/>
          </a:xfrm>
          <a:prstGeom prst="triangle">
            <a:avLst/>
          </a:prstGeom>
          <a:solidFill>
            <a:srgbClr val="0066CA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14831" y="1438715"/>
            <a:ext cx="8270762" cy="30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zh-CN" sz="1400" b="1" dirty="0">
                <a:solidFill>
                  <a:srgbClr val="0070C0"/>
                </a:solidFill>
                <a:ea typeface="Times New Roman"/>
              </a:rPr>
              <a:t>Struttura e settori rappresentati: </a:t>
            </a:r>
            <a:r>
              <a:rPr lang="it-IT" altLang="it-IT" sz="1400" b="1" dirty="0">
                <a:solidFill>
                  <a:srgbClr val="0070C0"/>
                </a:solidFill>
                <a:ea typeface="Times New Roman"/>
              </a:rPr>
              <a:t>3 Gruppi merceologici suddivisi in Sezioni</a:t>
            </a:r>
          </a:p>
        </p:txBody>
      </p:sp>
      <p:sp>
        <p:nvSpPr>
          <p:cNvPr id="20" name="Triangolo isoscele 19"/>
          <p:cNvSpPr/>
          <p:nvPr/>
        </p:nvSpPr>
        <p:spPr>
          <a:xfrm rot="5400000">
            <a:off x="223714" y="1509555"/>
            <a:ext cx="189835" cy="162760"/>
          </a:xfrm>
          <a:prstGeom prst="triangle">
            <a:avLst/>
          </a:prstGeom>
          <a:solidFill>
            <a:srgbClr val="0066CA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8" y="2179968"/>
            <a:ext cx="2664296" cy="21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232170" y="1834272"/>
            <a:ext cx="2943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COSTRUTTORI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82" y="2053652"/>
            <a:ext cx="2236661" cy="103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3235462" y="1834271"/>
            <a:ext cx="2929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latin typeface="+mn-lt"/>
              </a:defRPr>
            </a:lvl1pPr>
          </a:lstStyle>
          <a:p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COMPONENTI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784899" y="1834272"/>
            <a:ext cx="3168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latin typeface="+mn-lt"/>
              </a:defRPr>
            </a:lvl1pPr>
          </a:lstStyle>
          <a:p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CARROZZIERI E PROGETTISTI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080144621"/>
              </p:ext>
            </p:extLst>
          </p:nvPr>
        </p:nvGraphicFramePr>
        <p:xfrm>
          <a:off x="3537468" y="3325944"/>
          <a:ext cx="5606532" cy="162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ttangolo 5"/>
          <p:cNvSpPr/>
          <p:nvPr/>
        </p:nvSpPr>
        <p:spPr>
          <a:xfrm>
            <a:off x="518437" y="4539418"/>
            <a:ext cx="6387780" cy="31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it-IT" altLang="it-IT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Vision: creare valore per il mondo </a:t>
            </a:r>
            <a:r>
              <a:rPr lang="it-IT" altLang="it-IT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automotive</a:t>
            </a:r>
            <a:endParaRPr lang="it-IT" altLang="it-IT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riangolo isoscele 34"/>
          <p:cNvSpPr/>
          <p:nvPr/>
        </p:nvSpPr>
        <p:spPr>
          <a:xfrm rot="5400000">
            <a:off x="218632" y="4615359"/>
            <a:ext cx="189835" cy="162760"/>
          </a:xfrm>
          <a:prstGeom prst="triangle">
            <a:avLst/>
          </a:prstGeom>
          <a:solidFill>
            <a:srgbClr val="0066CA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008771040"/>
              </p:ext>
            </p:extLst>
          </p:nvPr>
        </p:nvGraphicFramePr>
        <p:xfrm>
          <a:off x="6170282" y="2100247"/>
          <a:ext cx="2736304" cy="126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04904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2039" y="154200"/>
            <a:ext cx="6611459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it-IT"/>
            </a:defPPr>
            <a:lvl1pPr>
              <a:defRPr sz="2000" b="1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it-IT" sz="1500" dirty="0"/>
              <a:t>L’industria </a:t>
            </a:r>
            <a:r>
              <a:rPr lang="it-IT" sz="1500" dirty="0" err="1"/>
              <a:t>automotive</a:t>
            </a:r>
            <a:r>
              <a:rPr lang="it-IT" sz="1500" dirty="0"/>
              <a:t> in Italia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54" y="1437027"/>
            <a:ext cx="843722" cy="54125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11057" y="850096"/>
            <a:ext cx="356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E409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5.800 imprese settore produttivo</a:t>
            </a:r>
            <a:br>
              <a:rPr lang="it-IT" sz="1200" b="1" dirty="0">
                <a:solidFill>
                  <a:srgbClr val="E4091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b="1" dirty="0">
                <a:solidFill>
                  <a:srgbClr val="E409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(dirette e indirette - dirette: 2.200 imprese)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39" y="2211710"/>
            <a:ext cx="913493" cy="57589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191829" y="2259030"/>
            <a:ext cx="506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sz="1200" b="1" dirty="0">
                <a:solidFill>
                  <a:srgbClr val="5759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1,16 milioni di addetti (diretti e indiretti) di cui </a:t>
            </a:r>
            <a:r>
              <a:rPr lang="it-IT" altLang="it-IT" sz="1200" b="1" dirty="0">
                <a:solidFill>
                  <a:srgbClr val="5759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253.000 nella filiera produttiva (7% del settore manifatturiero italiano)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5858" r="13439"/>
          <a:stretch/>
        </p:blipFill>
        <p:spPr>
          <a:xfrm>
            <a:off x="364059" y="3147815"/>
            <a:ext cx="560375" cy="7462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211057" y="3189156"/>
            <a:ext cx="5076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it-IT" sz="1200" b="1" dirty="0">
                <a:solidFill>
                  <a:srgbClr val="017C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 miliardi di </a:t>
            </a:r>
            <a:r>
              <a:rPr lang="it-IT" sz="1200" b="1" dirty="0">
                <a:solidFill>
                  <a:srgbClr val="017C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di </a:t>
            </a:r>
            <a:r>
              <a:rPr lang="it-IT" altLang="it-IT" sz="1200" b="1" dirty="0">
                <a:solidFill>
                  <a:srgbClr val="017C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R&amp;S intra-</a:t>
            </a:r>
            <a:r>
              <a:rPr lang="it-IT" altLang="it-IT" sz="1200" b="1" dirty="0" err="1">
                <a:solidFill>
                  <a:srgbClr val="017C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muros</a:t>
            </a:r>
            <a:r>
              <a:rPr lang="it-IT" altLang="it-IT" sz="1200" b="1" dirty="0">
                <a:solidFill>
                  <a:srgbClr val="017C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investiti dalle attività produttive dirette, pari al 18,8% della spesa in R&amp;D del settore manufatturiero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67" y="4121302"/>
            <a:ext cx="851744" cy="73607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159673" y="4356911"/>
            <a:ext cx="5127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1200" b="1" dirty="0">
                <a:solidFill>
                  <a:srgbClr val="535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it-IT" altLang="it-IT" sz="1200" b="1" dirty="0" err="1">
                <a:solidFill>
                  <a:srgbClr val="535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it-IT" altLang="it-IT" sz="1200" b="1" dirty="0">
                <a:solidFill>
                  <a:srgbClr val="535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rgbClr val="535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it-IT" altLang="it-IT" sz="1200" b="1" dirty="0">
                <a:solidFill>
                  <a:srgbClr val="535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export, pari al 48% del fatturato complessivo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18" y="830989"/>
            <a:ext cx="654852" cy="46616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199638" y="1553766"/>
            <a:ext cx="3520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37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 </a:t>
            </a:r>
            <a:r>
              <a:rPr lang="it-IT" sz="1200" b="1" dirty="0" err="1">
                <a:solidFill>
                  <a:srgbClr val="F37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it-IT" sz="1200" b="1" dirty="0">
                <a:solidFill>
                  <a:srgbClr val="F37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 di fatturato, pari al 5,6% del PIL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56" y="1064071"/>
            <a:ext cx="2980145" cy="35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7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B4CBC1B2-27ED-4D23-903A-59DCDB127E6D}"/>
              </a:ext>
            </a:extLst>
          </p:cNvPr>
          <p:cNvSpPr/>
          <p:nvPr/>
        </p:nvSpPr>
        <p:spPr>
          <a:xfrm>
            <a:off x="316050" y="1709296"/>
            <a:ext cx="5277679" cy="365689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0465" y="82031"/>
            <a:ext cx="7772400" cy="4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it-IT" altLang="zh-CN" sz="1500" b="1" dirty="0">
                <a:solidFill>
                  <a:srgbClr val="000099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4504" y="1107913"/>
            <a:ext cx="7992888" cy="14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57" indent="-271457">
              <a:lnSpc>
                <a:spcPct val="150000"/>
              </a:lnSpc>
              <a:buFont typeface="+mj-lt"/>
              <a:buAutoNum type="arabicPeriod"/>
            </a:pP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ANFIA e l’industria </a:t>
            </a:r>
            <a:r>
              <a:rPr lang="it-IT" sz="1200" b="1" dirty="0" err="1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automotive</a:t>
            </a: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in Italia </a:t>
            </a:r>
          </a:p>
          <a:p>
            <a:pPr>
              <a:lnSpc>
                <a:spcPct val="150000"/>
              </a:lnSpc>
            </a:pPr>
            <a:endParaRPr lang="it-IT" sz="1200" b="1" dirty="0">
              <a:solidFill>
                <a:srgbClr val="031E6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 sfida dell’elettrificazione</a:t>
            </a:r>
          </a:p>
          <a:p>
            <a:pPr marL="272654">
              <a:lnSpc>
                <a:spcPct val="150000"/>
              </a:lnSpc>
            </a:pPr>
            <a:endParaRPr lang="it-IT" sz="1200" b="1" dirty="0">
              <a:solidFill>
                <a:srgbClr val="031E6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  Conclusioni: la mobilità sostenibile secondo ANFIA nell’attuale contesto</a:t>
            </a:r>
            <a:r>
              <a:rPr lang="it-IT" sz="1200" b="1" dirty="0">
                <a:solidFill>
                  <a:srgbClr val="031E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78" y="514311"/>
            <a:ext cx="278321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56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FDF242D4-4695-4BA1-9020-C2D51545E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" y="3164414"/>
            <a:ext cx="1861528" cy="186152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0BBC997-6439-4F9D-B2D7-2364269A0839}"/>
              </a:ext>
            </a:extLst>
          </p:cNvPr>
          <p:cNvSpPr txBox="1"/>
          <p:nvPr/>
        </p:nvSpPr>
        <p:spPr>
          <a:xfrm>
            <a:off x="115842" y="198800"/>
            <a:ext cx="7943850" cy="3000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itchFamily="34" charset="0"/>
                <a:ea typeface="MS PGothic" pitchFamily="34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it-IT" sz="1500" dirty="0"/>
              <a:t>Fattori di incertezza che impattano sul settore </a:t>
            </a:r>
            <a:r>
              <a:rPr lang="it-IT" sz="1500" dirty="0" err="1"/>
              <a:t>automotive</a:t>
            </a:r>
            <a:endParaRPr lang="it-IT" sz="15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90A1623-95B6-4B0C-AD5E-8BBD378D96D4}"/>
              </a:ext>
            </a:extLst>
          </p:cNvPr>
          <p:cNvSpPr txBox="1"/>
          <p:nvPr/>
        </p:nvSpPr>
        <p:spPr>
          <a:xfrm>
            <a:off x="238647" y="800013"/>
            <a:ext cx="63832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</a:p>
          <a:p>
            <a:endParaRPr lang="it-IT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Dazi USA sull’import di acciaio (del 25%) e alluminio (del 10%)</a:t>
            </a:r>
          </a:p>
          <a:p>
            <a:pPr marL="257175" indent="-257175"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 dazi USA sull’import di autoveicoli</a:t>
            </a:r>
          </a:p>
          <a:p>
            <a:pPr marL="257175" indent="-257175"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Sanzioni contro la Russia</a:t>
            </a:r>
          </a:p>
          <a:p>
            <a:pPr marL="257175" indent="-257175"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Sanzioni USA contro l’Iran</a:t>
            </a:r>
            <a:endParaRPr 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D0264F97-8AFF-41F7-B31E-C5A0F780A1A9}"/>
              </a:ext>
            </a:extLst>
          </p:cNvPr>
          <p:cNvSpPr txBox="1"/>
          <p:nvPr/>
        </p:nvSpPr>
        <p:spPr>
          <a:xfrm>
            <a:off x="329082" y="2363459"/>
            <a:ext cx="4744071" cy="7950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Brexit</a:t>
            </a:r>
            <a:r>
              <a:rPr lang="it-IT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-UE</a:t>
            </a:r>
          </a:p>
          <a:p>
            <a:endParaRPr lang="it-IT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Barriere tariffarie…?</a:t>
            </a:r>
          </a:p>
          <a:p>
            <a:pPr marL="257175" indent="-257175">
              <a:spcAft>
                <a:spcPts val="225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Barriere non tariffarie…?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FBCF8560-A030-45EC-A579-4C8376A6536A}"/>
              </a:ext>
            </a:extLst>
          </p:cNvPr>
          <p:cNvSpPr txBox="1"/>
          <p:nvPr/>
        </p:nvSpPr>
        <p:spPr>
          <a:xfrm>
            <a:off x="4854134" y="805918"/>
            <a:ext cx="405121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PETROLIO</a:t>
            </a:r>
          </a:p>
          <a:p>
            <a:pPr defTabSz="914400"/>
            <a:endParaRPr lang="it-IT" sz="11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 del Venezuela e della sua industria petrolifera</a:t>
            </a:r>
          </a:p>
          <a:p>
            <a:pPr marL="342900" indent="-342900" defTabSz="9144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Domanda superiore all’offerta e riduzione delle scorte potrebbero innescare una speculazione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5362495-4CAF-4F15-8BB6-FEE59E5365D4}"/>
              </a:ext>
            </a:extLst>
          </p:cNvPr>
          <p:cNvSpPr txBox="1"/>
          <p:nvPr/>
        </p:nvSpPr>
        <p:spPr>
          <a:xfrm>
            <a:off x="4734851" y="2328692"/>
            <a:ext cx="377402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NORMATIVO UE</a:t>
            </a:r>
          </a:p>
          <a:p>
            <a:pPr defTabSz="914400"/>
            <a:endParaRPr lang="it-IT" sz="11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Regolamento CO</a:t>
            </a:r>
            <a:r>
              <a:rPr lang="it-IT" sz="11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passenger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 e van</a:t>
            </a:r>
          </a:p>
          <a:p>
            <a:pPr marL="342900" indent="-342900" defTabSz="9144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Regolamento CO</a:t>
            </a:r>
            <a:r>
              <a:rPr lang="it-IT" sz="11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HDVs</a:t>
            </a:r>
            <a:endParaRPr lang="it-IT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GSR</a:t>
            </a:r>
          </a:p>
          <a:p>
            <a:pPr marL="342900" indent="-342900" defTabSz="9144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WLTP e RDE</a:t>
            </a:r>
          </a:p>
        </p:txBody>
      </p:sp>
    </p:spTree>
    <p:extLst>
      <p:ext uri="{BB962C8B-B14F-4D97-AF65-F5344CB8AC3E}">
        <p14:creationId xmlns:p14="http://schemas.microsoft.com/office/powerpoint/2010/main" val="216993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CE6BBFB-DD30-4310-A9F3-9F5E433E5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2" y="829412"/>
            <a:ext cx="5776597" cy="39599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343FF90-B9F6-4280-AE80-FA58241E5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28" y="152755"/>
            <a:ext cx="6129764" cy="3231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Arial" pitchFamily="34" charset="0"/>
                <a:ea typeface="MS PGothic" pitchFamily="34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it-IT" altLang="zh-CN" dirty="0"/>
              <a:t>Obiettivi di riduzione delle emissioni di CO</a:t>
            </a:r>
            <a:r>
              <a:rPr lang="it-IT" altLang="zh-CN" baseline="-25000" dirty="0"/>
              <a:t>2</a:t>
            </a:r>
            <a:r>
              <a:rPr lang="it-IT" altLang="zh-CN" dirty="0"/>
              <a:t> delle autovetture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1588B9B0-FBDF-47F9-A22D-85D2672843D0}"/>
              </a:ext>
            </a:extLst>
          </p:cNvPr>
          <p:cNvSpPr/>
          <p:nvPr/>
        </p:nvSpPr>
        <p:spPr>
          <a:xfrm>
            <a:off x="165528" y="504192"/>
            <a:ext cx="52153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it-IT" altLang="zh-CN" sz="1100" b="1" dirty="0">
                <a:solidFill>
                  <a:srgbClr val="0070C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Trend di riduzione delle emissioni di CO</a:t>
            </a:r>
            <a:r>
              <a:rPr lang="it-IT" altLang="zh-CN" sz="1100" b="1" baseline="-25000" dirty="0">
                <a:solidFill>
                  <a:srgbClr val="0070C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2</a:t>
            </a:r>
            <a:r>
              <a:rPr lang="it-IT" altLang="zh-CN" sz="1100" b="1" dirty="0">
                <a:solidFill>
                  <a:srgbClr val="0070C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delle autovetture a livello globale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7DFFC679-58E9-447F-9AC5-71BF098D45FE}"/>
              </a:ext>
            </a:extLst>
          </p:cNvPr>
          <p:cNvSpPr/>
          <p:nvPr/>
        </p:nvSpPr>
        <p:spPr>
          <a:xfrm>
            <a:off x="6797167" y="1462884"/>
            <a:ext cx="1752773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altLang="it-IT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UE: i tassi di riduzione sono i più ambiziosi al mondo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altLang="it-IT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g/km il target nel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altLang="it-IT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g/km il target al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altLang="it-IT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nuovi limiti proposti post-2021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9AF48EA0-3816-4269-BF62-0731BCA5FBAA}"/>
              </a:ext>
            </a:extLst>
          </p:cNvPr>
          <p:cNvSpPr/>
          <p:nvPr/>
        </p:nvSpPr>
        <p:spPr bwMode="auto">
          <a:xfrm>
            <a:off x="6392008" y="1185170"/>
            <a:ext cx="2455500" cy="2358130"/>
          </a:xfrm>
          <a:prstGeom prst="ellipse">
            <a:avLst/>
          </a:prstGeom>
          <a:noFill/>
          <a:ln w="34925" cap="flat" cmpd="sng" algn="ctr">
            <a:solidFill>
              <a:srgbClr val="FF99CC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it-IT" sz="2100">
              <a:latin typeface="Gill Sans" pitchFamily="34" charset="0"/>
              <a:ea typeface="ＭＳ Ｐゴシック" pitchFamily="34" charset="-128"/>
            </a:endParaRP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xmlns="" id="{2F8C4FDD-FE22-4218-B061-956E6D778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389" y="719766"/>
            <a:ext cx="1028700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825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Fonte: ICCT</a:t>
            </a:r>
          </a:p>
        </p:txBody>
      </p:sp>
    </p:spTree>
    <p:extLst>
      <p:ext uri="{BB962C8B-B14F-4D97-AF65-F5344CB8AC3E}">
        <p14:creationId xmlns:p14="http://schemas.microsoft.com/office/powerpoint/2010/main" val="193365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72D82C3-7D28-46C8-BC3E-C5654599DC31}"/>
              </a:ext>
            </a:extLst>
          </p:cNvPr>
          <p:cNvSpPr txBox="1"/>
          <p:nvPr/>
        </p:nvSpPr>
        <p:spPr>
          <a:xfrm>
            <a:off x="2975981" y="706970"/>
            <a:ext cx="6107952" cy="369332"/>
          </a:xfrm>
          <a:prstGeom prst="rect">
            <a:avLst/>
          </a:prstGeom>
          <a:gradFill>
            <a:gsLst>
              <a:gs pos="84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r="5731"/>
          <a:stretch/>
        </p:blipFill>
        <p:spPr>
          <a:xfrm>
            <a:off x="253040" y="1238675"/>
            <a:ext cx="902241" cy="91955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7505" y="123479"/>
            <a:ext cx="6012160" cy="346249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Arial" pitchFamily="34" charset="0"/>
                <a:ea typeface="MS PGothic" pitchFamily="34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500" dirty="0"/>
              <a:t>La </a:t>
            </a:r>
            <a:r>
              <a:rPr lang="en-GB" sz="1500" dirty="0" err="1"/>
              <a:t>proposta</a:t>
            </a:r>
            <a:r>
              <a:rPr lang="en-GB" sz="1500" dirty="0"/>
              <a:t> CO</a:t>
            </a:r>
            <a:r>
              <a:rPr lang="en-GB" sz="1500" baseline="-25000" dirty="0"/>
              <a:t>2</a:t>
            </a:r>
            <a:r>
              <a:rPr lang="en-GB" sz="1500" dirty="0"/>
              <a:t> post 2020 per </a:t>
            </a:r>
            <a:r>
              <a:rPr lang="en-GB" sz="1500" dirty="0" err="1"/>
              <a:t>autovetture</a:t>
            </a:r>
            <a:r>
              <a:rPr lang="en-GB" sz="1500" dirty="0"/>
              <a:t> e vans</a:t>
            </a:r>
            <a:endParaRPr lang="it-IT" sz="1500" dirty="0"/>
          </a:p>
        </p:txBody>
      </p:sp>
      <p:cxnSp>
        <p:nvCxnSpPr>
          <p:cNvPr id="8" name="Connettore 2 7"/>
          <p:cNvCxnSpPr>
            <a:cxnSpLocks/>
          </p:cNvCxnSpPr>
          <p:nvPr/>
        </p:nvCxnSpPr>
        <p:spPr>
          <a:xfrm>
            <a:off x="164241" y="2571750"/>
            <a:ext cx="8815518" cy="0"/>
          </a:xfrm>
          <a:prstGeom prst="straightConnector1">
            <a:avLst/>
          </a:prstGeom>
          <a:ln w="228600" cmpd="dbl">
            <a:solidFill>
              <a:srgbClr val="0082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84352" y="2084628"/>
            <a:ext cx="114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D7B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226E13EC-D8D5-46F0-AE0B-B65DE6451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31"/>
          <a:stretch/>
        </p:blipFill>
        <p:spPr>
          <a:xfrm>
            <a:off x="3651244" y="1238675"/>
            <a:ext cx="902241" cy="91955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63DC09C-8738-42A0-BA2D-63FD76096F7E}"/>
              </a:ext>
            </a:extLst>
          </p:cNvPr>
          <p:cNvSpPr txBox="1"/>
          <p:nvPr/>
        </p:nvSpPr>
        <p:spPr>
          <a:xfrm>
            <a:off x="3782556" y="2084628"/>
            <a:ext cx="114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D7B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3C26ECA6-C163-4D73-B110-376E45C10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7" y="1203599"/>
            <a:ext cx="902241" cy="89465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9341F7A9-5435-49FA-9CBF-EDDE7BEF20CC}"/>
              </a:ext>
            </a:extLst>
          </p:cNvPr>
          <p:cNvSpPr txBox="1"/>
          <p:nvPr/>
        </p:nvSpPr>
        <p:spPr>
          <a:xfrm>
            <a:off x="6948265" y="2084628"/>
            <a:ext cx="114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D7B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C85BDD2D-3C90-4A3F-8FA4-A37431838CD6}"/>
              </a:ext>
            </a:extLst>
          </p:cNvPr>
          <p:cNvSpPr txBox="1"/>
          <p:nvPr/>
        </p:nvSpPr>
        <p:spPr>
          <a:xfrm>
            <a:off x="56853" y="2892882"/>
            <a:ext cx="29309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Arial" panose="020B0604020202020204" pitchFamily="34" charset="0"/>
              <a:buChar char="•"/>
              <a:defRPr sz="1200">
                <a:solidFill>
                  <a:srgbClr val="2D7BC6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a 95 gr/CO</a:t>
            </a:r>
            <a:r>
              <a:rPr lang="it-IT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autovetture</a:t>
            </a:r>
            <a:b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(-40% vs 2007)</a:t>
            </a:r>
          </a:p>
          <a:p>
            <a:pPr>
              <a:spcAft>
                <a:spcPts val="600"/>
              </a:spcAft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a 147 gr/CO</a:t>
            </a:r>
            <a:r>
              <a:rPr lang="it-IT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veicoli commerciali leggeri 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(-30% vs 2007)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xmlns="" id="{FF59A373-C8D1-4928-947E-8C86FF97560C}"/>
              </a:ext>
            </a:extLst>
          </p:cNvPr>
          <p:cNvCxnSpPr>
            <a:cxnSpLocks/>
          </p:cNvCxnSpPr>
          <p:nvPr/>
        </p:nvCxnSpPr>
        <p:spPr bwMode="auto">
          <a:xfrm>
            <a:off x="2987824" y="2758296"/>
            <a:ext cx="0" cy="821566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xmlns="" id="{6BE8358C-764C-4E13-8030-FAB6F1049E69}"/>
              </a:ext>
            </a:extLst>
          </p:cNvPr>
          <p:cNvCxnSpPr>
            <a:cxnSpLocks/>
          </p:cNvCxnSpPr>
          <p:nvPr/>
        </p:nvCxnSpPr>
        <p:spPr bwMode="auto">
          <a:xfrm>
            <a:off x="5940152" y="2758296"/>
            <a:ext cx="0" cy="821566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D648273D-B768-471C-B1FF-CBF383E1C50B}"/>
              </a:ext>
            </a:extLst>
          </p:cNvPr>
          <p:cNvSpPr txBox="1"/>
          <p:nvPr/>
        </p:nvSpPr>
        <p:spPr>
          <a:xfrm>
            <a:off x="2987824" y="2861523"/>
            <a:ext cx="293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Arial" panose="020B0604020202020204" pitchFamily="34" charset="0"/>
              <a:buChar char="•"/>
              <a:defRPr sz="1200">
                <a:solidFill>
                  <a:srgbClr val="2D7BC6"/>
                </a:solidFill>
              </a:defRPr>
            </a:lvl1pPr>
          </a:lstStyle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del 15% 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 al target del 2021 per le autovetture e per i commerciali leggeri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1D6D4E4A-0395-4160-B516-D57166990FF6}"/>
              </a:ext>
            </a:extLst>
          </p:cNvPr>
          <p:cNvSpPr txBox="1"/>
          <p:nvPr/>
        </p:nvSpPr>
        <p:spPr>
          <a:xfrm>
            <a:off x="5969574" y="2861523"/>
            <a:ext cx="293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del 30% </a:t>
            </a: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 al target del 2021 per le autovetture e per i commerciali leggeri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FA5A6208-3367-43BF-8434-9155BBA65A00}"/>
              </a:ext>
            </a:extLst>
          </p:cNvPr>
          <p:cNvSpPr txBox="1"/>
          <p:nvPr/>
        </p:nvSpPr>
        <p:spPr>
          <a:xfrm>
            <a:off x="2927361" y="3709070"/>
            <a:ext cx="5982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Arial" panose="020B0604020202020204" pitchFamily="34" charset="0"/>
              <a:buChar char="•"/>
              <a:defRPr sz="1200">
                <a:solidFill>
                  <a:srgbClr val="2D7BC6"/>
                </a:solidFill>
              </a:defRPr>
            </a:lvl1pPr>
          </a:lstStyle>
          <a:p>
            <a:pPr marL="0" indent="0">
              <a:buNone/>
            </a:pP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Costruttori che raggiungeranno i target citati in termini di </a:t>
            </a:r>
            <a:r>
              <a:rPr lang="it-IT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vendita di ZEV/LEV 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avranno </a:t>
            </a:r>
            <a:r>
              <a:rPr lang="it-IT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crediti da utilizzare 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gestire segmenti con emissioni maggiori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654EBA6E-8980-4C23-8974-8B1EC3CA5245}"/>
              </a:ext>
            </a:extLst>
          </p:cNvPr>
          <p:cNvSpPr txBox="1"/>
          <p:nvPr/>
        </p:nvSpPr>
        <p:spPr>
          <a:xfrm>
            <a:off x="3942184" y="729081"/>
            <a:ext cx="4211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UE post-2021 (8 </a:t>
            </a:r>
            <a:r>
              <a:rPr lang="en-GB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2017)</a:t>
            </a:r>
            <a:endParaRPr lang="it-IT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xmlns="" id="{E34503F8-A6A8-446B-95DA-001AF03C9590}"/>
              </a:ext>
            </a:extLst>
          </p:cNvPr>
          <p:cNvSpPr/>
          <p:nvPr/>
        </p:nvSpPr>
        <p:spPr>
          <a:xfrm>
            <a:off x="2952329" y="4155927"/>
            <a:ext cx="6012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Poiché la procedura di test WLTP sarà introdotta gradualmente nei prossimi anni, </a:t>
            </a:r>
            <a:r>
              <a:rPr lang="it-IT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nuovi target della flotta 2025 e 2030 non sono definiti come valori assoluti</a:t>
            </a:r>
            <a:br>
              <a:rPr lang="it-IT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g CO</a:t>
            </a:r>
            <a:r>
              <a:rPr lang="it-IT" sz="11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/km), ma espressi come riduzioni percentuali</a:t>
            </a:r>
            <a:r>
              <a:rPr lang="it-IT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rispetto alla media dello specifico obiettivo di emissione per il 2021.</a:t>
            </a:r>
          </a:p>
        </p:txBody>
      </p:sp>
      <p:sp>
        <p:nvSpPr>
          <p:cNvPr id="3" name="Rettangolo arrotondato 2"/>
          <p:cNvSpPr/>
          <p:nvPr/>
        </p:nvSpPr>
        <p:spPr bwMode="auto">
          <a:xfrm>
            <a:off x="8153973" y="431172"/>
            <a:ext cx="914400" cy="27579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it-IT" sz="2800">
              <a:latin typeface="Gill San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292522"/>
      </p:ext>
    </p:extLst>
  </p:cSld>
  <p:clrMapOvr>
    <a:masterClrMapping/>
  </p:clrMapOvr>
</p:sld>
</file>

<file path=ppt/theme/theme1.xml><?xml version="1.0" encoding="utf-8"?>
<a:theme xmlns:a="http://schemas.openxmlformats.org/drawingml/2006/main" name="180531_anfia_template">
  <a:themeElements>
    <a:clrScheme name="Custom bicycl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180531_anfia_template.potx</Template>
  <TotalTime>6342</TotalTime>
  <Words>1619</Words>
  <Application>Microsoft Office PowerPoint</Application>
  <PresentationFormat>Presentazione su schermo (16:9)</PresentationFormat>
  <Paragraphs>233</Paragraphs>
  <Slides>21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3" baseType="lpstr">
      <vt:lpstr>ＭＳ Ｐゴシック</vt:lpstr>
      <vt:lpstr>ＭＳ Ｐゴシック</vt:lpstr>
      <vt:lpstr>宋体</vt:lpstr>
      <vt:lpstr>Arial</vt:lpstr>
      <vt:lpstr>Calibri</vt:lpstr>
      <vt:lpstr>Calibri Light</vt:lpstr>
      <vt:lpstr>Gill Sans</vt:lpstr>
      <vt:lpstr>Tahoma</vt:lpstr>
      <vt:lpstr>Times New Roman</vt:lpstr>
      <vt:lpstr>Trebuchet MS</vt:lpstr>
      <vt:lpstr>Wingdings</vt:lpstr>
      <vt:lpstr>180531_anfia_template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giant design</dc:creator>
  <cp:lastModifiedBy>Mangiaficos</cp:lastModifiedBy>
  <cp:revision>386</cp:revision>
  <cp:lastPrinted>2018-06-21T11:38:53Z</cp:lastPrinted>
  <dcterms:created xsi:type="dcterms:W3CDTF">2017-11-03T04:05:11Z</dcterms:created>
  <dcterms:modified xsi:type="dcterms:W3CDTF">2018-09-12T15:19:49Z</dcterms:modified>
</cp:coreProperties>
</file>