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77" r:id="rId2"/>
    <p:sldId id="478" r:id="rId3"/>
    <p:sldId id="479" r:id="rId4"/>
    <p:sldId id="480" r:id="rId5"/>
    <p:sldId id="457" r:id="rId6"/>
    <p:sldId id="452" r:id="rId7"/>
    <p:sldId id="451" r:id="rId8"/>
    <p:sldId id="481" r:id="rId9"/>
    <p:sldId id="425" r:id="rId10"/>
    <p:sldId id="424" r:id="rId11"/>
    <p:sldId id="477" r:id="rId12"/>
    <p:sldId id="411" r:id="rId13"/>
    <p:sldId id="482" r:id="rId14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D' Aloisi" initials="MDA" lastIdx="1" clrIdx="0">
    <p:extLst>
      <p:ext uri="{19B8F6BF-5375-455C-9EA6-DF929625EA0E}">
        <p15:presenceInfo xmlns:p15="http://schemas.microsoft.com/office/powerpoint/2012/main" userId="S-1-5-21-1708537768-1715567821-839522115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66" autoAdjust="0"/>
  </p:normalViewPr>
  <p:slideViewPr>
    <p:cSldViewPr snapToGrid="0">
      <p:cViewPr varScale="1">
        <p:scale>
          <a:sx n="120" d="100"/>
          <a:sy n="120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87664041994745E-2"/>
          <c:y val="0.20358814523184601"/>
          <c:w val="0.45284711286089241"/>
          <c:h val="0.75474518810148727"/>
        </c:manualLayout>
      </c:layout>
      <c:pieChart>
        <c:varyColors val="1"/>
        <c:ser>
          <c:idx val="0"/>
          <c:order val="0"/>
          <c:tx>
            <c:strRef>
              <c:f>'9. ITALIA CONSUMI ENERGIA'!$L$10</c:f>
              <c:strCache>
                <c:ptCount val="1"/>
                <c:pt idx="0">
                  <c:v>Stima 2017</c:v>
                </c:pt>
              </c:strCache>
            </c:strRef>
          </c:tx>
          <c:explosion val="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27-41E1-AB3E-C105A800F93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7-41E1-AB3E-C105A800F93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7-41E1-AB3E-C105A800F93C}"/>
              </c:ext>
            </c:extLst>
          </c:dPt>
          <c:dPt>
            <c:idx val="3"/>
            <c:bubble3D val="0"/>
            <c:spPr>
              <a:solidFill>
                <a:srgbClr val="FFAB4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B27-41E1-AB3E-C105A800F93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B27-41E1-AB3E-C105A800F93C}"/>
              </c:ext>
            </c:extLst>
          </c:dPt>
          <c:dLbls>
            <c:dLbl>
              <c:idx val="0"/>
              <c:layout>
                <c:manualLayout>
                  <c:x val="-7.8812173109022193E-2"/>
                  <c:y val="-1.99848913720148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99604713728447E-2"/>
                  <c:y val="-0.1014507125746695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Gill Sans" panose="020B0604020202020204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1181792694725"/>
                      <c:h val="0.146987778568732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179872695502494"/>
                  <c:y val="-8.6460575265621389E-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Gill Sans" panose="020B0604020202020204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382937128055142"/>
                      <c:h val="0.1227780832823198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650291405262189E-2"/>
                  <c:y val="0.1063851109754324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Gill Sans" panose="020B0604020202020204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453970233513735E-2"/>
                  <c:y val="1.8129808930865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9040065543323"/>
                      <c:h val="0.16261671400152994"/>
                    </c:manualLayout>
                  </c15:layout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Gill Sans" panose="020B0604020202020204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'9. ITALIA CONSUMI ENERGIA'!$J$11:$J$15</c:f>
              <c:strCache>
                <c:ptCount val="5"/>
                <c:pt idx="0">
                  <c:v>COMB. SOLIDI</c:v>
                </c:pt>
                <c:pt idx="1">
                  <c:v>GAS NATURALE</c:v>
                </c:pt>
                <c:pt idx="2">
                  <c:v>IMPORT NETTE ELETTR.</c:v>
                </c:pt>
                <c:pt idx="3">
                  <c:v>PETROLIO</c:v>
                </c:pt>
                <c:pt idx="4">
                  <c:v>RINNOVABILI</c:v>
                </c:pt>
              </c:strCache>
            </c:strRef>
          </c:cat>
          <c:val>
            <c:numRef>
              <c:f>'9. ITALIA CONSUMI ENERGIA'!$L$11:$L$15</c:f>
              <c:numCache>
                <c:formatCode>0.0</c:formatCode>
                <c:ptCount val="5"/>
                <c:pt idx="0">
                  <c:v>10.745596000000001</c:v>
                </c:pt>
                <c:pt idx="1">
                  <c:v>61.91328</c:v>
                </c:pt>
                <c:pt idx="2">
                  <c:v>6.1136528157542758</c:v>
                </c:pt>
                <c:pt idx="3">
                  <c:v>56.954532</c:v>
                </c:pt>
                <c:pt idx="4">
                  <c:v>26.096517697358902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27-41E1-AB3E-C105A800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Trasporto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baseline="0" dirty="0" err="1">
                <a:solidFill>
                  <a:schemeClr val="bg1">
                    <a:lumMod val="50000"/>
                  </a:schemeClr>
                </a:solidFill>
              </a:rPr>
              <a:t>emissioni</a:t>
            </a: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baseline="0" dirty="0" err="1">
                <a:solidFill>
                  <a:schemeClr val="bg1">
                    <a:lumMod val="50000"/>
                  </a:schemeClr>
                </a:solidFill>
              </a:rPr>
              <a:t>totali</a:t>
            </a: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 NO</a:t>
            </a:r>
            <a:r>
              <a:rPr lang="en-US" sz="1200" b="1" baseline="-25000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pPr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(Italia </a:t>
            </a:r>
            <a:r>
              <a:rPr lang="en-US" sz="1200" b="1" baseline="0" dirty="0" smtClean="0">
                <a:solidFill>
                  <a:schemeClr val="bg1">
                    <a:lumMod val="50000"/>
                  </a:schemeClr>
                </a:solidFill>
              </a:rPr>
              <a:t>1995-2015</a:t>
            </a: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7944881889763774E-2"/>
          <c:y val="0.23703703703703705"/>
          <c:w val="0.87427734033245841"/>
          <c:h val="0.65657407407407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Foglio1!$E$17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Foglio1!$F$16:$J$16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Foglio1!$F$17:$J$17</c:f>
              <c:numCache>
                <c:formatCode>General</c:formatCode>
                <c:ptCount val="5"/>
                <c:pt idx="0">
                  <c:v>998.71</c:v>
                </c:pt>
                <c:pt idx="1">
                  <c:v>758.06</c:v>
                </c:pt>
                <c:pt idx="2">
                  <c:v>604.98</c:v>
                </c:pt>
                <c:pt idx="3">
                  <c:v>460.59999999999997</c:v>
                </c:pt>
                <c:pt idx="4">
                  <c:v>394.26000000000005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201720"/>
        <c:axId val="506202112"/>
      </c:barChart>
      <c:catAx>
        <c:axId val="50620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6202112"/>
        <c:crosses val="autoZero"/>
        <c:auto val="1"/>
        <c:lblAlgn val="ctr"/>
        <c:lblOffset val="100"/>
        <c:noMultiLvlLbl val="0"/>
      </c:catAx>
      <c:valAx>
        <c:axId val="506202112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620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</a:rPr>
              <a:t>Trasporto: emissioni</a:t>
            </a:r>
            <a:r>
              <a:rPr lang="en-US" sz="1200" b="1" baseline="0">
                <a:solidFill>
                  <a:schemeClr val="bg1">
                    <a:lumMod val="50000"/>
                  </a:schemeClr>
                </a:solidFill>
              </a:rPr>
              <a:t> totali PM10</a:t>
            </a:r>
          </a:p>
          <a:p>
            <a:pPr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b="1" baseline="0">
                <a:solidFill>
                  <a:schemeClr val="bg1">
                    <a:lumMod val="50000"/>
                  </a:schemeClr>
                </a:solidFill>
              </a:rPr>
              <a:t>(Italia 1995-2015)</a:t>
            </a:r>
            <a:endParaRPr lang="en-US" sz="1200" b="1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230207786526684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Foglio1!$E$61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Foglio1!$F$60:$J$60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Foglio1!$F$61:$J$61</c:f>
              <c:numCache>
                <c:formatCode>General</c:formatCode>
                <c:ptCount val="5"/>
                <c:pt idx="0">
                  <c:v>52.43</c:v>
                </c:pt>
                <c:pt idx="1">
                  <c:v>48.24</c:v>
                </c:pt>
                <c:pt idx="2">
                  <c:v>41.39</c:v>
                </c:pt>
                <c:pt idx="3">
                  <c:v>30.1</c:v>
                </c:pt>
                <c:pt idx="4">
                  <c:v>21.86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198976"/>
        <c:axId val="506202896"/>
      </c:barChart>
      <c:catAx>
        <c:axId val="5061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6202896"/>
        <c:crosses val="autoZero"/>
        <c:auto val="1"/>
        <c:lblAlgn val="ctr"/>
        <c:lblOffset val="100"/>
        <c:noMultiLvlLbl val="0"/>
      </c:catAx>
      <c:valAx>
        <c:axId val="5062028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61989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>
                <a:solidFill>
                  <a:schemeClr val="bg1">
                    <a:lumMod val="50000"/>
                  </a:schemeClr>
                </a:solidFill>
              </a:rPr>
              <a:t>Trasporto:</a:t>
            </a:r>
            <a:r>
              <a:rPr lang="it-IT" sz="1200" b="1" baseline="0">
                <a:solidFill>
                  <a:schemeClr val="bg1">
                    <a:lumMod val="50000"/>
                  </a:schemeClr>
                </a:solidFill>
              </a:rPr>
              <a:t> emissioni totali PM2,5</a:t>
            </a:r>
          </a:p>
          <a:p>
            <a:pPr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r>
              <a:rPr lang="it-IT" sz="1200" b="1" baseline="0">
                <a:solidFill>
                  <a:schemeClr val="bg1">
                    <a:lumMod val="50000"/>
                  </a:schemeClr>
                </a:solidFill>
              </a:rPr>
              <a:t>(Italia 1995-2015)</a:t>
            </a:r>
            <a:endParaRPr lang="it-IT" sz="1200" b="1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8838706446456532"/>
          <c:y val="3.4566037461963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6909698548798117E-2"/>
          <c:y val="0.23971546979871861"/>
          <c:w val="0.87815445682743143"/>
          <c:h val="0.5990915755036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Foglio1!$F$85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Foglio1!$G$84:$K$84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Foglio1!$G$85:$K$85</c:f>
              <c:numCache>
                <c:formatCode>General</c:formatCode>
                <c:ptCount val="5"/>
                <c:pt idx="0">
                  <c:v>48.31</c:v>
                </c:pt>
                <c:pt idx="1">
                  <c:v>43.96</c:v>
                </c:pt>
                <c:pt idx="2">
                  <c:v>36.99</c:v>
                </c:pt>
                <c:pt idx="3">
                  <c:v>26.01</c:v>
                </c:pt>
                <c:pt idx="4">
                  <c:v>17.98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199368"/>
        <c:axId val="506203680"/>
      </c:barChart>
      <c:catAx>
        <c:axId val="50619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6203680"/>
        <c:crosses val="autoZero"/>
        <c:auto val="1"/>
        <c:lblAlgn val="ctr"/>
        <c:lblOffset val="100"/>
        <c:noMultiLvlLbl val="0"/>
      </c:catAx>
      <c:valAx>
        <c:axId val="506203680"/>
        <c:scaling>
          <c:orientation val="minMax"/>
          <c:max val="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61993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513508"/>
          </a:xfrm>
          <a:prstGeom prst="rect">
            <a:avLst/>
          </a:prstGeom>
        </p:spPr>
        <p:txBody>
          <a:bodyPr vert="horz" lIns="99007" tIns="49504" rIns="99007" bIns="4950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9" y="0"/>
            <a:ext cx="3076363" cy="513508"/>
          </a:xfrm>
          <a:prstGeom prst="rect">
            <a:avLst/>
          </a:prstGeom>
        </p:spPr>
        <p:txBody>
          <a:bodyPr vert="horz" lIns="99007" tIns="49504" rIns="99007" bIns="49504" rtlCol="0"/>
          <a:lstStyle>
            <a:lvl1pPr algn="r">
              <a:defRPr sz="1300"/>
            </a:lvl1pPr>
          </a:lstStyle>
          <a:p>
            <a:fld id="{272BF3FD-6081-4E70-96CD-1B9B4A30B563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4" y="9721108"/>
            <a:ext cx="3076363" cy="513507"/>
          </a:xfrm>
          <a:prstGeom prst="rect">
            <a:avLst/>
          </a:prstGeom>
        </p:spPr>
        <p:txBody>
          <a:bodyPr vert="horz" lIns="99007" tIns="49504" rIns="99007" bIns="4950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9" y="9721108"/>
            <a:ext cx="3076363" cy="513507"/>
          </a:xfrm>
          <a:prstGeom prst="rect">
            <a:avLst/>
          </a:prstGeom>
        </p:spPr>
        <p:txBody>
          <a:bodyPr vert="horz" lIns="99007" tIns="49504" rIns="99007" bIns="49504" rtlCol="0" anchor="b"/>
          <a:lstStyle>
            <a:lvl1pPr algn="r">
              <a:defRPr sz="1300"/>
            </a:lvl1pPr>
          </a:lstStyle>
          <a:p>
            <a:fld id="{588009F8-2E64-481C-9F1F-47A5D9DF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5491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513508"/>
          </a:xfrm>
          <a:prstGeom prst="rect">
            <a:avLst/>
          </a:prstGeom>
        </p:spPr>
        <p:txBody>
          <a:bodyPr vert="horz" lIns="99007" tIns="49504" rIns="99007" bIns="4950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9" y="0"/>
            <a:ext cx="3076363" cy="513508"/>
          </a:xfrm>
          <a:prstGeom prst="rect">
            <a:avLst/>
          </a:prstGeom>
        </p:spPr>
        <p:txBody>
          <a:bodyPr vert="horz" lIns="99007" tIns="49504" rIns="99007" bIns="49504" rtlCol="0"/>
          <a:lstStyle>
            <a:lvl1pPr algn="r">
              <a:defRPr sz="1300"/>
            </a:lvl1pPr>
          </a:lstStyle>
          <a:p>
            <a:fld id="{7EADB823-F7B9-4514-B069-E55B0519AFFF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7" tIns="49504" rIns="99007" bIns="4950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07" tIns="49504" rIns="99007" bIns="4950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3507"/>
          </a:xfrm>
          <a:prstGeom prst="rect">
            <a:avLst/>
          </a:prstGeom>
        </p:spPr>
        <p:txBody>
          <a:bodyPr vert="horz" lIns="99007" tIns="49504" rIns="99007" bIns="4950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9" y="9721108"/>
            <a:ext cx="3076363" cy="513507"/>
          </a:xfrm>
          <a:prstGeom prst="rect">
            <a:avLst/>
          </a:prstGeom>
        </p:spPr>
        <p:txBody>
          <a:bodyPr vert="horz" lIns="99007" tIns="49504" rIns="99007" bIns="49504" rtlCol="0" anchor="b"/>
          <a:lstStyle>
            <a:lvl1pPr algn="r">
              <a:defRPr sz="1300"/>
            </a:lvl1pPr>
          </a:lstStyle>
          <a:p>
            <a:fld id="{659ED860-1D2D-43AE-A6D5-E803B903E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9361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-168275" y="830263"/>
            <a:ext cx="7367588" cy="4143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3688" y="5248846"/>
            <a:ext cx="5629482" cy="4972583"/>
          </a:xfrm>
          <a:prstGeom prst="rect">
            <a:avLst/>
          </a:prstGeom>
        </p:spPr>
        <p:txBody>
          <a:bodyPr wrap="square" lIns="98644" tIns="98644" rIns="98644" bIns="98644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87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1" y="4861442"/>
            <a:ext cx="5679440" cy="460557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89" tIns="98989" rIns="98989" bIns="9898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0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-77788" y="822325"/>
            <a:ext cx="7331076" cy="4124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17260" y="5220303"/>
            <a:ext cx="5738024" cy="4945544"/>
          </a:xfrm>
          <a:prstGeom prst="rect">
            <a:avLst/>
          </a:prstGeom>
        </p:spPr>
        <p:txBody>
          <a:bodyPr wrap="square" lIns="98978" tIns="98978" rIns="98978" bIns="98978" anchor="t" anchorCtr="0">
            <a:noAutofit/>
          </a:bodyPr>
          <a:lstStyle/>
          <a:p>
            <a:endParaRPr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11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82625"/>
            <a:ext cx="6065838" cy="3411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99027" y="4319783"/>
            <a:ext cx="5592184" cy="4092427"/>
          </a:xfrm>
          <a:prstGeom prst="rect">
            <a:avLst/>
          </a:prstGeom>
        </p:spPr>
        <p:txBody>
          <a:bodyPr wrap="square" lIns="90674" tIns="90674" rIns="90674" bIns="9067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71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66763"/>
            <a:ext cx="6829425" cy="384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</p:spPr>
        <p:txBody>
          <a:bodyPr wrap="square" lIns="94307" tIns="94307" rIns="94307" bIns="94307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2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wrap="square" lIns="95049" tIns="95049" rIns="95049" bIns="95049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613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wrap="square" lIns="95049" tIns="95049" rIns="95049" bIns="95049" anchor="t" anchorCtr="0">
            <a:noAutofit/>
          </a:bodyPr>
          <a:lstStyle/>
          <a:p>
            <a:pPr marL="178246" indent="-178246"/>
            <a:endParaRPr lang="it-IT" i="0" u="none" cap="al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4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wrap="square" lIns="95049" tIns="95049" rIns="95049" bIns="95049" anchor="t" anchorCtr="0">
            <a:noAutofit/>
          </a:bodyPr>
          <a:lstStyle/>
          <a:p>
            <a:pPr>
              <a:buNone/>
            </a:pPr>
            <a:endParaRPr lang="it-IT" cap="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94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1" y="4861442"/>
            <a:ext cx="5679440" cy="460557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95" tIns="98995" rIns="98995" bIns="989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33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9" y="4689520"/>
            <a:ext cx="5438140" cy="4442698"/>
          </a:xfrm>
          <a:prstGeom prst="rect">
            <a:avLst/>
          </a:prstGeom>
        </p:spPr>
        <p:txBody>
          <a:bodyPr wrap="square" lIns="90674" tIns="90674" rIns="90674" bIns="90674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03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1" y="4861442"/>
            <a:ext cx="5679440" cy="460557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95" tIns="98995" rIns="98995" bIns="989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15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9" y="4689520"/>
            <a:ext cx="5438140" cy="4442698"/>
          </a:xfrm>
          <a:prstGeom prst="rect">
            <a:avLst/>
          </a:prstGeom>
        </p:spPr>
        <p:txBody>
          <a:bodyPr wrap="square" lIns="90674" tIns="90674" rIns="90674" bIns="90674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725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1" y="4861442"/>
            <a:ext cx="5679440" cy="460557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89" tIns="98989" rIns="98989" bIns="9898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03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‹N›</a:t>
            </a:fld>
            <a:endParaRPr lang="en-GB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‹N›</a:t>
            </a:fld>
            <a:endParaRPr lang="en-GB" sz="1333">
              <a:solidFill>
                <a:schemeClr val="dk2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8208436" y="6408738"/>
            <a:ext cx="2783417" cy="449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624419" y="6410326"/>
            <a:ext cx="7412567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9687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‹N›</a:t>
            </a:fld>
            <a:endParaRPr lang="en-GB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>
            <a:extLst>
              <a:ext uri="{FF2B5EF4-FFF2-40B4-BE49-F238E27FC236}">
                <a16:creationId xmlns="" xmlns:a16="http://schemas.microsoft.com/office/drawing/2014/main" id="{EC89B096-9543-4211-A005-E698F2199EC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5276CD-DF0A-4BAA-8E88-EBC9660AC0B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E891-5ACF-44D8-AD0F-583BDD529C29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B93F-371B-4B48-BAB7-694745F65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45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‹N›</a:t>
            </a:fld>
            <a:endParaRPr lang="en-GB" sz="1333">
              <a:solidFill>
                <a:schemeClr val="dk2"/>
              </a:solidFill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5"/>
          <a:stretch/>
        </p:blipFill>
        <p:spPr bwMode="auto">
          <a:xfrm>
            <a:off x="11444194" y="107091"/>
            <a:ext cx="436433" cy="42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477790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t="20164" b="21150"/>
          <a:stretch/>
        </p:blipFill>
        <p:spPr>
          <a:xfrm>
            <a:off x="0" y="941407"/>
            <a:ext cx="12192000" cy="4471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38188"/>
              </p:ext>
            </p:extLst>
          </p:nvPr>
        </p:nvGraphicFramePr>
        <p:xfrm>
          <a:off x="416379" y="5461228"/>
          <a:ext cx="2445884" cy="134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Acrobat Document" r:id="rId5" imgW="41024014" imgH="22564655" progId="AcroExch.Document.DC">
                  <p:embed/>
                </p:oleObj>
              </mc:Choice>
              <mc:Fallback>
                <p:oleObj name="Acrobat Document" r:id="rId5" imgW="41024014" imgH="225646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379" y="5461228"/>
                        <a:ext cx="2445884" cy="1345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11250385" y="57150"/>
            <a:ext cx="775608" cy="595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42" y="5539307"/>
            <a:ext cx="2059197" cy="1189077"/>
          </a:xfrm>
          <a:prstGeom prst="rect">
            <a:avLst/>
          </a:prstGeom>
        </p:spPr>
      </p:pic>
      <p:sp>
        <p:nvSpPr>
          <p:cNvPr id="9" name="Shape 56"/>
          <p:cNvSpPr txBox="1">
            <a:spLocks noGrp="1"/>
          </p:cNvSpPr>
          <p:nvPr>
            <p:ph type="subTitle" idx="1"/>
          </p:nvPr>
        </p:nvSpPr>
        <p:spPr>
          <a:xfrm>
            <a:off x="281448" y="4055242"/>
            <a:ext cx="3247500" cy="54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sz="1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Claudio </a:t>
            </a:r>
            <a:r>
              <a:rPr lang="en-GB" sz="14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Spinaci</a:t>
            </a:r>
            <a:endParaRPr lang="en-GB" sz="1400" b="1" dirty="0" smtClea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en-GB" sz="1200" b="1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 Petrolifera</a:t>
            </a:r>
          </a:p>
          <a:p>
            <a:pPr lvl="0" algn="l">
              <a:spcBef>
                <a:spcPts val="0"/>
              </a:spcBef>
              <a:buNone/>
            </a:pPr>
            <a:r>
              <a:rPr lang="en-GB" sz="1200" b="1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Presidente</a:t>
            </a:r>
            <a:endParaRPr lang="en-GB" sz="1200" b="1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55"/>
          <p:cNvSpPr txBox="1">
            <a:spLocks/>
          </p:cNvSpPr>
          <p:nvPr/>
        </p:nvSpPr>
        <p:spPr>
          <a:xfrm>
            <a:off x="416378" y="2088456"/>
            <a:ext cx="7927521" cy="1389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6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l"/>
            <a:r>
              <a:rPr lang="it-IT" sz="22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«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lang="en-GB" sz="2200" b="1" kern="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2200" b="1" kern="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kern="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kern="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2200" b="1" kern="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kern="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2200" b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i="1" kern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low-carbon</a:t>
            </a:r>
            <a:r>
              <a:rPr lang="it-IT" sz="22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»</a:t>
            </a:r>
            <a:endParaRPr lang="en-GB" sz="2200" b="1" kern="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>
            <a:extLst>
              <a:ext uri="{FF2B5EF4-FFF2-40B4-BE49-F238E27FC236}">
                <a16:creationId xmlns=""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-3733" y="780181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90513" y="6310313"/>
            <a:ext cx="235210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1425" y="6310313"/>
            <a:ext cx="585280" cy="357187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fld id="{0A14738D-7F8C-46AC-8530-CDAE2AACA724}" type="slidenum">
              <a:rPr lang="en-GB" sz="1867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1219170" eaLnBrk="1" fontAlgn="auto" hangingPunct="1">
                <a:spcAft>
                  <a:spcPts val="0"/>
                </a:spcAft>
                <a:defRPr/>
              </a:pPr>
              <a:t>10</a:t>
            </a:fld>
            <a:endParaRPr lang="en-GB" sz="1867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37AB21B-DE75-4BC3-AE5F-E20221AF1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12" y="6400760"/>
            <a:ext cx="2353260" cy="457240"/>
          </a:xfrm>
          <a:prstGeom prst="rect">
            <a:avLst/>
          </a:prstGeom>
        </p:spPr>
      </p:pic>
      <p:pic>
        <p:nvPicPr>
          <p:cNvPr id="11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0" y="6325850"/>
            <a:ext cx="12192000" cy="5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66"/>
          <p:cNvSpPr txBox="1">
            <a:spLocks/>
          </p:cNvSpPr>
          <p:nvPr/>
        </p:nvSpPr>
        <p:spPr>
          <a:xfrm>
            <a:off x="290335" y="6445053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3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333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Shape 296"/>
          <p:cNvSpPr/>
          <p:nvPr/>
        </p:nvSpPr>
        <p:spPr>
          <a:xfrm>
            <a:off x="225023" y="1190181"/>
            <a:ext cx="3734658" cy="4759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/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Il parco auto italiano è costituito da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34,7 milioni di unità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.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Gill Sans" panose="020B0604020202020204" charset="0"/>
            </a:endParaRPr>
          </a:p>
          <a:p>
            <a:pPr algn="just"/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Poco meno di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16 milioni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 (circa il 45%) sono alimentate a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benzina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 e altri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15,5 milioni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 (il 44%) a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gasolio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.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Gill Sans" panose="020B0604020202020204" charset="0"/>
            </a:endParaRPr>
          </a:p>
          <a:p>
            <a:pPr algn="just"/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Una stima realistica del parco auto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al 2030 prevede ancora una forte presenza delle motorizzazioni tradizionali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, per quanto più efficienti, pari al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 charset="0"/>
              </a:rPr>
              <a:t>77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% del totale rispetto al 90% attuale.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Gill Sans" panose="020B0604020202020204" charset="0"/>
            </a:endParaRPr>
          </a:p>
          <a:p>
            <a:pPr algn="just"/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Uno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spazio importante lo avranno le motorizzazioni ibride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, che rappresentano un’alternativa valida e tecnologicamente pronta, e quelle a metano e </a:t>
            </a:r>
            <a:r>
              <a:rPr lang="it-IT" sz="1400" dirty="0" err="1" smtClean="0">
                <a:solidFill>
                  <a:srgbClr val="002060"/>
                </a:solidFill>
                <a:latin typeface="Gill Sans" panose="020B0604020202020204" charset="0"/>
              </a:rPr>
              <a:t>gpl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.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Gill Sans" panose="020B0604020202020204" charset="0"/>
            </a:endParaRPr>
          </a:p>
          <a:p>
            <a:pPr algn="just"/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L’elettrico puro potrà avere un ruolo di supporto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 nelle aree urbane a meno di </a:t>
            </a:r>
            <a:r>
              <a:rPr lang="it-IT" sz="1400" i="1" dirty="0" smtClean="0">
                <a:solidFill>
                  <a:srgbClr val="002060"/>
                </a:solidFill>
                <a:latin typeface="Gill Sans" panose="020B0604020202020204" charset="0"/>
              </a:rPr>
              <a:t>break </a:t>
            </a:r>
            <a:r>
              <a:rPr lang="it-IT" sz="1400" i="1" dirty="0" err="1" smtClean="0">
                <a:solidFill>
                  <a:srgbClr val="002060"/>
                </a:solidFill>
                <a:latin typeface="Gill Sans" panose="020B0604020202020204" charset="0"/>
              </a:rPr>
              <a:t>through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 tecnologici, al momento non ipotizzabili.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Gill Sans" panose="020B060402020202020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0940"/>
              </p:ext>
            </p:extLst>
          </p:nvPr>
        </p:nvGraphicFramePr>
        <p:xfrm>
          <a:off x="4289902" y="1340936"/>
          <a:ext cx="7616708" cy="4382228"/>
        </p:xfrm>
        <a:graphic>
          <a:graphicData uri="http://schemas.openxmlformats.org/drawingml/2006/table">
            <a:tbl>
              <a:tblPr/>
              <a:tblGrid>
                <a:gridCol w="2360928"/>
                <a:gridCol w="525578"/>
                <a:gridCol w="525578"/>
                <a:gridCol w="525578"/>
                <a:gridCol w="525578"/>
                <a:gridCol w="525578"/>
                <a:gridCol w="525578"/>
                <a:gridCol w="525578"/>
                <a:gridCol w="525578"/>
                <a:gridCol w="525578"/>
                <a:gridCol w="525578"/>
              </a:tblGrid>
              <a:tr h="3350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’000 unità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TOTALE FONTE A.C.I. (a fine anno)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STIMA U.P. a metà anno: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9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- a Benzina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15726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15575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15423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15173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14962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14709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14304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14090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13771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13060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- a Gasolio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15510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15680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15360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- a GPL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2290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- a Metano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1170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Ibride (1) a benzina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659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864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1630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Plug-in (2) a benzina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Ibride a gasolio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Ibride a metano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- Elettrica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- Celle a combustibile(3)  Idrogeno(4)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TOTALE PARCO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34580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34780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34750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34680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34600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34500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34000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9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Parco Benzina catalizzato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7828194" y="5734555"/>
            <a:ext cx="4158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Fonte: Previsioni di domanda energetica e petrolifera italiana 2018-2030, UP 2018</a:t>
            </a:r>
            <a:endParaRPr lang="it-IT" sz="8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6" name="Shape 65"/>
          <p:cNvSpPr txBox="1">
            <a:spLocks/>
          </p:cNvSpPr>
          <p:nvPr/>
        </p:nvSpPr>
        <p:spPr>
          <a:xfrm>
            <a:off x="156496" y="208588"/>
            <a:ext cx="10408089" cy="54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>
              <a:buSzPct val="25000"/>
            </a:pPr>
            <a:r>
              <a:rPr lang="it-IT" sz="2800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Le nostre previsioni sul parco auto dei prossimi decenni</a:t>
            </a:r>
            <a:endParaRPr lang="it-IT" sz="2800" b="1" kern="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9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19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60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90336" y="6311095"/>
            <a:ext cx="2084000" cy="455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12347" y="814047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990361" y="6093727"/>
            <a:ext cx="2924544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333" b="1" dirty="0">
                <a:solidFill>
                  <a:schemeClr val="bg1"/>
                </a:solidFill>
                <a:latin typeface="Gill Sans" panose="020B0604020202020204" charset="0"/>
              </a:rPr>
              <a:t>Camera dei Deputati</a:t>
            </a:r>
          </a:p>
          <a:p>
            <a:pPr algn="r"/>
            <a:r>
              <a:rPr lang="it-IT" sz="1333" b="1" dirty="0">
                <a:solidFill>
                  <a:schemeClr val="bg1"/>
                </a:solidFill>
                <a:latin typeface="Gill Sans" panose="020B0604020202020204" charset="0"/>
              </a:rPr>
              <a:t>Commissione Finanze (VI)</a:t>
            </a:r>
          </a:p>
          <a:p>
            <a:pPr algn="r"/>
            <a:r>
              <a:rPr lang="it-IT" sz="1333" b="1" i="1" dirty="0">
                <a:solidFill>
                  <a:schemeClr val="bg1"/>
                </a:solidFill>
                <a:latin typeface="Gill Sans" panose="020B0604020202020204" charset="0"/>
              </a:rPr>
              <a:t>Roma, 24 ottobre 2017</a:t>
            </a:r>
            <a:endParaRPr lang="it-IT" sz="1333" i="1" dirty="0">
              <a:solidFill>
                <a:schemeClr val="bg1"/>
              </a:solidFill>
              <a:latin typeface="Gill Sans" panose="020B060402020202020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37AB21B-DE75-4BC3-AE5F-E20221AF1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12" y="6402400"/>
            <a:ext cx="2353260" cy="457240"/>
          </a:xfrm>
          <a:prstGeom prst="rect">
            <a:avLst/>
          </a:prstGeom>
        </p:spPr>
      </p:pic>
      <p:pic>
        <p:nvPicPr>
          <p:cNvPr id="11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0" y="6325850"/>
            <a:ext cx="12192000" cy="5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66"/>
          <p:cNvSpPr txBox="1">
            <a:spLocks/>
          </p:cNvSpPr>
          <p:nvPr/>
        </p:nvSpPr>
        <p:spPr>
          <a:xfrm>
            <a:off x="290335" y="6445053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333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17" name="Shape 86"/>
          <p:cNvSpPr/>
          <p:nvPr/>
        </p:nvSpPr>
        <p:spPr>
          <a:xfrm>
            <a:off x="621832" y="1596478"/>
            <a:ext cx="10983628" cy="429660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La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transizione energetica è un processo ormai avviato.</a:t>
            </a: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lang="it-IT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Il parco auto cambierà</a:t>
            </a:r>
            <a:r>
              <a:rPr kumimoji="0" lang="it-IT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it-IT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nei prossimi anni ma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benzina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e gasolio saranno ancora essenziali.</a:t>
            </a:r>
            <a:endParaRPr kumimoji="0" lang="it-IT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L’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evoluzione dei motori e i </a:t>
            </a: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nuovi combustibili liquidi permetteranno di abbattere quasi completamente le emissioni inquinanti 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 la sfida ambientale si concentrerà sulla capacità di contenere la CO2.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Governare la transizione significa essere attenti ai costi sociali </a:t>
            </a:r>
            <a:r>
              <a:rPr kumimoji="0" lang="it-IT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 alla sostenibilità economica delle scelte</a:t>
            </a:r>
            <a:r>
              <a:rPr kumimoji="0" lang="it-IT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che devono fare perno sulla </a:t>
            </a: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neutralità tecnologica 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un’attenta </a:t>
            </a: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analisi costi-benefici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kumimoji="0" lang="it-IT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kumimoji="0" lang="it-IT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Ricerca e sviluppo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, la </a:t>
            </a: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velocità del ricambio del parco auto</a:t>
            </a:r>
            <a:r>
              <a:rPr lang="it-IT" b="1" kern="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accompagnata da un </a:t>
            </a: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approccio multisettoriale e strutturato nei centri storici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sono alla </a:t>
            </a:r>
            <a:r>
              <a:rPr lang="it-IT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base delle soluzioni alle sfide ambientali</a:t>
            </a:r>
            <a:r>
              <a:rPr lang="it-IT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kumimoji="0" lang="it-IT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kumimoji="0" lang="it-IT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kumimoji="0" lang="it-IT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418550" y="6445053"/>
            <a:ext cx="3738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10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19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65"/>
          <p:cNvSpPr txBox="1">
            <a:spLocks/>
          </p:cNvSpPr>
          <p:nvPr/>
        </p:nvSpPr>
        <p:spPr>
          <a:xfrm>
            <a:off x="311412" y="245873"/>
            <a:ext cx="10408089" cy="54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>
              <a:buSzPct val="25000"/>
            </a:pPr>
            <a:r>
              <a:rPr lang="it-IT" sz="2800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Conclusioni</a:t>
            </a:r>
            <a:endParaRPr lang="it-IT" sz="2800" b="1" kern="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847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90335" y="141388"/>
            <a:ext cx="7363200" cy="72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 lvl="0" algn="l">
              <a:buSzPct val="25000"/>
            </a:pPr>
            <a:r>
              <a:rPr lang="it-IT" sz="32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 nostri </a:t>
            </a:r>
            <a:r>
              <a:rPr lang="it-IT" sz="32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Associati*</a:t>
            </a:r>
            <a:endParaRPr lang="it-IT" sz="3200" b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20" y="814048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pic>
        <p:nvPicPr>
          <p:cNvPr id="13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11084" y="6325849"/>
            <a:ext cx="12192000" cy="53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66"/>
          <p:cNvSpPr txBox="1">
            <a:spLocks noGrp="1"/>
          </p:cNvSpPr>
          <p:nvPr>
            <p:ph type="subTitle" idx="1"/>
          </p:nvPr>
        </p:nvSpPr>
        <p:spPr>
          <a:xfrm>
            <a:off x="290335" y="6328243"/>
            <a:ext cx="2084000" cy="4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l"/>
            <a: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6982" y="6001852"/>
            <a:ext cx="2350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*Aggiornati a luglio 2018</a:t>
            </a:r>
            <a:endParaRPr lang="it-IT" sz="10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26" y="1034361"/>
            <a:ext cx="11760203" cy="509060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418550" y="6445053"/>
            <a:ext cx="3738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11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9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6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t="20164" b="21150"/>
          <a:stretch/>
        </p:blipFill>
        <p:spPr>
          <a:xfrm>
            <a:off x="-1" y="2882482"/>
            <a:ext cx="12192000" cy="447190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75567" y="3558667"/>
            <a:ext cx="5252400" cy="727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l">
              <a:lnSpc>
                <a:spcPct val="200000"/>
              </a:lnSpc>
            </a:pPr>
            <a: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Piazzale Luigi Sturzo 31 - 00144 - Roma</a:t>
            </a:r>
            <a:b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06.5423651</a:t>
            </a:r>
          </a:p>
          <a:p>
            <a:pPr>
              <a:lnSpc>
                <a:spcPct val="200000"/>
              </a:lnSpc>
            </a:pPr>
            <a:endParaRPr sz="1467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667" y="5363001"/>
            <a:ext cx="262525" cy="262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407" y="5363115"/>
            <a:ext cx="262527" cy="26249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75567" y="4855800"/>
            <a:ext cx="2288000" cy="50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GB" sz="1467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GB" sz="1467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nionepetrolifera.it</a:t>
            </a:r>
            <a:endParaRPr lang="en-GB" sz="1467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9" name="Shape 79"/>
          <p:cNvCxnSpPr/>
          <p:nvPr/>
        </p:nvCxnSpPr>
        <p:spPr>
          <a:xfrm>
            <a:off x="497231" y="4608515"/>
            <a:ext cx="1511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9235"/>
              </p:ext>
            </p:extLst>
          </p:nvPr>
        </p:nvGraphicFramePr>
        <p:xfrm>
          <a:off x="555883" y="1252480"/>
          <a:ext cx="2445884" cy="134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7" imgW="41024014" imgH="22564655" progId="AcroExch.Document.DC">
                  <p:embed/>
                </p:oleObj>
              </mc:Choice>
              <mc:Fallback>
                <p:oleObj name="Acrobat Document" r:id="rId7" imgW="41024014" imgH="225646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883" y="1252480"/>
                        <a:ext cx="2445884" cy="1345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5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90335" y="141388"/>
            <a:ext cx="7363200" cy="72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lvl="0" algn="l">
              <a:buSzPct val="25000"/>
            </a:pPr>
            <a:r>
              <a:rPr lang="it-IT" sz="32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Chi siamo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90335" y="6445053"/>
            <a:ext cx="2084000" cy="4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l"/>
            <a:r>
              <a:rPr lang="en-GB" sz="1333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12347" y="814047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grpSp>
        <p:nvGrpSpPr>
          <p:cNvPr id="28" name="Shape 67"/>
          <p:cNvGrpSpPr/>
          <p:nvPr/>
        </p:nvGrpSpPr>
        <p:grpSpPr>
          <a:xfrm>
            <a:off x="7893037" y="5409068"/>
            <a:ext cx="4021871" cy="321029"/>
            <a:chOff x="0" y="0"/>
            <a:chExt cx="3532186" cy="281939"/>
          </a:xfrm>
        </p:grpSpPr>
        <p:sp>
          <p:nvSpPr>
            <p:cNvPr id="29" name="Shape 68"/>
            <p:cNvSpPr/>
            <p:nvPr/>
          </p:nvSpPr>
          <p:spPr>
            <a:xfrm>
              <a:off x="0" y="0"/>
              <a:ext cx="3532186" cy="276998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69"/>
            <p:cNvSpPr/>
            <p:nvPr/>
          </p:nvSpPr>
          <p:spPr>
            <a:xfrm>
              <a:off x="0" y="0"/>
              <a:ext cx="3532186" cy="28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33" tIns="60933" rIns="60933" bIns="60933" anchor="t" anchorCtr="0">
              <a:noAutofit/>
            </a:bodyPr>
            <a:lstStyle/>
            <a:p>
              <a:pPr algn="ctr">
                <a:buSzPct val="25000"/>
              </a:pPr>
              <a:r>
                <a:rPr lang="it-IT" sz="16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Il downstream petrolifero</a:t>
              </a:r>
            </a:p>
          </p:txBody>
        </p:sp>
      </p:grpSp>
      <p:sp>
        <p:nvSpPr>
          <p:cNvPr id="31" name="Shape 70"/>
          <p:cNvSpPr/>
          <p:nvPr/>
        </p:nvSpPr>
        <p:spPr>
          <a:xfrm>
            <a:off x="7701583" y="1202309"/>
            <a:ext cx="4180592" cy="392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noFill/>
          <a:ln w="31750" cap="flat" cmpd="sng">
            <a:solidFill>
              <a:srgbClr val="7F7F7F">
                <a:alpha val="8941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74"/>
          <p:cNvSpPr/>
          <p:nvPr/>
        </p:nvSpPr>
        <p:spPr>
          <a:xfrm>
            <a:off x="8227892" y="4142771"/>
            <a:ext cx="2977227" cy="409788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lvl="0" algn="ctr">
              <a:buSzPct val="25000"/>
            </a:pPr>
            <a:r>
              <a:rPr lang="it-IT" sz="1333" b="1" dirty="0">
                <a:latin typeface="Cabin"/>
                <a:ea typeface="Cabin"/>
                <a:cs typeface="Cabin"/>
                <a:sym typeface="Cabin"/>
              </a:rPr>
              <a:t>    Stoccaggio    &amp;     Distribuzione</a:t>
            </a:r>
          </a:p>
        </p:txBody>
      </p:sp>
      <p:sp>
        <p:nvSpPr>
          <p:cNvPr id="36" name="Shape 75"/>
          <p:cNvSpPr/>
          <p:nvPr/>
        </p:nvSpPr>
        <p:spPr>
          <a:xfrm>
            <a:off x="8732100" y="2537481"/>
            <a:ext cx="2157481" cy="409788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algn="ctr">
              <a:buSzPct val="25000"/>
            </a:pPr>
            <a:r>
              <a:rPr lang="it-IT" sz="1333" b="1" dirty="0">
                <a:latin typeface="Cabin"/>
                <a:ea typeface="Cabin"/>
                <a:cs typeface="Cabin"/>
                <a:sym typeface="Cabin"/>
              </a:rPr>
              <a:t>Raffinazione</a:t>
            </a:r>
          </a:p>
        </p:txBody>
      </p:sp>
      <p:sp>
        <p:nvSpPr>
          <p:cNvPr id="21" name="Shape 66"/>
          <p:cNvSpPr/>
          <p:nvPr/>
        </p:nvSpPr>
        <p:spPr>
          <a:xfrm>
            <a:off x="197858" y="1123125"/>
            <a:ext cx="7013871" cy="1738844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>
              <a:buSzPct val="25000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L’Unione Petrolifera riunisce le principali aziende petrolifere che operano in Italia nell’ambito della raffinazione del petrolio, della logistica e della distribuzione dei prodotti petroliferi (il cosiddetto downstream petrolifero).</a:t>
            </a:r>
            <a:b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</a:t>
            </a:r>
            <a:r>
              <a:rPr lang="it-IT" sz="1067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42 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aziende associate, nazionali e internazionali, e </a:t>
            </a:r>
            <a:r>
              <a:rPr lang="it-IT" sz="1067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10 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soci aggregati rappresenta il settore nelle sedi istituzionali e costituisce il fulcro delle iniziative di analisi e studio del comparto sui temi tecnici, economici e ambientali.</a:t>
            </a:r>
            <a:b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La tutela dell’ambiente, l’attenzione per la sicurezza, l’impegno nella ricerca e nell’innovazione sono i valori fondamentali e irrinunciabili di Unione Petrolifera, al servizio di un comparto industriale moderno e vitale.</a:t>
            </a:r>
          </a:p>
          <a:p>
            <a:pPr>
              <a:buSzPct val="25000"/>
            </a:pPr>
            <a:endParaRPr lang="it-IT" sz="1067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1067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1067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6788" y="2848745"/>
            <a:ext cx="7559291" cy="291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98" algn="just">
              <a:lnSpc>
                <a:spcPct val="107000"/>
              </a:lnSpc>
            </a:pP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NUMERI DEL COMPARTO</a:t>
            </a:r>
          </a:p>
          <a:p>
            <a:pPr marR="359798" algn="just">
              <a:lnSpc>
                <a:spcPct val="107000"/>
              </a:lnSpc>
            </a:pPr>
            <a:endParaRPr lang="it-IT" sz="1067" b="1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03179" marR="359798" lvl="2" indent="-224949" algn="just">
              <a:lnSpc>
                <a:spcPct val="107000"/>
              </a:lnSpc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13 raffinerie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distribuite sull’intero territorio nazionale, di cui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 </a:t>
            </a:r>
            <a:r>
              <a:rPr lang="it-IT" sz="1067" b="1" i="1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bioraffinerie</a:t>
            </a:r>
            <a:endParaRPr lang="it-IT" sz="1067" b="1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03179" marR="359798" lvl="2" indent="-224949" algn="just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una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logistica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ed una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distribuzione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con infrastrutture capillarmente diffuse sul territorio, con 20.750 punti vendita, oltre 100 depositi di capacità superiore a 3.000 mc e centinaia di depositi di piccole dimensione, di cui circa 300 fiscali, nonché oltre 2.700 km di oleodotti</a:t>
            </a:r>
          </a:p>
          <a:p>
            <a:pPr marL="203179" marR="359798" lvl="2" indent="-224949" algn="just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21.000 occupati diretti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con elevata scolarizzazione (il 20% è laureato) oltre ad un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indotto di altri 130.000,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con l’ausilio di mano d’opera di alta specializzazione</a:t>
            </a:r>
          </a:p>
          <a:p>
            <a:pPr marL="203179" marR="359798" lvl="2" indent="-224949" algn="just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 altissimo contributo tecnologico, con oltre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1.000 brevetti registrati</a:t>
            </a:r>
          </a:p>
          <a:p>
            <a:pPr marL="203179" marR="359798" lvl="2" indent="-224949" algn="just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·"/>
            </a:pPr>
            <a:endParaRPr lang="it-IT" sz="1067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358951" algn="just">
              <a:buClr>
                <a:srgbClr val="000000"/>
              </a:buClr>
              <a:buSzPct val="91666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Sotto il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profilo economico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il settore:</a:t>
            </a:r>
          </a:p>
          <a:p>
            <a:pPr marR="358951" algn="just">
              <a:buClr>
                <a:srgbClr val="000000"/>
              </a:buClr>
              <a:buSzPct val="91666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Produce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100 miliardi di euro 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 fatturato annuo </a:t>
            </a:r>
          </a:p>
          <a:p>
            <a:pPr marR="358951" algn="just">
              <a:buClr>
                <a:srgbClr val="000000"/>
              </a:buClr>
              <a:buSzPct val="91666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Incassa per conto dello Stato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38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miliardi di euro 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tra accise e IVA</a:t>
            </a:r>
          </a:p>
          <a:p>
            <a:pPr marR="358951" algn="just">
              <a:buClr>
                <a:srgbClr val="000000"/>
              </a:buClr>
              <a:buSzPct val="91666"/>
            </a:pP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Contribuisce alla bilancia commerciale </a:t>
            </a:r>
            <a:r>
              <a:rPr lang="it-IT" sz="1067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13 miliardi di euro </a:t>
            </a:r>
            <a:r>
              <a:rPr lang="it-IT" sz="1067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 prodotti raffinati</a:t>
            </a:r>
          </a:p>
        </p:txBody>
      </p:sp>
      <p:pic>
        <p:nvPicPr>
          <p:cNvPr id="27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1777" y="6325849"/>
            <a:ext cx="12192000" cy="5354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290336" y="6311095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2" name="Gruppo"/>
          <p:cNvGrpSpPr/>
          <p:nvPr/>
        </p:nvGrpSpPr>
        <p:grpSpPr>
          <a:xfrm>
            <a:off x="9298744" y="1485060"/>
            <a:ext cx="986270" cy="986270"/>
            <a:chOff x="0" y="0"/>
            <a:chExt cx="4400171" cy="4400171"/>
          </a:xfrm>
        </p:grpSpPr>
        <p:sp>
          <p:nvSpPr>
            <p:cNvPr id="24" name="Cerchio"/>
            <p:cNvSpPr/>
            <p:nvPr/>
          </p:nvSpPr>
          <p:spPr>
            <a:xfrm>
              <a:off x="179838" y="359677"/>
              <a:ext cx="4040495" cy="4040495"/>
            </a:xfrm>
            <a:prstGeom prst="ellipse">
              <a:avLst/>
            </a:prstGeom>
            <a:solidFill>
              <a:srgbClr val="09557F"/>
            </a:solidFill>
            <a:ln w="12700" cap="flat">
              <a:noFill/>
              <a:miter lim="400000"/>
            </a:ln>
            <a:effectLst/>
          </p:spPr>
          <p:txBody>
            <a:bodyPr wrap="square" lIns="116018" tIns="116018" rIns="116018" bIns="116018" numCol="1" anchor="ctr">
              <a:noAutofit/>
            </a:bodyPr>
            <a:lstStyle/>
            <a:p>
              <a:pPr>
                <a:defRPr sz="10500" b="1">
                  <a:solidFill>
                    <a:srgbClr val="09557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/>
            </a:p>
          </p:txBody>
        </p:sp>
        <p:pic>
          <p:nvPicPr>
            <p:cNvPr id="25" name="shutterstock_768886501.png" descr="shutterstock_7688865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400172" cy="4400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" name="Gruppo"/>
          <p:cNvGrpSpPr/>
          <p:nvPr/>
        </p:nvGrpSpPr>
        <p:grpSpPr>
          <a:xfrm>
            <a:off x="8451569" y="3126769"/>
            <a:ext cx="1044734" cy="1044734"/>
            <a:chOff x="0" y="0"/>
            <a:chExt cx="4551331" cy="4551331"/>
          </a:xfrm>
        </p:grpSpPr>
        <p:sp>
          <p:nvSpPr>
            <p:cNvPr id="40" name="Cerchio"/>
            <p:cNvSpPr/>
            <p:nvPr/>
          </p:nvSpPr>
          <p:spPr>
            <a:xfrm>
              <a:off x="255418" y="255418"/>
              <a:ext cx="4040495" cy="4040495"/>
            </a:xfrm>
            <a:prstGeom prst="ellipse">
              <a:avLst/>
            </a:prstGeom>
            <a:solidFill>
              <a:srgbClr val="09557F"/>
            </a:solidFill>
            <a:ln w="12700" cap="flat">
              <a:noFill/>
              <a:miter lim="400000"/>
            </a:ln>
            <a:effectLst/>
          </p:spPr>
          <p:txBody>
            <a:bodyPr wrap="square" lIns="116018" tIns="116018" rIns="116018" bIns="116018" numCol="1" anchor="ctr">
              <a:noAutofit/>
            </a:bodyPr>
            <a:lstStyle/>
            <a:p>
              <a:pPr>
                <a:defRPr sz="10500" b="1">
                  <a:solidFill>
                    <a:srgbClr val="09557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/>
            </a:p>
          </p:txBody>
        </p:sp>
        <p:pic>
          <p:nvPicPr>
            <p:cNvPr id="41" name="serbatoi.png" descr="serbatoi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51332" cy="4551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" name="Gruppo"/>
          <p:cNvGrpSpPr/>
          <p:nvPr/>
        </p:nvGrpSpPr>
        <p:grpSpPr>
          <a:xfrm>
            <a:off x="10033011" y="3124504"/>
            <a:ext cx="990763" cy="1023000"/>
            <a:chOff x="0" y="0"/>
            <a:chExt cx="4385852" cy="4385852"/>
          </a:xfrm>
        </p:grpSpPr>
        <p:sp>
          <p:nvSpPr>
            <p:cNvPr id="43" name="Cerchio"/>
            <p:cNvSpPr/>
            <p:nvPr/>
          </p:nvSpPr>
          <p:spPr>
            <a:xfrm>
              <a:off x="172679" y="172679"/>
              <a:ext cx="4040495" cy="4040495"/>
            </a:xfrm>
            <a:prstGeom prst="ellipse">
              <a:avLst/>
            </a:prstGeom>
            <a:solidFill>
              <a:srgbClr val="09557F"/>
            </a:solidFill>
            <a:ln w="12700" cap="flat">
              <a:noFill/>
              <a:miter lim="400000"/>
            </a:ln>
            <a:effectLst/>
          </p:spPr>
          <p:txBody>
            <a:bodyPr wrap="square" lIns="116018" tIns="116018" rIns="116018" bIns="116018" numCol="1" anchor="ctr">
              <a:noAutofit/>
            </a:bodyPr>
            <a:lstStyle/>
            <a:p>
              <a:pPr>
                <a:defRPr sz="10500" b="1">
                  <a:solidFill>
                    <a:srgbClr val="09557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/>
            </a:p>
          </p:txBody>
        </p:sp>
        <p:pic>
          <p:nvPicPr>
            <p:cNvPr id="44" name="carburante.png" descr="carburant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385853" cy="438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760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-9307" y="6295870"/>
            <a:ext cx="12206531" cy="56542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90336" y="6311095"/>
            <a:ext cx="2084000" cy="4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l"/>
            <a:r>
              <a:rPr lang="en-GB" sz="1467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4083" y="814045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sp>
        <p:nvSpPr>
          <p:cNvPr id="17" name="Shape 65"/>
          <p:cNvSpPr txBox="1">
            <a:spLocks/>
          </p:cNvSpPr>
          <p:nvPr/>
        </p:nvSpPr>
        <p:spPr>
          <a:xfrm>
            <a:off x="78425" y="126996"/>
            <a:ext cx="10103129" cy="67265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buSzPct val="25000"/>
            </a:pPr>
            <a:endParaRPr lang="it-IT" sz="28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65"/>
          <p:cNvSpPr txBox="1">
            <a:spLocks noGrp="1"/>
          </p:cNvSpPr>
          <p:nvPr>
            <p:ph type="ctrTitle"/>
          </p:nvPr>
        </p:nvSpPr>
        <p:spPr>
          <a:xfrm>
            <a:off x="199157" y="128500"/>
            <a:ext cx="8800020" cy="72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 lvl="0" algn="l">
              <a:buSzPct val="25000"/>
            </a:pPr>
            <a:r>
              <a:rPr lang="it-IT" sz="2933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Italia: domanda di energia e ruolo del petrolio</a:t>
            </a:r>
          </a:p>
        </p:txBody>
      </p:sp>
      <p:sp>
        <p:nvSpPr>
          <p:cNvPr id="12" name="Shape 99"/>
          <p:cNvSpPr/>
          <p:nvPr/>
        </p:nvSpPr>
        <p:spPr>
          <a:xfrm>
            <a:off x="446431" y="1412254"/>
            <a:ext cx="4268161" cy="5369666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algn="just">
              <a:buSzPct val="25000"/>
            </a:pP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Nel 2017 la </a:t>
            </a:r>
            <a:r>
              <a:rPr lang="it-IT" sz="16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domanda di energia </a:t>
            </a:r>
            <a:r>
              <a:rPr lang="it-IT" sz="16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italiana </a:t>
            </a: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è stata pari a </a:t>
            </a: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170 </a:t>
            </a:r>
            <a:r>
              <a:rPr lang="it-IT" sz="1600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MTep</a:t>
            </a: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(+1,5% vs 2016).</a:t>
            </a:r>
          </a:p>
          <a:p>
            <a:pPr algn="just"/>
            <a:endParaRPr sz="1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just">
              <a:buSzPct val="25000"/>
            </a:pP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Nei </a:t>
            </a:r>
            <a:r>
              <a:rPr lang="it-IT" sz="16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trasporti la domanda è </a:t>
            </a:r>
            <a:r>
              <a:rPr lang="it-IT" sz="16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soddisfatta per </a:t>
            </a:r>
            <a:r>
              <a:rPr lang="it-IT" sz="16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il 92% dai prodotti petroliferi</a:t>
            </a: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, le altre fonti (energia elettrica, rinnovabili e gas) contribuiscono ciascuna per il 2-3</a:t>
            </a: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%:</a:t>
            </a:r>
          </a:p>
          <a:p>
            <a:pPr marL="285750" indent="-285750" algn="just">
              <a:buSzPct val="25000"/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indent="-285750" algn="just">
              <a:buSzPct val="50000"/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92</a:t>
            </a: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% dei consumi del trasporto su strada </a:t>
            </a:r>
          </a:p>
          <a:p>
            <a:pPr marL="285750" indent="-285750" algn="just">
              <a:buSzPct val="5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99,5% del trasporto aereo, </a:t>
            </a:r>
          </a:p>
          <a:p>
            <a:pPr marL="285750" indent="-285750" algn="just">
              <a:buSzPct val="5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98,6% del trasporto via mare </a:t>
            </a:r>
          </a:p>
          <a:p>
            <a:pPr marL="285750" indent="-285750" algn="just">
              <a:buSzPct val="5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2,9% del trasporto su rotaia</a:t>
            </a:r>
          </a:p>
          <a:p>
            <a:pPr algn="just">
              <a:buSzPct val="25000"/>
            </a:pPr>
            <a:endParaRPr lang="it-IT" sz="1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just">
              <a:buSzPct val="25000"/>
            </a:pP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Al </a:t>
            </a:r>
            <a:r>
              <a:rPr lang="it-IT" sz="16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2030 il petrolio coprirà ancora circa il 30% </a:t>
            </a: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del domanda di energia e i </a:t>
            </a:r>
            <a:r>
              <a:rPr lang="it-IT" sz="16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prodotti petroliferi il 75-80% della domanda nei trasporti</a:t>
            </a:r>
            <a:r>
              <a:rPr lang="it-IT" sz="16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lang="it-IT" sz="1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" name="Shape 92"/>
          <p:cNvPicPr preferRelativeResize="0"/>
          <p:nvPr/>
        </p:nvPicPr>
        <p:blipFill rotWithShape="1">
          <a:blip r:embed="rId4">
            <a:alphaModFix/>
          </a:blip>
          <a:srcRect t="11823"/>
          <a:stretch/>
        </p:blipFill>
        <p:spPr>
          <a:xfrm>
            <a:off x="6214426" y="4048738"/>
            <a:ext cx="4983739" cy="213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96"/>
          <p:cNvSpPr/>
          <p:nvPr/>
        </p:nvSpPr>
        <p:spPr>
          <a:xfrm>
            <a:off x="10515436" y="5990077"/>
            <a:ext cx="1593745" cy="165263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defTabSz="1219170">
              <a:buSzPct val="25000"/>
              <a:defRPr/>
            </a:pPr>
            <a:r>
              <a:rPr lang="it-IT" sz="800" b="1" kern="0" dirty="0">
                <a:solidFill>
                  <a:schemeClr val="bg1">
                    <a:lumMod val="50000"/>
                  </a:schemeClr>
                </a:solidFill>
              </a:rPr>
              <a:t>Fonte: Stime UP su dati MISE</a:t>
            </a:r>
          </a:p>
        </p:txBody>
      </p:sp>
      <p:sp>
        <p:nvSpPr>
          <p:cNvPr id="16" name="Shape 103"/>
          <p:cNvSpPr/>
          <p:nvPr/>
        </p:nvSpPr>
        <p:spPr>
          <a:xfrm>
            <a:off x="8811455" y="948836"/>
            <a:ext cx="2946479" cy="345407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algn="ctr">
              <a:buSzPct val="25000"/>
            </a:pPr>
            <a: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Domanda di energia primaria 2017</a:t>
            </a:r>
            <a:b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(peso %) </a:t>
            </a:r>
          </a:p>
          <a:p>
            <a:pPr algn="ctr">
              <a:buSzPct val="25000"/>
            </a:pPr>
            <a:endParaRPr lang="it-IT" sz="1067" b="1" dirty="0">
              <a:solidFill>
                <a:schemeClr val="bg1">
                  <a:lumMod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104"/>
          <p:cNvSpPr/>
          <p:nvPr/>
        </p:nvSpPr>
        <p:spPr>
          <a:xfrm>
            <a:off x="6818973" y="3546724"/>
            <a:ext cx="3774643" cy="361417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algn="ctr">
              <a:buSzPct val="25000"/>
            </a:pPr>
            <a: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Evoluzione domanda energetica e ruolo del petrolio</a:t>
            </a:r>
          </a:p>
          <a:p>
            <a:pPr algn="ctr">
              <a:buSzPct val="25000"/>
            </a:pPr>
            <a: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(1990-2030)</a:t>
            </a:r>
          </a:p>
        </p:txBody>
      </p:sp>
      <p:sp>
        <p:nvSpPr>
          <p:cNvPr id="19" name="Shape 105"/>
          <p:cNvSpPr/>
          <p:nvPr/>
        </p:nvSpPr>
        <p:spPr>
          <a:xfrm>
            <a:off x="5129989" y="933447"/>
            <a:ext cx="3286572" cy="408324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algn="ctr">
              <a:buSzPct val="25000"/>
            </a:pPr>
            <a: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Domanda di energia nei trasporti per </a:t>
            </a:r>
            <a:r>
              <a:rPr lang="it-IT" sz="1067" b="1" dirty="0" smtClean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fonte 2017</a:t>
            </a:r>
            <a:endParaRPr lang="it-IT" sz="1067" b="1" dirty="0">
              <a:solidFill>
                <a:schemeClr val="bg1">
                  <a:lumMod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>
              <a:buSzPct val="25000"/>
            </a:pPr>
            <a:r>
              <a:rPr lang="it-IT" sz="1067" b="1" dirty="0">
                <a:solidFill>
                  <a:schemeClr val="bg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(peso %)</a:t>
            </a:r>
          </a:p>
        </p:txBody>
      </p:sp>
      <p:pic>
        <p:nvPicPr>
          <p:cNvPr id="2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8465" y="1464788"/>
            <a:ext cx="3790104" cy="1889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9297910" y="4251548"/>
            <a:ext cx="1900256" cy="17009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graphicFrame>
        <p:nvGraphicFramePr>
          <p:cNvPr id="26" name="Grafico 2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D98F0983-D959-4D39-B862-2507850E2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55326"/>
              </p:ext>
            </p:extLst>
          </p:nvPr>
        </p:nvGraphicFramePr>
        <p:xfrm>
          <a:off x="8960434" y="1255825"/>
          <a:ext cx="3110004" cy="212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ttangolo 3"/>
          <p:cNvSpPr/>
          <p:nvPr/>
        </p:nvSpPr>
        <p:spPr>
          <a:xfrm>
            <a:off x="6799157" y="1478644"/>
            <a:ext cx="627328" cy="243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33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2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28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86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90336" y="6311095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indent="-93152" algn="l">
              <a:buSzPts val="1467"/>
            </a:pPr>
            <a:r>
              <a:rPr lang="en-GB" sz="14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136" name="Shape 136"/>
          <p:cNvSpPr/>
          <p:nvPr/>
        </p:nvSpPr>
        <p:spPr>
          <a:xfrm>
            <a:off x="-3996" y="814047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92523" y="230437"/>
            <a:ext cx="10930316" cy="5670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</a:pPr>
            <a:endParaRPr lang="en-GB" sz="2667" dirty="0">
              <a:solidFill>
                <a:srgbClr val="002060"/>
              </a:solidFill>
              <a:latin typeface="Gill Sans" panose="020B0604020202020204"/>
              <a:ea typeface="Verdana"/>
              <a:cs typeface="Verdana"/>
              <a:sym typeface="Verdana"/>
            </a:endParaRPr>
          </a:p>
        </p:txBody>
      </p:sp>
      <p:pic>
        <p:nvPicPr>
          <p:cNvPr id="36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2079" y="6325850"/>
            <a:ext cx="12192000" cy="5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331256" y="6445053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3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333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Shape 114"/>
          <p:cNvSpPr/>
          <p:nvPr/>
        </p:nvSpPr>
        <p:spPr>
          <a:xfrm>
            <a:off x="6574007" y="4281689"/>
            <a:ext cx="4844543" cy="1425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0933" tIns="60933" rIns="60933" bIns="60933" anchor="t" anchorCtr="0">
            <a:noAutofit/>
          </a:bodyPr>
          <a:lstStyle/>
          <a:p>
            <a:pPr marL="285750" indent="-285750" algn="ctr">
              <a:buSzPct val="100000"/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Necessaria </a:t>
            </a:r>
            <a:r>
              <a:rPr lang="it-IT" sz="1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un’accurata analisi costi/benefici </a:t>
            </a: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su tutta la filiera produttiva </a:t>
            </a:r>
            <a:r>
              <a:rPr lang="it-IT" sz="14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 distributiva per </a:t>
            </a: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scegliere la </a:t>
            </a:r>
            <a:r>
              <a:rPr lang="it-IT" sz="1400" i="1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fuel</a:t>
            </a:r>
            <a:r>
              <a:rPr lang="it-IT" sz="14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mix </a:t>
            </a: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ottimale</a:t>
            </a:r>
          </a:p>
          <a:p>
            <a:pPr marL="285750" indent="-285750" algn="ctr">
              <a:buSzPct val="100000"/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Rispettare la </a:t>
            </a:r>
            <a:r>
              <a:rPr lang="it-IT" sz="1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neutralità tecnologica </a:t>
            </a: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 </a:t>
            </a:r>
            <a:r>
              <a:rPr lang="it-IT" sz="1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favorire la ricerca </a:t>
            </a:r>
            <a:r>
              <a:rPr lang="it-IT" sz="1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su tutte le possibili fonti di </a:t>
            </a:r>
            <a:r>
              <a:rPr lang="it-IT" sz="14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energia</a:t>
            </a:r>
            <a:endParaRPr lang="it-IT" sz="14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117"/>
          <p:cNvSpPr/>
          <p:nvPr/>
        </p:nvSpPr>
        <p:spPr>
          <a:xfrm>
            <a:off x="290336" y="275640"/>
            <a:ext cx="8920179" cy="4741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2933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L’evoluzione dei trasporti e le sfide ambientali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3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21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Rettangolo 1"/>
          <p:cNvSpPr>
            <a:spLocks noChangeArrowheads="1"/>
          </p:cNvSpPr>
          <p:nvPr/>
        </p:nvSpPr>
        <p:spPr bwMode="auto">
          <a:xfrm>
            <a:off x="778701" y="1094377"/>
            <a:ext cx="10244138" cy="24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it-IT" sz="1400" kern="0" dirty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Una efficace politica per </a:t>
            </a:r>
            <a:r>
              <a:rPr lang="it-IT" sz="1400" b="1" kern="0" dirty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la mobilità </a:t>
            </a:r>
            <a:r>
              <a:rPr lang="it-IT" sz="1400" b="1" kern="0" dirty="0" smtClean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non </a:t>
            </a:r>
            <a:r>
              <a:rPr lang="it-IT" sz="1400" b="1" kern="0" dirty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può prescindere </a:t>
            </a:r>
            <a:r>
              <a:rPr lang="it-IT" sz="1400" b="1" kern="0" dirty="0" smtClean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dal porsi 3 </a:t>
            </a:r>
            <a:r>
              <a:rPr lang="it-IT" sz="1400" b="1" kern="0" dirty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obiettivi </a:t>
            </a:r>
            <a:r>
              <a:rPr lang="it-IT" sz="1400" b="1" kern="0" dirty="0" smtClean="0">
                <a:solidFill>
                  <a:srgbClr val="002060"/>
                </a:solidFill>
                <a:latin typeface="Gill Sans"/>
                <a:ea typeface="Verdana" panose="020B0604030504040204" pitchFamily="34" charset="0"/>
                <a:cs typeface="Gill Sans"/>
              </a:rPr>
              <a:t>principali:</a:t>
            </a:r>
            <a:endParaRPr lang="it-IT" sz="1400" kern="0" dirty="0">
              <a:solidFill>
                <a:srgbClr val="002060"/>
              </a:solidFill>
              <a:latin typeface="Gill Sans"/>
              <a:ea typeface="Verdana" panose="020B0604030504040204" pitchFamily="34" charset="0"/>
              <a:cs typeface="Gill Sans"/>
            </a:endParaRPr>
          </a:p>
          <a:p>
            <a:pPr marL="0" lvl="2" indent="0" algn="ctr">
              <a:lnSpc>
                <a:spcPct val="150000"/>
              </a:lnSpc>
              <a:buSzPct val="25000"/>
              <a:buNone/>
            </a:pPr>
            <a:r>
              <a:rPr lang="it-IT" sz="16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1) </a:t>
            </a:r>
            <a:r>
              <a:rPr lang="it-IT" sz="14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Garantire </a:t>
            </a:r>
            <a:r>
              <a:rPr lang="it-IT" sz="1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la mobilità delle merci e delle persone</a:t>
            </a:r>
          </a:p>
          <a:p>
            <a:pPr marL="0" lvl="2" indent="0" algn="ctr">
              <a:lnSpc>
                <a:spcPct val="150000"/>
              </a:lnSpc>
              <a:buSzPct val="25000"/>
              <a:buNone/>
            </a:pPr>
            <a:r>
              <a:rPr lang="it-IT" sz="1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2) A costi sostenibili per tutta la popolazione</a:t>
            </a:r>
          </a:p>
          <a:p>
            <a:pPr marL="0" lvl="2" indent="0" algn="ctr">
              <a:lnSpc>
                <a:spcPct val="150000"/>
              </a:lnSpc>
              <a:buSzPct val="25000"/>
              <a:buNone/>
            </a:pPr>
            <a:r>
              <a:rPr lang="it-IT" sz="1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3) Traguardando gli obiettivi ambientali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1400" b="1" kern="0" dirty="0">
              <a:solidFill>
                <a:srgbClr val="002060"/>
              </a:solidFill>
              <a:latin typeface="Gill Sans"/>
              <a:ea typeface="Verdana" panose="020B0604030504040204" pitchFamily="34" charset="0"/>
              <a:cs typeface="Gill San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400" b="1" kern="0" dirty="0">
                <a:solidFill>
                  <a:srgbClr val="002060"/>
                </a:solidFill>
                <a:latin typeface="Gill Sans"/>
                <a:cs typeface="Gill Sans"/>
              </a:rPr>
              <a:t>Obiettivi che vanno</a:t>
            </a:r>
            <a:r>
              <a:rPr lang="it-IT" sz="1400" kern="0" dirty="0">
                <a:solidFill>
                  <a:srgbClr val="002060"/>
                </a:solidFill>
                <a:latin typeface="Gill Sans"/>
                <a:cs typeface="Gill Sans"/>
              </a:rPr>
              <a:t> </a:t>
            </a:r>
            <a:r>
              <a:rPr lang="it-IT" sz="1400" b="1" kern="0" dirty="0">
                <a:solidFill>
                  <a:srgbClr val="002060"/>
                </a:solidFill>
                <a:latin typeface="Gill Sans"/>
                <a:cs typeface="Gill Sans"/>
              </a:rPr>
              <a:t>conseguiti contemporaneamente </a:t>
            </a:r>
            <a:r>
              <a:rPr lang="it-IT" sz="1400" kern="0" dirty="0">
                <a:solidFill>
                  <a:srgbClr val="002060"/>
                </a:solidFill>
                <a:latin typeface="Gill Sans"/>
                <a:cs typeface="Gill Sans"/>
              </a:rPr>
              <a:t>perché perseguirne uno solo, a scapito degli altri, non sarebbe sostenibile oltre che dal punto di vista economico, anche da quello sociale</a:t>
            </a:r>
            <a:r>
              <a:rPr lang="it-IT" sz="1400" kern="0" dirty="0" smtClean="0">
                <a:solidFill>
                  <a:srgbClr val="002060"/>
                </a:solidFill>
                <a:latin typeface="Gill Sans"/>
                <a:cs typeface="Gill Sans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altLang="it-IT" sz="1400" b="1" dirty="0" smtClean="0">
              <a:solidFill>
                <a:srgbClr val="002060"/>
              </a:solidFill>
              <a:latin typeface="Gill Sans" panose="020B0604020202020204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2886" y="4021260"/>
            <a:ext cx="5600798" cy="19082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altLang="it-IT" sz="1400" b="1" dirty="0">
                <a:solidFill>
                  <a:srgbClr val="002060"/>
                </a:solidFill>
                <a:latin typeface="Gill Sans" panose="020B0604020202020204"/>
              </a:rPr>
              <a:t>Sostenibilità ambientale: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</a:rPr>
              <a:t>emissioni «globali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</a:rPr>
              <a:t>» climalteranti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</a:rPr>
              <a:t>(CO2),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</a:rPr>
              <a:t>emissioni inquinanti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</a:rPr>
              <a:t>«locali» (PM10, </a:t>
            </a:r>
            <a:r>
              <a:rPr lang="it-IT" altLang="it-IT" sz="1400" dirty="0" err="1">
                <a:solidFill>
                  <a:srgbClr val="002060"/>
                </a:solidFill>
                <a:latin typeface="Gill Sans" panose="020B0604020202020204"/>
              </a:rPr>
              <a:t>NO</a:t>
            </a:r>
            <a:r>
              <a:rPr lang="it-IT" altLang="it-IT" sz="1400" baseline="-25000" dirty="0" err="1">
                <a:solidFill>
                  <a:srgbClr val="002060"/>
                </a:solidFill>
                <a:latin typeface="Gill Sans" panose="020B0604020202020204"/>
              </a:rPr>
              <a:t>x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</a:rPr>
              <a:t>).</a:t>
            </a:r>
            <a:endParaRPr lang="it-IT" altLang="it-IT" sz="1400" dirty="0">
              <a:solidFill>
                <a:srgbClr val="002060"/>
              </a:solidFill>
              <a:latin typeface="Gill Sans" panose="020B0604020202020204"/>
            </a:endParaRPr>
          </a:p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altLang="it-IT" sz="1400" b="1" dirty="0" smtClean="0">
                <a:solidFill>
                  <a:srgbClr val="002060"/>
                </a:solidFill>
                <a:latin typeface="Gill Sans" panose="020B0604020202020204"/>
              </a:rPr>
              <a:t>Sostenibilità </a:t>
            </a:r>
            <a:r>
              <a:rPr lang="it-IT" altLang="it-IT" sz="1400" b="1" dirty="0">
                <a:solidFill>
                  <a:srgbClr val="002060"/>
                </a:solidFill>
                <a:latin typeface="Gill Sans" panose="020B0604020202020204"/>
              </a:rPr>
              <a:t>economica: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</a:rPr>
              <a:t>efficienza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</a:rPr>
              <a:t>nel trasporto pubblico e privato,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</a:rPr>
              <a:t>uso ottimale delle risorse pubbliche per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</a:rPr>
              <a:t>infrastrutture.</a:t>
            </a:r>
            <a:endParaRPr lang="it-IT" altLang="it-IT" sz="1400" dirty="0">
              <a:solidFill>
                <a:srgbClr val="002060"/>
              </a:solidFill>
              <a:latin typeface="Gill Sans" panose="020B0604020202020204"/>
            </a:endParaRPr>
          </a:p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altLang="it-IT" sz="1400" b="1" dirty="0" smtClean="0">
                <a:solidFill>
                  <a:srgbClr val="002060"/>
                </a:solidFill>
                <a:latin typeface="Gill Sans" panose="020B0604020202020204"/>
              </a:rPr>
              <a:t>Sostenibilità sociale: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</a:rPr>
              <a:t>equità ed inclusione (diritto della mobilità), impatti sulla salute (incidentalità, malattie cardio vascolari, stress), costi per famiglie ed imprese.</a:t>
            </a:r>
            <a:endParaRPr lang="it-IT" altLang="it-IT" sz="1400" dirty="0">
              <a:solidFill>
                <a:srgbClr val="002060"/>
              </a:solidFill>
              <a:latin typeface="Gill Sans" panose="020B0604020202020204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2953333" y="3370280"/>
            <a:ext cx="424542" cy="55626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8784007" y="3374515"/>
            <a:ext cx="424542" cy="55626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0" y="110912"/>
            <a:ext cx="10840608" cy="728663"/>
          </a:xfrm>
        </p:spPr>
        <p:txBody>
          <a:bodyPr lIns="121900" tIns="121900" rIns="121900" bIns="121900" anchor="b">
            <a:norm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ricambio del parco auto al 2030 emissioni medie CO</a:t>
            </a:r>
            <a:r>
              <a:rPr lang="it-IT" b="1" baseline="-250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a -37%</a:t>
            </a:r>
            <a:endParaRPr lang="it-IT" b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67">
            <a:extLst>
              <a:ext uri="{FF2B5EF4-FFF2-40B4-BE49-F238E27FC236}">
                <a16:creationId xmlns=""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0" y="772775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90513" y="6310313"/>
            <a:ext cx="235210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1425" y="6310313"/>
            <a:ext cx="585280" cy="357187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fld id="{0A14738D-7F8C-46AC-8530-CDAE2AACA724}" type="slidenum">
              <a:rPr lang="en-GB" sz="1867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1219170" eaLnBrk="1" fontAlgn="auto" hangingPunct="1">
                <a:spcAft>
                  <a:spcPts val="0"/>
                </a:spcAft>
                <a:defRPr/>
              </a:pPr>
              <a:t>5</a:t>
            </a:fld>
            <a:endParaRPr lang="en-GB" sz="1867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0" y="6325850"/>
            <a:ext cx="12192000" cy="5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6"/>
          <p:cNvSpPr txBox="1">
            <a:spLocks/>
          </p:cNvSpPr>
          <p:nvPr/>
        </p:nvSpPr>
        <p:spPr>
          <a:xfrm>
            <a:off x="290335" y="6445053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3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333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269" y="2040180"/>
            <a:ext cx="5016035" cy="2986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47"/>
          <p:cNvSpPr/>
          <p:nvPr/>
        </p:nvSpPr>
        <p:spPr>
          <a:xfrm>
            <a:off x="787650" y="1637891"/>
            <a:ext cx="3847047" cy="27415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Parco circolante 2015 (33,7 milioni di auto)</a:t>
            </a:r>
          </a:p>
        </p:txBody>
      </p:sp>
      <p:pic>
        <p:nvPicPr>
          <p:cNvPr id="21" name="Shape 148" descr="Schermata 2017-07-21 alle 09.59.3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2354" y="1501438"/>
            <a:ext cx="6520626" cy="40575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10470519" y="4041705"/>
            <a:ext cx="1560695" cy="1400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51904" y="86447"/>
            <a:ext cx="10635146" cy="72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lvl="0" algn="l">
              <a:buSzPct val="25000"/>
            </a:pPr>
            <a:r>
              <a:rPr lang="it-IT" sz="28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Sulle emissioni inquinanti non siamo all’anno zero…</a:t>
            </a:r>
            <a:endParaRPr lang="it-IT" sz="2800" b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90335" y="6445053"/>
            <a:ext cx="2084000" cy="4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l"/>
            <a:r>
              <a:rPr lang="en-GB" sz="1333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12347" y="814047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pic>
        <p:nvPicPr>
          <p:cNvPr id="27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2920" y="6325849"/>
            <a:ext cx="12192000" cy="5354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290336" y="6311095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467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795809"/>
              </p:ext>
            </p:extLst>
          </p:nvPr>
        </p:nvGraphicFramePr>
        <p:xfrm>
          <a:off x="290335" y="1162578"/>
          <a:ext cx="3717865" cy="223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95433"/>
              </p:ext>
            </p:extLst>
          </p:nvPr>
        </p:nvGraphicFramePr>
        <p:xfrm>
          <a:off x="4217065" y="1162578"/>
          <a:ext cx="3757869" cy="225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568468"/>
              </p:ext>
            </p:extLst>
          </p:nvPr>
        </p:nvGraphicFramePr>
        <p:xfrm>
          <a:off x="8058151" y="1188820"/>
          <a:ext cx="3799776" cy="227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2905614" y="2404669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Gill Sans"/>
              </a:rPr>
              <a:t>-60%</a:t>
            </a:r>
            <a:endParaRPr lang="it-IT" sz="1200" b="1" dirty="0">
              <a:solidFill>
                <a:srgbClr val="002060"/>
              </a:solidFill>
              <a:latin typeface="Gill Sans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1111860" y="1885197"/>
            <a:ext cx="2349797" cy="1070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980465" y="2322613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Gill Sans"/>
              </a:rPr>
              <a:t>-58%</a:t>
            </a:r>
            <a:endParaRPr lang="it-IT" sz="1200" b="1" dirty="0">
              <a:solidFill>
                <a:srgbClr val="002060"/>
              </a:solidFill>
              <a:latin typeface="Gill Sans"/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5004707" y="2064524"/>
            <a:ext cx="2408891" cy="736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0721074" y="2184114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Gill Sans"/>
              </a:rPr>
              <a:t>-63%</a:t>
            </a:r>
            <a:endParaRPr lang="it-IT" sz="1200" b="1" dirty="0">
              <a:solidFill>
                <a:srgbClr val="002060"/>
              </a:solidFill>
              <a:latin typeface="Gill Sans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8841921" y="1820636"/>
            <a:ext cx="2390356" cy="1015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16075" y="3459096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Fonte: Ispra 2017</a:t>
            </a:r>
            <a:endParaRPr lang="it-IT" sz="8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90335" y="3765831"/>
            <a:ext cx="114825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L’evoluzione dei motori, nonché dei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carburanti e lubrificanti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, hanno consentito un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netto miglioramento dell’impatto ambientale senza 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/>
              </a:rPr>
              <a:t>dover rinunciare alle caratteristiche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prestazionali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dirty="0" smtClean="0">
              <a:solidFill>
                <a:srgbClr val="002060"/>
              </a:solidFill>
              <a:latin typeface="Gill Sans" panose="020B0604020202020204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I </a:t>
            </a:r>
            <a:r>
              <a:rPr lang="it-IT" altLang="it-IT" sz="1400" b="1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carburanti e lubrificanti hanno subito profondi processi di riformulazione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per consentire alle sofisticate tecniche di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riduzione delle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emissioni allo scarico dei veicoli di operare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correttamente.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rgbClr val="002060"/>
              </a:solidFill>
              <a:latin typeface="Gill Sans" panose="020B0604020202020204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L’eliminazione </a:t>
            </a:r>
            <a:r>
              <a:rPr lang="it-IT" altLang="it-IT" sz="1400" b="1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delle zolfo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dal carburante diesel (ULSD) ha permesso di adottare dispositivi 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come 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FAP (filtri anti-particolato), EGR (</a:t>
            </a:r>
            <a:r>
              <a:rPr lang="it-IT" altLang="it-IT" sz="1400" dirty="0" err="1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ricircolazione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 dei gas di scarico), SCR (riduzione catalitica selettiva) che </a:t>
            </a:r>
            <a:r>
              <a:rPr lang="it-IT" altLang="it-IT" sz="1400" b="1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altrimenti non avrebbero potuto funzionare, abbattendo drasticamente sia gli </a:t>
            </a:r>
            <a:r>
              <a:rPr lang="it-IT" altLang="it-IT" sz="1400" b="1" dirty="0" err="1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NO</a:t>
            </a:r>
            <a:r>
              <a:rPr lang="it-IT" altLang="it-IT" sz="1400" b="1" baseline="-25000" dirty="0" err="1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x</a:t>
            </a:r>
            <a:r>
              <a:rPr lang="it-IT" altLang="it-IT" sz="1400" b="1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 che i PM</a:t>
            </a: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rgbClr val="002060"/>
              </a:solidFill>
              <a:latin typeface="Gill Sans" panose="020B0604020202020204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5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26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90335" y="1355453"/>
            <a:ext cx="443620" cy="24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Gill Sans"/>
              </a:rPr>
              <a:t>Gg</a:t>
            </a:r>
            <a:endParaRPr lang="it-IT" sz="1000" b="1" dirty="0">
              <a:solidFill>
                <a:srgbClr val="002060"/>
              </a:solidFill>
              <a:latin typeface="Gill San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89906" y="1360600"/>
            <a:ext cx="443620" cy="24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Gill Sans"/>
              </a:rPr>
              <a:t>Gg</a:t>
            </a:r>
            <a:endParaRPr lang="it-IT" sz="1000" b="1" dirty="0">
              <a:solidFill>
                <a:srgbClr val="002060"/>
              </a:solidFill>
              <a:latin typeface="Gill San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993040" y="1355452"/>
            <a:ext cx="443620" cy="24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Gill Sans"/>
              </a:rPr>
              <a:t>Gg</a:t>
            </a:r>
            <a:endParaRPr lang="it-IT" sz="1000" b="1" dirty="0">
              <a:solidFill>
                <a:srgbClr val="002060"/>
              </a:solidFill>
              <a:latin typeface="Gill Sans"/>
            </a:endParaRPr>
          </a:p>
        </p:txBody>
      </p:sp>
      <p:sp>
        <p:nvSpPr>
          <p:cNvPr id="30" name="Shape 65"/>
          <p:cNvSpPr txBox="1">
            <a:spLocks/>
          </p:cNvSpPr>
          <p:nvPr/>
        </p:nvSpPr>
        <p:spPr>
          <a:xfrm>
            <a:off x="7600833" y="5558886"/>
            <a:ext cx="4503650" cy="72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6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l">
              <a:buSzPct val="25000"/>
            </a:pPr>
            <a:r>
              <a:rPr lang="it-IT" sz="2800" b="1" kern="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…ma occorre fare di più</a:t>
            </a:r>
            <a:endParaRPr lang="it-IT" sz="2800" b="1" kern="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751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37242" y="133409"/>
            <a:ext cx="11413167" cy="666789"/>
          </a:xfrm>
        </p:spPr>
        <p:txBody>
          <a:bodyPr lIns="121900" tIns="121900" rIns="121900" bIns="121900" anchor="b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25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l’evoluzione del parco auto le emissioni di PM diventano trascurabili</a:t>
            </a:r>
            <a:endParaRPr lang="it-IT" sz="2500" b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67">
            <a:extLst>
              <a:ext uri="{FF2B5EF4-FFF2-40B4-BE49-F238E27FC236}">
                <a16:creationId xmlns=""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0" y="772775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90513" y="6310313"/>
            <a:ext cx="235210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1425" y="6310313"/>
            <a:ext cx="585280" cy="357187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fld id="{0A14738D-7F8C-46AC-8530-CDAE2AACA724}" type="slidenum">
              <a:rPr lang="en-GB" sz="1867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1219170" eaLnBrk="1" fontAlgn="auto" hangingPunct="1">
                <a:spcAft>
                  <a:spcPts val="0"/>
                </a:spcAft>
                <a:defRPr/>
              </a:pPr>
              <a:t>7</a:t>
            </a:fld>
            <a:endParaRPr lang="en-GB" sz="1867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371978" y="2044154"/>
            <a:ext cx="504657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L’evoluzione </a:t>
            </a:r>
            <a:r>
              <a:rPr lang="it-IT" altLang="it-IT" sz="1400" b="1" dirty="0">
                <a:solidFill>
                  <a:srgbClr val="002060"/>
                </a:solidFill>
                <a:latin typeface="Gill Sans"/>
              </a:rPr>
              <a:t>tecnologica dei motori diesel </a:t>
            </a:r>
            <a:r>
              <a:rPr lang="it-IT" altLang="it-IT" sz="1400" dirty="0">
                <a:solidFill>
                  <a:srgbClr val="002060"/>
                </a:solidFill>
                <a:latin typeface="Gill Sans"/>
              </a:rPr>
              <a:t>di ultima generazione (Euro </a:t>
            </a: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6/d - RDE), consente </a:t>
            </a:r>
            <a:r>
              <a:rPr lang="it-IT" altLang="it-IT" sz="1400" dirty="0">
                <a:solidFill>
                  <a:srgbClr val="002060"/>
                </a:solidFill>
                <a:latin typeface="Gill Sans"/>
              </a:rPr>
              <a:t>di </a:t>
            </a:r>
            <a:r>
              <a:rPr lang="it-IT" altLang="it-IT" sz="1400" b="1" dirty="0">
                <a:solidFill>
                  <a:srgbClr val="002060"/>
                </a:solidFill>
                <a:latin typeface="Gill Sans"/>
              </a:rPr>
              <a:t>ridurre le emissioni di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PM</a:t>
            </a:r>
            <a:r>
              <a:rPr lang="it-IT" altLang="it-IT" sz="1000" b="1" dirty="0" smtClean="0">
                <a:solidFill>
                  <a:srgbClr val="002060"/>
                </a:solidFill>
                <a:latin typeface="Gill Sans"/>
              </a:rPr>
              <a:t>2,5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a </a:t>
            </a:r>
            <a:r>
              <a:rPr lang="it-IT" altLang="it-IT" sz="1400" b="1" dirty="0">
                <a:solidFill>
                  <a:srgbClr val="002060"/>
                </a:solidFill>
                <a:latin typeface="Gill Sans"/>
              </a:rPr>
              <a:t>valori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trascurabili</a:t>
            </a: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.</a:t>
            </a:r>
            <a:endParaRPr lang="it-IT" altLang="it-IT" sz="1400" dirty="0">
              <a:solidFill>
                <a:srgbClr val="002060"/>
              </a:solidFill>
              <a:latin typeface="Gill Sans"/>
            </a:endParaRP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Un’auto </a:t>
            </a:r>
            <a:r>
              <a:rPr lang="it-IT" altLang="it-IT" sz="1400" b="1" dirty="0">
                <a:solidFill>
                  <a:srgbClr val="002060"/>
                </a:solidFill>
                <a:latin typeface="Gill Sans"/>
              </a:rPr>
              <a:t>Euro 6/d produce 100 gr di PM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in circa 20.000 km</a:t>
            </a: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, quanto un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impianto a biomassa (</a:t>
            </a:r>
            <a:r>
              <a:rPr lang="it-IT" altLang="it-IT" sz="1400" b="1" dirty="0" err="1" smtClean="0">
                <a:solidFill>
                  <a:srgbClr val="002060"/>
                </a:solidFill>
                <a:latin typeface="Gill Sans"/>
              </a:rPr>
              <a:t>pellet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) di nuova generazione emette in sole 32 ore</a:t>
            </a: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.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Le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emissioni di particolato non allo scarico </a:t>
            </a: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(quelle derivanti dall’usura dei freni, dei pneumatici, della pavimentazione stradale, ecc.)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/>
              </a:rPr>
              <a:t>sono di molte volte superiori a quelle allo scarico </a:t>
            </a:r>
            <a:r>
              <a:rPr lang="it-IT" altLang="it-IT" sz="1400" dirty="0" smtClean="0">
                <a:solidFill>
                  <a:srgbClr val="002060"/>
                </a:solidFill>
                <a:latin typeface="Gill Sans"/>
              </a:rPr>
              <a:t>e sono presenti anche nelle auto elettriche. 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rgbClr val="002060"/>
              </a:solidFill>
              <a:latin typeface="Gill Sans"/>
            </a:endParaRPr>
          </a:p>
        </p:txBody>
      </p:sp>
      <p:pic>
        <p:nvPicPr>
          <p:cNvPr id="10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0" y="6325850"/>
            <a:ext cx="12192000" cy="5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6"/>
          <p:cNvSpPr txBox="1">
            <a:spLocks/>
          </p:cNvSpPr>
          <p:nvPr/>
        </p:nvSpPr>
        <p:spPr>
          <a:xfrm>
            <a:off x="290335" y="6445053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3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333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486157" y="974985"/>
            <a:ext cx="5343455" cy="65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Italia: emissioni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PM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2,5 auto passeggeri diesel</a:t>
            </a:r>
          </a:p>
          <a:p>
            <a:pPr algn="ctr"/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 (Base case scenario)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53746" y="5190231"/>
            <a:ext cx="11445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Fonte: </a:t>
            </a:r>
            <a:r>
              <a:rPr lang="en-US" sz="800" b="1" dirty="0" err="1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Aeris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 2017</a:t>
            </a:r>
            <a:endParaRPr lang="it-IT" sz="8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401425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6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19" name="Shape 66"/>
          <p:cNvSpPr txBox="1">
            <a:spLocks/>
          </p:cNvSpPr>
          <p:nvPr/>
        </p:nvSpPr>
        <p:spPr>
          <a:xfrm>
            <a:off x="3298789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63" y="1927036"/>
            <a:ext cx="5861037" cy="32956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968" y="1540703"/>
            <a:ext cx="5218185" cy="4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51904" y="86447"/>
            <a:ext cx="10635146" cy="72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lvl="0" algn="l">
              <a:buSzPct val="25000"/>
            </a:pPr>
            <a:r>
              <a:rPr lang="it-IT" sz="28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Evoluzione delle emissioni di </a:t>
            </a:r>
            <a:r>
              <a:rPr lang="it-IT" sz="2800" b="1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NO</a:t>
            </a:r>
            <a:r>
              <a:rPr lang="it-IT" sz="2800" b="1" baseline="-25000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 lang="it-IT" sz="2800" b="1" baseline="-250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90335" y="6445053"/>
            <a:ext cx="2084000" cy="4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l"/>
            <a:r>
              <a:rPr lang="en-GB" sz="1333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12347" y="814047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pic>
        <p:nvPicPr>
          <p:cNvPr id="27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2920" y="6325849"/>
            <a:ext cx="12192000" cy="5354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290336" y="6311095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467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9" y="1856600"/>
            <a:ext cx="6369234" cy="28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59835" y="5071689"/>
            <a:ext cx="5217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Fonte: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Expected 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Light Duty Vehicle Emissions from Final Stages of Euro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6, Ricardo UK, </a:t>
            </a:r>
            <a:r>
              <a:rPr lang="en-US" sz="800" b="1" dirty="0" err="1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dicembre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 2017</a:t>
            </a:r>
            <a:endParaRPr lang="it-IT" sz="8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2" name="Anello 11"/>
          <p:cNvSpPr/>
          <p:nvPr/>
        </p:nvSpPr>
        <p:spPr>
          <a:xfrm>
            <a:off x="5239108" y="3707756"/>
            <a:ext cx="1479334" cy="1312878"/>
          </a:xfrm>
          <a:prstGeom prst="donut">
            <a:avLst>
              <a:gd name="adj" fmla="val 0"/>
            </a:avLst>
          </a:prstGeom>
          <a:ln w="31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81071" y="1117442"/>
            <a:ext cx="10782228" cy="58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Emissioni NO</a:t>
            </a:r>
            <a:r>
              <a:rPr lang="it-IT" b="1" baseline="-25000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X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 in condizioni reali di guida (RDE)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51" y="2035932"/>
            <a:ext cx="4927146" cy="287492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861033" y="5154807"/>
            <a:ext cx="1652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Fonte: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Gill Sans" panose="020B0604020202020204"/>
              </a:rPr>
              <a:t>Beatrice (CNR) 2017</a:t>
            </a:r>
            <a:endParaRPr lang="it-IT" sz="8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  <a:p>
            <a:endParaRPr lang="it-IT" sz="800" b="1" dirty="0">
              <a:solidFill>
                <a:schemeClr val="bg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401425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7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21" name="Shape 66"/>
          <p:cNvSpPr txBox="1">
            <a:spLocks/>
          </p:cNvSpPr>
          <p:nvPr/>
        </p:nvSpPr>
        <p:spPr>
          <a:xfrm>
            <a:off x="3298789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65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70758" y="77512"/>
            <a:ext cx="9845675" cy="728663"/>
          </a:xfrm>
        </p:spPr>
        <p:txBody>
          <a:bodyPr lIns="121900" tIns="121900" rIns="121900" bIns="121900" anchor="b">
            <a:norm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</a:t>
            </a: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ecessario approccio multisettoriale e strutturato</a:t>
            </a:r>
            <a:endParaRPr lang="it-IT" b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67">
            <a:extLst>
              <a:ext uri="{FF2B5EF4-FFF2-40B4-BE49-F238E27FC236}">
                <a16:creationId xmlns=""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0" y="772775"/>
            <a:ext cx="6339200" cy="66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90513" y="6310313"/>
            <a:ext cx="235210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1425" y="6310313"/>
            <a:ext cx="585280" cy="357187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fld id="{0A14738D-7F8C-46AC-8530-CDAE2AACA724}" type="slidenum">
              <a:rPr lang="en-GB" sz="1867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1219170" eaLnBrk="1" fontAlgn="auto" hangingPunct="1">
                <a:spcAft>
                  <a:spcPts val="0"/>
                </a:spcAft>
                <a:defRPr/>
              </a:pPr>
              <a:t>9</a:t>
            </a:fld>
            <a:endParaRPr lang="en-GB" sz="1867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421189" y="1130228"/>
            <a:ext cx="10980236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L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a soluzione dei problemi ambientali nelle città </a:t>
            </a:r>
            <a:r>
              <a:rPr lang="it-IT" altLang="it-IT" sz="1400" b="1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dipenderà dalla velocità del ricambio del parco circolante</a:t>
            </a:r>
            <a:r>
              <a:rPr lang="it-IT" altLang="it-IT" sz="1400" dirty="0" smtClean="0">
                <a:solidFill>
                  <a:srgbClr val="002060"/>
                </a:solidFill>
                <a:latin typeface="Gill Sans" panose="020B0604020202020204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2060"/>
              </a:solidFill>
              <a:latin typeface="Gill Sans" panose="020B0604020202020204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Per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 charset="0"/>
              </a:rPr>
              <a:t>i trasporti 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 charset="0"/>
              </a:rPr>
              <a:t>nei grandi centri urbani il ricambio del parco auto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richiederebbe 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 charset="0"/>
              </a:rPr>
              <a:t>tempi troppo lunghi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 charset="0"/>
              </a:rPr>
              <a:t>rispetto ai problemi specifici.</a:t>
            </a:r>
          </a:p>
          <a:p>
            <a:pPr marL="0" indent="0" algn="just">
              <a:buNone/>
            </a:pPr>
            <a:endParaRPr lang="it-IT" sz="1400" dirty="0">
              <a:ln w="6350">
                <a:noFill/>
              </a:ln>
              <a:solidFill>
                <a:srgbClr val="002060"/>
              </a:solidFill>
              <a:latin typeface="Gill Sans" panose="020B0604020202020204" charset="0"/>
              <a:cs typeface="Myanmar Tex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ill Sans" panose="020B0604020202020204" charset="0"/>
              </a:rPr>
              <a:t>Servono misure efficaci a breve termine, che siano basate su un 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 charset="0"/>
              </a:rPr>
              <a:t>approccio multidisciplinare (urbanistico, comportamentale, ambientale, ecc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 charset="0"/>
              </a:rPr>
              <a:t>.) ed integrato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,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 charset="0"/>
              </a:rPr>
              <a:t>identificando le reali fonti emissive e non limitando l’analisi al solo 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trasporto,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 charset="0"/>
              </a:rPr>
              <a:t>che è una parte del problema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2060"/>
              </a:solidFill>
              <a:latin typeface="Gill Sans" panose="020B0604020202020204"/>
            </a:endParaRPr>
          </a:p>
          <a:p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Gli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/>
              </a:rPr>
              <a:t>interventi devono essere 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/>
              </a:rPr>
              <a:t>mirati per ogni singola realtà locale e poi coordinati su scala geografica più ampia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/>
              </a:rPr>
              <a:t>(bacini; zone climatiche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).</a:t>
            </a:r>
            <a:endParaRPr lang="it-IT" sz="1400" b="1" dirty="0" smtClean="0">
              <a:solidFill>
                <a:srgbClr val="002060"/>
              </a:solidFill>
              <a:latin typeface="Gill Sans" panose="020B0604020202020204"/>
            </a:endParaRPr>
          </a:p>
          <a:p>
            <a:pPr lvl="0"/>
            <a:endParaRPr lang="it-IT" sz="1400" dirty="0">
              <a:solidFill>
                <a:srgbClr val="002060"/>
              </a:solidFill>
              <a:latin typeface="Gill Sans" panose="020B0604020202020204"/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Importante l’utilizzo dei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big data 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per la riduzione delle congestioni e la fluidificazione del traffico, </a:t>
            </a:r>
            <a:r>
              <a:rPr lang="it-IT" sz="1400" dirty="0" err="1" smtClean="0">
                <a:solidFill>
                  <a:srgbClr val="002060"/>
                </a:solidFill>
                <a:latin typeface="Gill Sans" panose="020B0604020202020204"/>
              </a:rPr>
              <a:t>nonchè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 la 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manutenzione e lavaggio delle strade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.</a:t>
            </a:r>
          </a:p>
          <a:p>
            <a:pPr marL="0" lvl="0" indent="0">
              <a:buNone/>
            </a:pPr>
            <a:endParaRPr lang="it-IT" sz="1400" dirty="0">
              <a:solidFill>
                <a:srgbClr val="002060"/>
              </a:solidFill>
              <a:latin typeface="Gill Sans" panose="020B0604020202020204"/>
            </a:endParaRPr>
          </a:p>
          <a:p>
            <a:pPr lvl="0"/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Migliorare e rafforzare il trasporto pubblico locale (TPL) e l’</a:t>
            </a:r>
            <a:r>
              <a:rPr lang="it-IT" sz="1400" b="1" dirty="0" err="1" smtClean="0">
                <a:solidFill>
                  <a:srgbClr val="002060"/>
                </a:solidFill>
                <a:latin typeface="Gill Sans" panose="020B0604020202020204"/>
              </a:rPr>
              <a:t>intermodalità</a:t>
            </a:r>
            <a:r>
              <a:rPr lang="it-IT" sz="1400" dirty="0" smtClean="0">
                <a:solidFill>
                  <a:srgbClr val="002060"/>
                </a:solidFill>
                <a:latin typeface="Gill Sans" panose="020B0604020202020204"/>
              </a:rPr>
              <a:t> per sfruttare appieno le </a:t>
            </a:r>
            <a:r>
              <a:rPr lang="it-IT" sz="1400" dirty="0">
                <a:solidFill>
                  <a:srgbClr val="002060"/>
                </a:solidFill>
                <a:latin typeface="Gill Sans" panose="020B0604020202020204"/>
              </a:rPr>
              <a:t>possibilità offerte dai nuovi servizi per la mobilità come il 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/>
              </a:rPr>
              <a:t>car </a:t>
            </a:r>
            <a:r>
              <a:rPr lang="it-IT" sz="1400" b="1" dirty="0" err="1">
                <a:solidFill>
                  <a:srgbClr val="002060"/>
                </a:solidFill>
                <a:latin typeface="Gill Sans" panose="020B0604020202020204"/>
              </a:rPr>
              <a:t>sharing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/>
              </a:rPr>
              <a:t>, car </a:t>
            </a:r>
            <a:r>
              <a:rPr lang="it-IT" sz="1400" b="1" dirty="0" err="1">
                <a:solidFill>
                  <a:srgbClr val="002060"/>
                </a:solidFill>
                <a:latin typeface="Gill Sans" panose="020B0604020202020204"/>
              </a:rPr>
              <a:t>pooling</a:t>
            </a:r>
            <a:r>
              <a:rPr lang="it-IT" sz="1400" b="1" dirty="0">
                <a:solidFill>
                  <a:srgbClr val="002060"/>
                </a:solidFill>
                <a:latin typeface="Gill Sans" panose="020B0604020202020204"/>
              </a:rPr>
              <a:t> e bike </a:t>
            </a:r>
            <a:r>
              <a:rPr lang="it-IT" sz="1400" b="1" dirty="0" err="1">
                <a:solidFill>
                  <a:srgbClr val="002060"/>
                </a:solidFill>
                <a:latin typeface="Gill Sans" panose="020B0604020202020204"/>
              </a:rPr>
              <a:t>sharing</a:t>
            </a:r>
            <a:r>
              <a:rPr lang="it-IT" sz="1400" b="1" dirty="0" smtClean="0">
                <a:solidFill>
                  <a:srgbClr val="002060"/>
                </a:solidFill>
                <a:latin typeface="Gill Sans" panose="020B0604020202020204"/>
              </a:rPr>
              <a:t>.</a:t>
            </a:r>
          </a:p>
          <a:p>
            <a:pPr lvl="0"/>
            <a:endParaRPr lang="it-IT" sz="1400" b="1" dirty="0">
              <a:ln w="6350">
                <a:noFill/>
              </a:ln>
              <a:solidFill>
                <a:srgbClr val="002060"/>
              </a:solidFill>
              <a:latin typeface="Gill Sans" panose="020B0604020202020204"/>
              <a:cs typeface="Myanmar Text" panose="020B0502040204020203" pitchFamily="34" charset="0"/>
            </a:endParaRPr>
          </a:p>
          <a:p>
            <a:r>
              <a:rPr lang="it-IT" sz="1400" b="1" dirty="0" smtClean="0">
                <a:ln w="6350">
                  <a:noFill/>
                </a:ln>
                <a:solidFill>
                  <a:srgbClr val="002060"/>
                </a:solidFill>
                <a:latin typeface="Gill Sans" panose="020B0604020202020204"/>
                <a:cs typeface="Myanmar Text" panose="020B0502040204020203" pitchFamily="34" charset="0"/>
              </a:rPr>
              <a:t>Divieti e blocchi hanno scarsa efficacia </a:t>
            </a:r>
            <a:r>
              <a:rPr lang="it-IT" sz="1400" dirty="0" smtClean="0">
                <a:ln w="6350">
                  <a:noFill/>
                </a:ln>
                <a:solidFill>
                  <a:srgbClr val="002060"/>
                </a:solidFill>
                <a:latin typeface="Gill Sans" panose="020B0604020202020204"/>
                <a:cs typeface="Myanmar Text" panose="020B0502040204020203" pitchFamily="34" charset="0"/>
              </a:rPr>
              <a:t>e rischiano di essere dannosi perché </a:t>
            </a:r>
            <a:r>
              <a:rPr lang="it-IT" sz="1400" b="1" dirty="0" smtClean="0">
                <a:ln w="6350">
                  <a:noFill/>
                </a:ln>
                <a:solidFill>
                  <a:srgbClr val="002060"/>
                </a:solidFill>
                <a:latin typeface="Gill Sans" panose="020B0604020202020204"/>
                <a:cs typeface="Myanmar Text" panose="020B0502040204020203" pitchFamily="34" charset="0"/>
              </a:rPr>
              <a:t>generano </a:t>
            </a:r>
            <a:r>
              <a:rPr lang="it-IT" sz="1400" b="1" dirty="0">
                <a:ln w="6350">
                  <a:noFill/>
                </a:ln>
                <a:solidFill>
                  <a:srgbClr val="002060"/>
                </a:solidFill>
                <a:latin typeface="Gill Sans" panose="020B0604020202020204"/>
                <a:cs typeface="Myanmar Text" panose="020B0502040204020203" pitchFamily="34" charset="0"/>
              </a:rPr>
              <a:t>incertezza nei </a:t>
            </a:r>
            <a:r>
              <a:rPr lang="it-IT" sz="1400" b="1" dirty="0" smtClean="0">
                <a:ln w="6350">
                  <a:noFill/>
                </a:ln>
                <a:solidFill>
                  <a:srgbClr val="002060"/>
                </a:solidFill>
                <a:latin typeface="Gill Sans" panose="020B0604020202020204"/>
                <a:cs typeface="Myanmar Text" panose="020B0502040204020203" pitchFamily="34" charset="0"/>
              </a:rPr>
              <a:t>consumatori </a:t>
            </a:r>
            <a:r>
              <a:rPr lang="it-IT" sz="1400" dirty="0" smtClean="0">
                <a:ln w="6350">
                  <a:noFill/>
                </a:ln>
                <a:solidFill>
                  <a:srgbClr val="002060"/>
                </a:solidFill>
                <a:latin typeface="Gill Sans" panose="020B0604020202020204"/>
                <a:cs typeface="Myanmar Text" panose="020B0502040204020203" pitchFamily="34" charset="0"/>
              </a:rPr>
              <a:t>rallentando il ricambio del parco auto.</a:t>
            </a:r>
            <a:endParaRPr lang="it-IT" sz="1400" b="1" dirty="0">
              <a:ln w="6350">
                <a:noFill/>
              </a:ln>
              <a:solidFill>
                <a:srgbClr val="002060"/>
              </a:solidFill>
              <a:latin typeface="Gill Sans" panose="020B0604020202020204"/>
              <a:cs typeface="Myanmar Text" panose="020B0502040204020203" pitchFamily="34" charset="0"/>
            </a:endParaRPr>
          </a:p>
        </p:txBody>
      </p:sp>
      <p:pic>
        <p:nvPicPr>
          <p:cNvPr id="10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0" y="6325850"/>
            <a:ext cx="12192000" cy="5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6"/>
          <p:cNvSpPr txBox="1">
            <a:spLocks/>
          </p:cNvSpPr>
          <p:nvPr/>
        </p:nvSpPr>
        <p:spPr>
          <a:xfrm>
            <a:off x="290335" y="6445053"/>
            <a:ext cx="2084000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3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333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418550" y="6445053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b="1" dirty="0" smtClean="0">
                <a:solidFill>
                  <a:schemeClr val="bg1"/>
                </a:solidFill>
              </a:rPr>
              <a:t>8</a:t>
            </a:r>
            <a:endParaRPr lang="it-IT" sz="1333" b="1" dirty="0">
              <a:solidFill>
                <a:schemeClr val="bg1"/>
              </a:solidFill>
            </a:endParaRPr>
          </a:p>
        </p:txBody>
      </p:sp>
      <p:sp>
        <p:nvSpPr>
          <p:cNvPr id="15" name="Shape 66"/>
          <p:cNvSpPr txBox="1">
            <a:spLocks/>
          </p:cNvSpPr>
          <p:nvPr/>
        </p:nvSpPr>
        <p:spPr>
          <a:xfrm>
            <a:off x="3315914" y="6370799"/>
            <a:ext cx="5495541" cy="45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generali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”, Bari - 13 </a:t>
            </a:r>
            <a:r>
              <a:rPr lang="en-GB" sz="12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settembre</a:t>
            </a:r>
            <a:r>
              <a:rPr lang="en-GB" sz="12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2018</a:t>
            </a:r>
            <a:endParaRPr lang="en-GB" sz="1200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27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3514B82-4A16-4642-ADC1-1F92577DFA95}" vid="{E9DE83D5-949E-4FAD-B5F4-63A28C0BB2A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1656</Words>
  <Application>Microsoft Office PowerPoint</Application>
  <PresentationFormat>Widescreen</PresentationFormat>
  <Paragraphs>381</Paragraphs>
  <Slides>13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Avenir Next</vt:lpstr>
      <vt:lpstr>Cabin</vt:lpstr>
      <vt:lpstr>Calibri</vt:lpstr>
      <vt:lpstr>Gill Sans</vt:lpstr>
      <vt:lpstr>Myanmar Text</vt:lpstr>
      <vt:lpstr>Verdana</vt:lpstr>
      <vt:lpstr>Wingdings</vt:lpstr>
      <vt:lpstr>Tema1</vt:lpstr>
      <vt:lpstr>Acrobat Document</vt:lpstr>
      <vt:lpstr>Presentazione standard di PowerPoint</vt:lpstr>
      <vt:lpstr>Chi siamo</vt:lpstr>
      <vt:lpstr>Italia: domanda di energia e ruolo del petrolio</vt:lpstr>
      <vt:lpstr>Presentazione standard di PowerPoint</vt:lpstr>
      <vt:lpstr>Con ricambio del parco auto al 2030 emissioni medie CO2 a -37%</vt:lpstr>
      <vt:lpstr>Sulle emissioni inquinanti non siamo all’anno zero…</vt:lpstr>
      <vt:lpstr>Con l’evoluzione del parco auto le emissioni di PM diventano trascurabili</vt:lpstr>
      <vt:lpstr>Evoluzione delle emissioni di NOx</vt:lpstr>
      <vt:lpstr>Necessario approccio multisettoriale e strutturato</vt:lpstr>
      <vt:lpstr>Presentazione standard di PowerPoint</vt:lpstr>
      <vt:lpstr>Presentazione standard di PowerPoint</vt:lpstr>
      <vt:lpstr>I nostri Associati*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Quadro normativo nazionale sui biocarburanti e sul biometano</dc:title>
  <dc:creator>Franco Del Manso</dc:creator>
  <cp:lastModifiedBy>Marco D' Aloisi</cp:lastModifiedBy>
  <cp:revision>395</cp:revision>
  <cp:lastPrinted>2018-09-10T09:54:25Z</cp:lastPrinted>
  <dcterms:created xsi:type="dcterms:W3CDTF">2018-02-10T07:01:49Z</dcterms:created>
  <dcterms:modified xsi:type="dcterms:W3CDTF">2018-09-11T13:27:53Z</dcterms:modified>
</cp:coreProperties>
</file>