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1230" r:id="rId2"/>
    <p:sldId id="1712" r:id="rId3"/>
    <p:sldId id="1249" r:id="rId4"/>
    <p:sldId id="1248" r:id="rId5"/>
    <p:sldId id="1649" r:id="rId6"/>
    <p:sldId id="1247" r:id="rId7"/>
    <p:sldId id="1628" r:id="rId8"/>
    <p:sldId id="1706" r:id="rId9"/>
    <p:sldId id="1703" r:id="rId10"/>
    <p:sldId id="1704" r:id="rId11"/>
    <p:sldId id="1660" r:id="rId12"/>
    <p:sldId id="1656" r:id="rId13"/>
    <p:sldId id="1253" r:id="rId14"/>
    <p:sldId id="1700" r:id="rId15"/>
    <p:sldId id="1711" r:id="rId16"/>
    <p:sldId id="1255" r:id="rId17"/>
    <p:sldId id="1657" r:id="rId18"/>
    <p:sldId id="1257" r:id="rId19"/>
    <p:sldId id="1258" r:id="rId20"/>
    <p:sldId id="1707" r:id="rId21"/>
    <p:sldId id="1695" r:id="rId22"/>
    <p:sldId id="1697" r:id="rId23"/>
    <p:sldId id="1698" r:id="rId24"/>
    <p:sldId id="1709" r:id="rId25"/>
    <p:sldId id="1671" r:id="rId26"/>
    <p:sldId id="1684" r:id="rId27"/>
    <p:sldId id="1672" r:id="rId28"/>
    <p:sldId id="1685" r:id="rId29"/>
    <p:sldId id="1674" r:id="rId30"/>
    <p:sldId id="1687" r:id="rId31"/>
    <p:sldId id="1688" r:id="rId32"/>
    <p:sldId id="1690" r:id="rId33"/>
    <p:sldId id="1691" r:id="rId34"/>
    <p:sldId id="1680" r:id="rId35"/>
    <p:sldId id="1681" r:id="rId36"/>
    <p:sldId id="1683" r:id="rId37"/>
    <p:sldId id="545" r:id="rId38"/>
    <p:sldId id="1232" r:id="rId39"/>
  </p:sldIdLst>
  <p:sldSz cx="9144000" cy="6858000" type="screen4x3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vasio" initials="G" lastIdx="1" clrIdx="0">
    <p:extLst>
      <p:ext uri="{19B8F6BF-5375-455C-9EA6-DF929625EA0E}">
        <p15:presenceInfo xmlns:p15="http://schemas.microsoft.com/office/powerpoint/2012/main" userId="Gervas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FFFFFF"/>
    <a:srgbClr val="FFFBEF"/>
    <a:srgbClr val="FFF1C5"/>
    <a:srgbClr val="EFDD91"/>
    <a:srgbClr val="31726E"/>
    <a:srgbClr val="FAF4DC"/>
    <a:srgbClr val="9CDCCA"/>
    <a:srgbClr val="F7F7F7"/>
    <a:srgbClr val="FE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7" autoAdjust="0"/>
    <p:restoredTop sz="96168" autoAdjust="0"/>
  </p:normalViewPr>
  <p:slideViewPr>
    <p:cSldViewPr showGuides="1">
      <p:cViewPr varScale="1">
        <p:scale>
          <a:sx n="65" d="100"/>
          <a:sy n="65" d="100"/>
        </p:scale>
        <p:origin x="1467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5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4261"/>
    </p:cViewPr>
  </p:sorterViewPr>
  <p:notesViewPr>
    <p:cSldViewPr showGuides="1">
      <p:cViewPr varScale="1">
        <p:scale>
          <a:sx n="59" d="100"/>
          <a:sy n="59" d="100"/>
        </p:scale>
        <p:origin x="2616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295" y="1"/>
            <a:ext cx="2945862" cy="495793"/>
          </a:xfrm>
          <a:prstGeom prst="rect">
            <a:avLst/>
          </a:prstGeom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FA0B4F66-87AC-44F7-A4FD-2FF368A4A35F}" type="datetimeFigureOut">
              <a:rPr lang="it-IT" altLang="it-IT"/>
              <a:pPr/>
              <a:t>22/03/2019</a:t>
            </a:fld>
            <a:endParaRPr lang="it-IT" alt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306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295" y="9429306"/>
            <a:ext cx="2945862" cy="495793"/>
          </a:xfrm>
          <a:prstGeom prst="rect">
            <a:avLst/>
          </a:prstGeom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2774779B-AE93-41F4-B554-EED16AFD1A27}" type="slidenum">
              <a:rPr lang="it-IT" altLang="it-IT"/>
              <a:pPr/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71212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342" cy="49579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l" defTabSz="915909"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3" y="1"/>
            <a:ext cx="2944342" cy="49579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r" defTabSz="915909"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2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4"/>
            <a:ext cx="5438748" cy="446675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12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6"/>
            <a:ext cx="2944342" cy="49579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l" defTabSz="915909"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12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3" y="9429306"/>
            <a:ext cx="2944342" cy="49579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r" defTabSz="915909" eaLnBrk="1" hangingPunct="1">
              <a:defRPr sz="1200" b="0"/>
            </a:lvl1pPr>
          </a:lstStyle>
          <a:p>
            <a:fld id="{53EF1138-AD7D-49AC-9DC3-D43F1324F6BD}" type="slidenum">
              <a:rPr lang="it-IT" altLang="it-IT"/>
              <a:pPr/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188289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97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1138-AD7D-49AC-9DC3-D43F1324F6BD}" type="slidenum">
              <a:rPr lang="it-IT" altLang="it-IT" smtClean="0"/>
              <a:pPr/>
              <a:t>31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340612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1138-AD7D-49AC-9DC3-D43F1324F6BD}" type="slidenum">
              <a:rPr lang="it-IT" altLang="it-IT" smtClean="0"/>
              <a:pPr/>
              <a:t>32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147457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1138-AD7D-49AC-9DC3-D43F1324F6BD}" type="slidenum">
              <a:rPr lang="it-IT" altLang="it-IT" smtClean="0"/>
              <a:pPr/>
              <a:t>33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49707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68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1138-AD7D-49AC-9DC3-D43F1324F6BD}" type="slidenum">
              <a:rPr lang="it-IT" altLang="it-IT" smtClean="0"/>
              <a:pPr/>
              <a:t>7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811010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1138-AD7D-49AC-9DC3-D43F1324F6BD}" type="slidenum">
              <a:rPr lang="it-IT" altLang="it-IT" smtClean="0"/>
              <a:pPr/>
              <a:t>25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312844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1138-AD7D-49AC-9DC3-D43F1324F6BD}" type="slidenum">
              <a:rPr lang="it-IT" altLang="it-IT" smtClean="0"/>
              <a:pPr/>
              <a:t>26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614960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1138-AD7D-49AC-9DC3-D43F1324F6BD}" type="slidenum">
              <a:rPr lang="it-IT" altLang="it-IT" smtClean="0"/>
              <a:pPr/>
              <a:t>27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795931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1138-AD7D-49AC-9DC3-D43F1324F6BD}" type="slidenum">
              <a:rPr lang="it-IT" altLang="it-IT" smtClean="0"/>
              <a:pPr/>
              <a:t>28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914570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1138-AD7D-49AC-9DC3-D43F1324F6BD}" type="slidenum">
              <a:rPr lang="it-IT" altLang="it-IT" smtClean="0"/>
              <a:pPr/>
              <a:t>29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931260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1138-AD7D-49AC-9DC3-D43F1324F6BD}" type="slidenum">
              <a:rPr lang="it-IT" altLang="it-IT" smtClean="0"/>
              <a:pPr/>
              <a:t>30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35091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2130425"/>
            <a:ext cx="5181600" cy="1470025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1905000" cy="17526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7902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6993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05588" y="188913"/>
            <a:ext cx="2070100" cy="590391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95288" y="188913"/>
            <a:ext cx="6057900" cy="590391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7366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80400" cy="7651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38600" cy="49672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86288" y="1125538"/>
            <a:ext cx="4038600" cy="2406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86288" y="3684588"/>
            <a:ext cx="4038600" cy="2408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82122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395288" y="188913"/>
            <a:ext cx="8280400" cy="7651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95288" y="1125538"/>
            <a:ext cx="4038600" cy="2406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86288" y="1125538"/>
            <a:ext cx="4038600" cy="2406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395288" y="3684588"/>
            <a:ext cx="4038600" cy="2408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586288" y="3684588"/>
            <a:ext cx="4038600" cy="2408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8319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6099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1432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386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86288" y="1125538"/>
            <a:ext cx="40386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9905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2116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70674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90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0682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3994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88913"/>
            <a:ext cx="8280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296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pic>
        <p:nvPicPr>
          <p:cNvPr id="1028" name="Immagine 6" descr="format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6324600"/>
            <a:ext cx="10779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2814638" y="6564313"/>
            <a:ext cx="633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altLang="it-IT" sz="900" b="1" i="1" dirty="0">
                <a:solidFill>
                  <a:srgbClr val="1F497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Milano, 29 marzo 2019</a:t>
            </a:r>
            <a:r>
              <a:rPr lang="it-IT" altLang="it-IT" sz="900" b="1" i="1" dirty="0">
                <a:solidFill>
                  <a:srgbClr val="364E8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altLang="it-IT" sz="1400" dirty="0">
                <a:solidFill>
                  <a:srgbClr val="1F497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|</a:t>
            </a:r>
            <a:r>
              <a:rPr lang="it-IT" altLang="it-IT" sz="1400" b="0" dirty="0">
                <a:solidFill>
                  <a:srgbClr val="1F497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fld id="{35951204-B1B5-4D31-A335-840840788950}" type="slidenum">
              <a:rPr lang="it-IT" altLang="it-IT" sz="14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‹N›</a:t>
            </a:fld>
            <a:endParaRPr lang="it-IT" altLang="it-IT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83" r:id="rId1"/>
    <p:sldLayoutId id="2147486771" r:id="rId2"/>
    <p:sldLayoutId id="2147486772" r:id="rId3"/>
    <p:sldLayoutId id="2147486773" r:id="rId4"/>
    <p:sldLayoutId id="2147486774" r:id="rId5"/>
    <p:sldLayoutId id="2147486775" r:id="rId6"/>
    <p:sldLayoutId id="2147486776" r:id="rId7"/>
    <p:sldLayoutId id="2147486777" r:id="rId8"/>
    <p:sldLayoutId id="2147486778" r:id="rId9"/>
    <p:sldLayoutId id="2147486779" r:id="rId10"/>
    <p:sldLayoutId id="2147486780" r:id="rId11"/>
    <p:sldLayoutId id="2147486781" r:id="rId12"/>
    <p:sldLayoutId id="214748678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image" Target="../media/image51.svg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12" Type="http://schemas.openxmlformats.org/officeDocument/2006/relationships/image" Target="../media/image50.png"/><Relationship Id="rId2" Type="http://schemas.openxmlformats.org/officeDocument/2006/relationships/image" Target="../media/image40.emf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11" Type="http://schemas.openxmlformats.org/officeDocument/2006/relationships/image" Target="../media/image49.svg"/><Relationship Id="rId5" Type="http://schemas.openxmlformats.org/officeDocument/2006/relationships/image" Target="../media/image43.emf"/><Relationship Id="rId15" Type="http://schemas.openxmlformats.org/officeDocument/2006/relationships/image" Target="../media/image15.png"/><Relationship Id="rId10" Type="http://schemas.openxmlformats.org/officeDocument/2006/relationships/image" Target="../media/image48.png"/><Relationship Id="rId4" Type="http://schemas.openxmlformats.org/officeDocument/2006/relationships/image" Target="../media/image42.emf"/><Relationship Id="rId9" Type="http://schemas.openxmlformats.org/officeDocument/2006/relationships/image" Target="../media/image47.emf"/><Relationship Id="rId14" Type="http://schemas.openxmlformats.org/officeDocument/2006/relationships/image" Target="../media/image5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image" Target="../media/image48.png"/><Relationship Id="rId3" Type="http://schemas.openxmlformats.org/officeDocument/2006/relationships/image" Target="../media/image56.emf"/><Relationship Id="rId7" Type="http://schemas.openxmlformats.org/officeDocument/2006/relationships/image" Target="../media/image45.emf"/><Relationship Id="rId12" Type="http://schemas.openxmlformats.org/officeDocument/2006/relationships/image" Target="../media/image52.emf"/><Relationship Id="rId2" Type="http://schemas.openxmlformats.org/officeDocument/2006/relationships/image" Target="../media/image55.emf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11" Type="http://schemas.openxmlformats.org/officeDocument/2006/relationships/image" Target="../media/image51.svg"/><Relationship Id="rId5" Type="http://schemas.openxmlformats.org/officeDocument/2006/relationships/image" Target="../media/image43.emf"/><Relationship Id="rId15" Type="http://schemas.openxmlformats.org/officeDocument/2006/relationships/image" Target="../media/image15.png"/><Relationship Id="rId10" Type="http://schemas.openxmlformats.org/officeDocument/2006/relationships/image" Target="../media/image50.png"/><Relationship Id="rId4" Type="http://schemas.openxmlformats.org/officeDocument/2006/relationships/image" Target="../media/image42.emf"/><Relationship Id="rId9" Type="http://schemas.openxmlformats.org/officeDocument/2006/relationships/image" Target="../media/image47.emf"/><Relationship Id="rId14" Type="http://schemas.openxmlformats.org/officeDocument/2006/relationships/image" Target="../media/image4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48.png"/><Relationship Id="rId7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image" Target="../media/image48.png"/><Relationship Id="rId3" Type="http://schemas.openxmlformats.org/officeDocument/2006/relationships/image" Target="../media/image66.emf"/><Relationship Id="rId7" Type="http://schemas.openxmlformats.org/officeDocument/2006/relationships/image" Target="../media/image45.emf"/><Relationship Id="rId12" Type="http://schemas.openxmlformats.org/officeDocument/2006/relationships/image" Target="../media/image52.emf"/><Relationship Id="rId2" Type="http://schemas.openxmlformats.org/officeDocument/2006/relationships/image" Target="../media/image65.emf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11" Type="http://schemas.openxmlformats.org/officeDocument/2006/relationships/image" Target="../media/image51.svg"/><Relationship Id="rId5" Type="http://schemas.openxmlformats.org/officeDocument/2006/relationships/image" Target="../media/image43.emf"/><Relationship Id="rId15" Type="http://schemas.openxmlformats.org/officeDocument/2006/relationships/image" Target="../media/image15.png"/><Relationship Id="rId10" Type="http://schemas.openxmlformats.org/officeDocument/2006/relationships/image" Target="../media/image50.png"/><Relationship Id="rId4" Type="http://schemas.openxmlformats.org/officeDocument/2006/relationships/image" Target="../media/image42.emf"/><Relationship Id="rId9" Type="http://schemas.openxmlformats.org/officeDocument/2006/relationships/image" Target="../media/image47.emf"/><Relationship Id="rId14" Type="http://schemas.openxmlformats.org/officeDocument/2006/relationships/image" Target="../media/image4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svg"/><Relationship Id="rId2" Type="http://schemas.openxmlformats.org/officeDocument/2006/relationships/image" Target="../media/image75.emf"/><Relationship Id="rId16" Type="http://schemas.openxmlformats.org/officeDocument/2006/relationships/image" Target="../media/image8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sv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svg"/><Relationship Id="rId4" Type="http://schemas.openxmlformats.org/officeDocument/2006/relationships/image" Target="../media/image77.svg"/><Relationship Id="rId9" Type="http://schemas.openxmlformats.org/officeDocument/2006/relationships/image" Target="../media/image82.png"/><Relationship Id="rId14" Type="http://schemas.openxmlformats.org/officeDocument/2006/relationships/image" Target="../media/image87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3" Type="http://schemas.openxmlformats.org/officeDocument/2006/relationships/image" Target="../media/image94.emf"/><Relationship Id="rId7" Type="http://schemas.openxmlformats.org/officeDocument/2006/relationships/image" Target="../media/image9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emf"/><Relationship Id="rId11" Type="http://schemas.openxmlformats.org/officeDocument/2006/relationships/image" Target="../media/image102.svg"/><Relationship Id="rId5" Type="http://schemas.openxmlformats.org/officeDocument/2006/relationships/image" Target="../media/image96.emf"/><Relationship Id="rId10" Type="http://schemas.openxmlformats.org/officeDocument/2006/relationships/image" Target="../media/image101.png"/><Relationship Id="rId4" Type="http://schemas.openxmlformats.org/officeDocument/2006/relationships/image" Target="../media/image95.emf"/><Relationship Id="rId9" Type="http://schemas.openxmlformats.org/officeDocument/2006/relationships/image" Target="../media/image10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104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svg"/><Relationship Id="rId5" Type="http://schemas.openxmlformats.org/officeDocument/2006/relationships/image" Target="../media/image107.png"/><Relationship Id="rId4" Type="http://schemas.openxmlformats.org/officeDocument/2006/relationships/image" Target="../media/image106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sv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svg"/><Relationship Id="rId5" Type="http://schemas.openxmlformats.org/officeDocument/2006/relationships/image" Target="../media/image111.png"/><Relationship Id="rId10" Type="http://schemas.openxmlformats.org/officeDocument/2006/relationships/image" Target="../media/image116.svg"/><Relationship Id="rId4" Type="http://schemas.openxmlformats.org/officeDocument/2006/relationships/image" Target="../media/image110.svg"/><Relationship Id="rId9" Type="http://schemas.openxmlformats.org/officeDocument/2006/relationships/image" Target="../media/image1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svg"/><Relationship Id="rId5" Type="http://schemas.openxmlformats.org/officeDocument/2006/relationships/image" Target="../media/image121.png"/><Relationship Id="rId4" Type="http://schemas.openxmlformats.org/officeDocument/2006/relationships/image" Target="../media/image120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svg"/><Relationship Id="rId7" Type="http://schemas.openxmlformats.org/officeDocument/2006/relationships/image" Target="../media/image128.sv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svg"/><Relationship Id="rId4" Type="http://schemas.openxmlformats.org/officeDocument/2006/relationships/image" Target="../media/image1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7" Type="http://schemas.openxmlformats.org/officeDocument/2006/relationships/image" Target="../media/image132.sv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svg"/><Relationship Id="rId4" Type="http://schemas.openxmlformats.org/officeDocument/2006/relationships/image" Target="../media/image1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matresearch.com/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ormatresearch.com" TargetMode="External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sv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Relationship Id="rId9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>
            <a:extLst>
              <a:ext uri="{FF2B5EF4-FFF2-40B4-BE49-F238E27FC236}">
                <a16:creationId xmlns:a16="http://schemas.microsoft.com/office/drawing/2014/main" id="{30A0CFA9-FF49-44B9-A101-98EDB2015DAF}"/>
              </a:ext>
            </a:extLst>
          </p:cNvPr>
          <p:cNvSpPr/>
          <p:nvPr/>
        </p:nvSpPr>
        <p:spPr bwMode="auto">
          <a:xfrm flipV="1">
            <a:off x="467694" y="5358595"/>
            <a:ext cx="8568802" cy="869453"/>
          </a:xfrm>
          <a:prstGeom prst="rect">
            <a:avLst/>
          </a:prstGeom>
          <a:solidFill>
            <a:srgbClr val="F2F9E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Immagine 6" descr="forma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0" y="161481"/>
            <a:ext cx="2478088" cy="118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92470"/>
            <a:ext cx="2016224" cy="950112"/>
          </a:xfrm>
          <a:prstGeom prst="rect">
            <a:avLst/>
          </a:prstGeom>
        </p:spPr>
      </p:pic>
      <p:grpSp>
        <p:nvGrpSpPr>
          <p:cNvPr id="32" name="Gruppo 31">
            <a:extLst>
              <a:ext uri="{FF2B5EF4-FFF2-40B4-BE49-F238E27FC236}">
                <a16:creationId xmlns:a16="http://schemas.microsoft.com/office/drawing/2014/main" id="{17DA4039-58BE-4351-8BA2-A78FEF551CCB}"/>
              </a:ext>
            </a:extLst>
          </p:cNvPr>
          <p:cNvGrpSpPr/>
          <p:nvPr/>
        </p:nvGrpSpPr>
        <p:grpSpPr>
          <a:xfrm>
            <a:off x="4766747" y="1556792"/>
            <a:ext cx="3909709" cy="4058274"/>
            <a:chOff x="4211960" y="1398809"/>
            <a:chExt cx="4514724" cy="4823882"/>
          </a:xfrm>
        </p:grpSpPr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2DA128F5-FC86-426B-B1F8-1268CA16C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1398809"/>
              <a:ext cx="4514724" cy="4823882"/>
            </a:xfrm>
            <a:prstGeom prst="rect">
              <a:avLst/>
            </a:prstGeom>
          </p:spPr>
        </p:pic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867AA0B3-671E-416B-8D85-819B64F6B939}"/>
                </a:ext>
              </a:extLst>
            </p:cNvPr>
            <p:cNvSpPr/>
            <p:nvPr/>
          </p:nvSpPr>
          <p:spPr bwMode="auto">
            <a:xfrm>
              <a:off x="5739406" y="4467660"/>
              <a:ext cx="1077940" cy="38506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7" name="Rettangolo 26">
            <a:extLst>
              <a:ext uri="{FF2B5EF4-FFF2-40B4-BE49-F238E27FC236}">
                <a16:creationId xmlns:a16="http://schemas.microsoft.com/office/drawing/2014/main" id="{3A977BC7-7944-4252-9ECE-C6FE916D55C2}"/>
              </a:ext>
            </a:extLst>
          </p:cNvPr>
          <p:cNvSpPr/>
          <p:nvPr/>
        </p:nvSpPr>
        <p:spPr>
          <a:xfrm>
            <a:off x="640038" y="1757030"/>
            <a:ext cx="37160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4600" dirty="0">
                <a:solidFill>
                  <a:srgbClr val="203864"/>
                </a:solidFill>
                <a:latin typeface="Calibri" panose="020F0502020204030204" pitchFamily="34" charset="0"/>
              </a:rPr>
              <a:t>Osservatorio sulle imprese del settore della mobilità</a:t>
            </a:r>
            <a:endParaRPr lang="it-IT" sz="4600" b="0" dirty="0">
              <a:solidFill>
                <a:srgbClr val="203864"/>
              </a:solidFill>
              <a:latin typeface="Calibri" panose="020F0502020204030204" pitchFamily="34" charset="0"/>
            </a:endParaRPr>
          </a:p>
        </p:txBody>
      </p:sp>
      <p:pic>
        <p:nvPicPr>
          <p:cNvPr id="28" name="Picture 8" descr="Risultati immagini per confcommercio mobilità">
            <a:extLst>
              <a:ext uri="{FF2B5EF4-FFF2-40B4-BE49-F238E27FC236}">
                <a16:creationId xmlns:a16="http://schemas.microsoft.com/office/drawing/2014/main" id="{75B0BAA2-A621-42CD-A7CC-3F30E2069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52031"/>
            <a:ext cx="1789887" cy="4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ttangolo 28">
            <a:extLst>
              <a:ext uri="{FF2B5EF4-FFF2-40B4-BE49-F238E27FC236}">
                <a16:creationId xmlns:a16="http://schemas.microsoft.com/office/drawing/2014/main" id="{DB0D4FE0-2F8C-4D86-88D4-8F11AB45FF9C}"/>
              </a:ext>
            </a:extLst>
          </p:cNvPr>
          <p:cNvSpPr/>
          <p:nvPr/>
        </p:nvSpPr>
        <p:spPr>
          <a:xfrm>
            <a:off x="640038" y="4680907"/>
            <a:ext cx="3142592" cy="533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it-IT" sz="2400" b="0" i="1" dirty="0">
                <a:latin typeface="Calibri" panose="020F0502020204030204" pitchFamily="34" charset="0"/>
              </a:rPr>
              <a:t>Secondo Semestre 2018</a:t>
            </a:r>
            <a:endParaRPr lang="it-IT" sz="3200" i="1" dirty="0">
              <a:latin typeface="Calibri" panose="020F050202020403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F2D2995-3263-4F1E-AF66-A78DC010C4BA}"/>
              </a:ext>
            </a:extLst>
          </p:cNvPr>
          <p:cNvSpPr/>
          <p:nvPr/>
        </p:nvSpPr>
        <p:spPr>
          <a:xfrm>
            <a:off x="640038" y="5358595"/>
            <a:ext cx="2473754" cy="882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it-IT" sz="3200" i="1" dirty="0">
                <a:latin typeface="Calibri" panose="020F0502020204030204" pitchFamily="34" charset="0"/>
                <a:cs typeface="Calibri" panose="020F0502020204030204" pitchFamily="34" charset="0"/>
              </a:rPr>
              <a:t>Marzo 2019</a:t>
            </a:r>
          </a:p>
          <a:p>
            <a:pPr>
              <a:spcBef>
                <a:spcPts val="1000"/>
              </a:spcBef>
            </a:pPr>
            <a:r>
              <a:rPr lang="it-IT" sz="1100" b="0" i="1" dirty="0">
                <a:latin typeface="Calibri" panose="020F0502020204030204" pitchFamily="34" charset="0"/>
                <a:cs typeface="Calibri" panose="020F0502020204030204" pitchFamily="34" charset="0"/>
              </a:rPr>
              <a:t>Milano, 29 marzo 2019 (17-324ccz/P02)</a:t>
            </a:r>
          </a:p>
        </p:txBody>
      </p:sp>
    </p:spTree>
    <p:extLst>
      <p:ext uri="{BB962C8B-B14F-4D97-AF65-F5344CB8AC3E}">
        <p14:creationId xmlns:p14="http://schemas.microsoft.com/office/powerpoint/2010/main" val="3318837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8E7D22F-BDEB-440E-B9CA-A02DD89A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376438"/>
            <a:ext cx="2144423" cy="14688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40C1EBF-F174-4073-9E22-91F00D00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331574"/>
            <a:ext cx="2144423" cy="14688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37DB010-8037-46AA-B76A-15898225947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40000" contrast="-40000"/>
          </a:blip>
          <a:stretch>
            <a:fillRect/>
          </a:stretch>
        </p:blipFill>
        <p:spPr>
          <a:xfrm>
            <a:off x="5323794" y="1763768"/>
            <a:ext cx="3250575" cy="4204831"/>
          </a:xfrm>
          <a:prstGeom prst="rect">
            <a:avLst/>
          </a:prstGeom>
        </p:spPr>
      </p:pic>
      <p:pic>
        <p:nvPicPr>
          <p:cNvPr id="51" name="Immagine 50">
            <a:extLst>
              <a:ext uri="{FF2B5EF4-FFF2-40B4-BE49-F238E27FC236}">
                <a16:creationId xmlns:a16="http://schemas.microsoft.com/office/drawing/2014/main" id="{D28A83AC-7B9F-4D18-9B2F-98502E432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747" y="2939322"/>
            <a:ext cx="2467406" cy="1892250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9E2B20C1-E294-4A32-A2D8-90D1930446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06896">
            <a:off x="4513555" y="1473628"/>
            <a:ext cx="1810655" cy="2061900"/>
          </a:xfrm>
          <a:prstGeom prst="rect">
            <a:avLst/>
          </a:prstGeom>
        </p:spPr>
      </p:pic>
      <p:pic>
        <p:nvPicPr>
          <p:cNvPr id="54" name="Immagine 53">
            <a:extLst>
              <a:ext uri="{FF2B5EF4-FFF2-40B4-BE49-F238E27FC236}">
                <a16:creationId xmlns:a16="http://schemas.microsoft.com/office/drawing/2014/main" id="{8368B098-203E-4643-942C-CDC9EEABCA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06896">
            <a:off x="7113668" y="3573705"/>
            <a:ext cx="1810655" cy="20619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6524271" y="1784150"/>
            <a:ext cx="134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</a:rPr>
              <a:t>Nord Est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7137553" y="2042913"/>
            <a:ext cx="671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3600" b="0">
                <a:solidFill>
                  <a:srgbClr val="1F4E7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2400" b="1" dirty="0">
                <a:solidFill>
                  <a:srgbClr val="C00000"/>
                </a:solidFill>
              </a:rPr>
              <a:t>38</a:t>
            </a:r>
            <a:r>
              <a:rPr lang="it-IT" sz="1800" b="1" dirty="0">
                <a:solidFill>
                  <a:srgbClr val="C00000"/>
                </a:solidFill>
              </a:rPr>
              <a:t>,8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349443" y="4253653"/>
            <a:ext cx="1125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</a:rPr>
              <a:t>Sud e Isole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7990563" y="4518173"/>
            <a:ext cx="671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</a:rPr>
              <a:t>25</a:t>
            </a:r>
            <a:r>
              <a:rPr lang="it-IT" sz="1800" dirty="0">
                <a:solidFill>
                  <a:srgbClr val="C00000"/>
                </a:solidFill>
                <a:latin typeface="Calibri" panose="020F0502020204030204" pitchFamily="34" charset="0"/>
              </a:rPr>
              <a:t>,0</a:t>
            </a:r>
            <a:endParaRPr lang="it-IT" sz="3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113814" y="3237813"/>
            <a:ext cx="134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</a:rPr>
              <a:t>Centro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724555" y="3519586"/>
            <a:ext cx="671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</a:rPr>
              <a:t>32</a:t>
            </a:r>
            <a:r>
              <a:rPr lang="it-IT" sz="1800" dirty="0">
                <a:solidFill>
                  <a:srgbClr val="C00000"/>
                </a:solidFill>
                <a:latin typeface="Calibri" panose="020F0502020204030204" pitchFamily="34" charset="0"/>
              </a:rPr>
              <a:t>,0</a:t>
            </a:r>
            <a:endParaRPr lang="it-IT" sz="3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780292" y="2181067"/>
            <a:ext cx="134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</a:rPr>
              <a:t>Nord Ovest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5381993" y="2448991"/>
            <a:ext cx="671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3600" b="0">
                <a:solidFill>
                  <a:srgbClr val="1F4E7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2400" b="1" dirty="0">
                <a:solidFill>
                  <a:srgbClr val="C00000"/>
                </a:solidFill>
              </a:rPr>
              <a:t>42</a:t>
            </a:r>
            <a:r>
              <a:rPr lang="it-IT" sz="1800" b="1" dirty="0">
                <a:solidFill>
                  <a:srgbClr val="C00000"/>
                </a:solidFill>
              </a:rPr>
              <a:t>,0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26" name="Text Box 49"/>
          <p:cNvSpPr txBox="1">
            <a:spLocks noChangeArrowheads="1"/>
          </p:cNvSpPr>
          <p:nvPr/>
        </p:nvSpPr>
        <p:spPr bwMode="auto">
          <a:xfrm>
            <a:off x="266267" y="6070600"/>
            <a:ext cx="8672512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alibri" panose="020F0502020204030204" pitchFamily="34" charset="0"/>
              </a:rPr>
              <a:t>Base campione: </a:t>
            </a:r>
            <a:r>
              <a:rPr lang="it-IT" altLang="it-IT" sz="900" b="0" dirty="0">
                <a:latin typeface="Calibri" panose="020F0502020204030204" pitchFamily="34" charset="0"/>
              </a:rPr>
              <a:t>1.000 casi. </a:t>
            </a:r>
            <a:r>
              <a:rPr lang="it-IT" altLang="ja-JP" sz="900" b="0" dirty="0">
                <a:latin typeface="Calibri" panose="020F0502020204030204" pitchFamily="34" charset="0"/>
              </a:rPr>
              <a:t>Sono riportati gli indicatori delle imprese rispondenti. </a:t>
            </a:r>
            <a:r>
              <a:rPr lang="it-IT" altLang="ja-JP" sz="900" dirty="0">
                <a:latin typeface="Calibri" panose="020F0502020204030204" pitchFamily="34" charset="0"/>
              </a:rPr>
              <a:t>INDICATORE</a:t>
            </a:r>
            <a:r>
              <a:rPr lang="it-IT" altLang="ja-JP" sz="900" b="0" dirty="0">
                <a:latin typeface="Calibri" panose="020F050202020403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latin typeface="Calibri" panose="020F0502020204030204" pitchFamily="34" charset="0"/>
              </a:rPr>
              <a:t>I dati sono riportati all’universo.	</a:t>
            </a:r>
            <a:endParaRPr lang="it-IT" altLang="it-IT" sz="900" dirty="0">
              <a:latin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7903" y="2070907"/>
            <a:ext cx="819599" cy="5598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3625" y="3547580"/>
            <a:ext cx="819599" cy="55987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556" y="4546167"/>
            <a:ext cx="819599" cy="559876"/>
          </a:xfrm>
          <a:prstGeom prst="rect">
            <a:avLst/>
          </a:prstGeom>
        </p:spPr>
      </p:pic>
      <p:sp>
        <p:nvSpPr>
          <p:cNvPr id="48" name="Rettangolo 47"/>
          <p:cNvSpPr/>
          <p:nvPr/>
        </p:nvSpPr>
        <p:spPr>
          <a:xfrm>
            <a:off x="539552" y="987405"/>
            <a:ext cx="3193472" cy="56938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it-IT" sz="1700" dirty="0">
                <a:solidFill>
                  <a:srgbClr val="C00000"/>
                </a:solidFill>
                <a:latin typeface="Calibri" panose="020F0502020204030204" pitchFamily="34" charset="0"/>
              </a:rPr>
              <a:t>ANALISI PER CATEGORIA</a:t>
            </a:r>
          </a:p>
          <a:p>
            <a:r>
              <a:rPr lang="it-IT" sz="1400" b="0" i="1" dirty="0">
                <a:latin typeface="Calibri" panose="020F0502020204030204" pitchFamily="34" charset="0"/>
              </a:rPr>
              <a:t>(Previsione al 30 giugno 2019)</a:t>
            </a:r>
          </a:p>
        </p:txBody>
      </p:sp>
      <p:sp>
        <p:nvSpPr>
          <p:cNvPr id="49" name="Rettangolo 48"/>
          <p:cNvSpPr/>
          <p:nvPr/>
        </p:nvSpPr>
        <p:spPr>
          <a:xfrm>
            <a:off x="4572000" y="987405"/>
            <a:ext cx="3293171" cy="56938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it-IT" sz="1700" dirty="0">
                <a:solidFill>
                  <a:srgbClr val="C00000"/>
                </a:solidFill>
                <a:latin typeface="Calibri" panose="020F0502020204030204" pitchFamily="34" charset="0"/>
              </a:rPr>
              <a:t>ANALISI PER AREA GEOGRAFICA</a:t>
            </a:r>
          </a:p>
          <a:p>
            <a:r>
              <a:rPr lang="it-IT" sz="1400" b="0" i="1" dirty="0">
                <a:latin typeface="Calibri" panose="020F0502020204030204" pitchFamily="34" charset="0"/>
              </a:rPr>
              <a:t>(Previsione al 30 giugno 2019)</a:t>
            </a: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20E6BCDE-7E6C-45A0-80D8-9B7FA2D27CDC}"/>
              </a:ext>
            </a:extLst>
          </p:cNvPr>
          <p:cNvSpPr/>
          <p:nvPr/>
        </p:nvSpPr>
        <p:spPr bwMode="auto">
          <a:xfrm>
            <a:off x="477888" y="1909696"/>
            <a:ext cx="3348000" cy="1732020"/>
          </a:xfrm>
          <a:prstGeom prst="rect">
            <a:avLst/>
          </a:prstGeom>
          <a:noFill/>
          <a:ln w="12700" cap="flat" cmpd="sng" algn="ctr">
            <a:solidFill>
              <a:srgbClr val="1F4E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FB60A026-E4E9-458E-91A5-22338AC58CDC}"/>
              </a:ext>
            </a:extLst>
          </p:cNvPr>
          <p:cNvSpPr txBox="1"/>
          <p:nvPr/>
        </p:nvSpPr>
        <p:spPr>
          <a:xfrm>
            <a:off x="2493685" y="3001369"/>
            <a:ext cx="837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3600" b="0">
                <a:solidFill>
                  <a:srgbClr val="1F4E7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3200" b="1" dirty="0">
                <a:solidFill>
                  <a:srgbClr val="C00000"/>
                </a:solidFill>
              </a:rPr>
              <a:t>39</a:t>
            </a:r>
            <a:r>
              <a:rPr lang="it-IT" sz="2400" b="1" dirty="0">
                <a:solidFill>
                  <a:srgbClr val="C00000"/>
                </a:solidFill>
              </a:rPr>
              <a:t>,0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76ED92CC-699B-4FFF-91BD-49B83A91132B}"/>
              </a:ext>
            </a:extLst>
          </p:cNvPr>
          <p:cNvSpPr txBox="1"/>
          <p:nvPr/>
        </p:nvSpPr>
        <p:spPr>
          <a:xfrm>
            <a:off x="2112521" y="2812707"/>
            <a:ext cx="159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Calibri" panose="020F0502020204030204" pitchFamily="34" charset="0"/>
              </a:rPr>
              <a:t>Migliore + ½ Invariato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8993453E-09F7-4642-AA43-9B7FC12A2DBC}"/>
              </a:ext>
            </a:extLst>
          </p:cNvPr>
          <p:cNvSpPr txBox="1"/>
          <p:nvPr/>
        </p:nvSpPr>
        <p:spPr>
          <a:xfrm>
            <a:off x="2493685" y="5069796"/>
            <a:ext cx="837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3600" b="0">
                <a:solidFill>
                  <a:srgbClr val="1F4E7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3200" b="1" dirty="0">
                <a:solidFill>
                  <a:srgbClr val="C00000"/>
                </a:solidFill>
              </a:rPr>
              <a:t>27</a:t>
            </a:r>
            <a:r>
              <a:rPr lang="it-IT" sz="2400" b="1" dirty="0">
                <a:solidFill>
                  <a:srgbClr val="C00000"/>
                </a:solidFill>
              </a:rPr>
              <a:t>,8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BDBA0A6E-0FC6-4DE0-B143-7D008DD530E2}"/>
              </a:ext>
            </a:extLst>
          </p:cNvPr>
          <p:cNvSpPr txBox="1"/>
          <p:nvPr/>
        </p:nvSpPr>
        <p:spPr>
          <a:xfrm>
            <a:off x="2112521" y="4877832"/>
            <a:ext cx="159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Calibri" panose="020F0502020204030204" pitchFamily="34" charset="0"/>
              </a:rPr>
              <a:t>Migliore + ½ Invariato</a:t>
            </a: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270AD95A-661D-46C1-AA1C-09A4B25B2D1B}"/>
              </a:ext>
            </a:extLst>
          </p:cNvPr>
          <p:cNvSpPr/>
          <p:nvPr/>
        </p:nvSpPr>
        <p:spPr bwMode="auto">
          <a:xfrm>
            <a:off x="482724" y="3975683"/>
            <a:ext cx="3348000" cy="1732020"/>
          </a:xfrm>
          <a:prstGeom prst="rect">
            <a:avLst/>
          </a:prstGeom>
          <a:noFill/>
          <a:ln w="12700" cap="flat" cmpd="sng" algn="ctr">
            <a:solidFill>
              <a:srgbClr val="1F4E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ttangolo arrotondato 56">
            <a:extLst>
              <a:ext uri="{FF2B5EF4-FFF2-40B4-BE49-F238E27FC236}">
                <a16:creationId xmlns:a16="http://schemas.microsoft.com/office/drawing/2014/main" id="{AE6A011B-6777-45AD-A071-A1D483AEFECC}"/>
              </a:ext>
            </a:extLst>
          </p:cNvPr>
          <p:cNvSpPr/>
          <p:nvPr/>
        </p:nvSpPr>
        <p:spPr bwMode="auto">
          <a:xfrm>
            <a:off x="478913" y="1832625"/>
            <a:ext cx="3361808" cy="396000"/>
          </a:xfrm>
          <a:prstGeom prst="roundRect">
            <a:avLst/>
          </a:prstGeom>
          <a:solidFill>
            <a:srgbClr val="1F4E7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6" name="Rettangolo arrotondato 57">
            <a:extLst>
              <a:ext uri="{FF2B5EF4-FFF2-40B4-BE49-F238E27FC236}">
                <a16:creationId xmlns:a16="http://schemas.microsoft.com/office/drawing/2014/main" id="{A2214CC0-768C-4CCF-BFF9-959522F156F1}"/>
              </a:ext>
            </a:extLst>
          </p:cNvPr>
          <p:cNvSpPr/>
          <p:nvPr/>
        </p:nvSpPr>
        <p:spPr bwMode="auto">
          <a:xfrm>
            <a:off x="478913" y="3891432"/>
            <a:ext cx="3361808" cy="407380"/>
          </a:xfrm>
          <a:prstGeom prst="roundRect">
            <a:avLst/>
          </a:prstGeom>
          <a:solidFill>
            <a:srgbClr val="1F4E7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7" name="Rettangolo arrotondato 56">
            <a:extLst>
              <a:ext uri="{FF2B5EF4-FFF2-40B4-BE49-F238E27FC236}">
                <a16:creationId xmlns:a16="http://schemas.microsoft.com/office/drawing/2014/main" id="{8E048885-9CE0-4FED-9B9B-DF6B091A2D42}"/>
              </a:ext>
            </a:extLst>
          </p:cNvPr>
          <p:cNvSpPr/>
          <p:nvPr/>
        </p:nvSpPr>
        <p:spPr bwMode="auto">
          <a:xfrm>
            <a:off x="584426" y="1805613"/>
            <a:ext cx="3056189" cy="448118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0" dirty="0">
                <a:solidFill>
                  <a:schemeClr val="bg1"/>
                </a:solidFill>
                <a:latin typeface="Eras Medium ITC" panose="020B0602030504020804" pitchFamily="34" charset="0"/>
              </a:rPr>
              <a:t>Venditori 4w e 2w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Eras Medium ITC" panose="020B0602030504020804" pitchFamily="34" charset="0"/>
            </a:endParaRPr>
          </a:p>
        </p:txBody>
      </p:sp>
      <p:sp>
        <p:nvSpPr>
          <p:cNvPr id="68" name="Rettangolo arrotondato 57">
            <a:extLst>
              <a:ext uri="{FF2B5EF4-FFF2-40B4-BE49-F238E27FC236}">
                <a16:creationId xmlns:a16="http://schemas.microsoft.com/office/drawing/2014/main" id="{ED45EF51-F8C8-4C20-B937-99EDAD7347E2}"/>
              </a:ext>
            </a:extLst>
          </p:cNvPr>
          <p:cNvSpPr/>
          <p:nvPr/>
        </p:nvSpPr>
        <p:spPr bwMode="auto">
          <a:xfrm>
            <a:off x="623793" y="3875599"/>
            <a:ext cx="3056189" cy="448118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0" dirty="0">
                <a:solidFill>
                  <a:schemeClr val="bg1"/>
                </a:solidFill>
                <a:latin typeface="Eras Medium ITC" panose="020B0602030504020804" pitchFamily="34" charset="0"/>
              </a:rPr>
              <a:t>Riparatori e altri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Eras Medium ITC" panose="020B0602030504020804" pitchFamily="34" charset="0"/>
            </a:endParaRPr>
          </a:p>
        </p:txBody>
      </p:sp>
      <p:pic>
        <p:nvPicPr>
          <p:cNvPr id="69" name="Elemento grafico 68">
            <a:extLst>
              <a:ext uri="{FF2B5EF4-FFF2-40B4-BE49-F238E27FC236}">
                <a16:creationId xmlns:a16="http://schemas.microsoft.com/office/drawing/2014/main" id="{65D6B052-A7A2-443D-BB13-07A9E6CC93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611453">
            <a:off x="2986745" y="2355538"/>
            <a:ext cx="514720" cy="514720"/>
          </a:xfrm>
          <a:prstGeom prst="rect">
            <a:avLst/>
          </a:prstGeom>
        </p:spPr>
      </p:pic>
      <p:pic>
        <p:nvPicPr>
          <p:cNvPr id="70" name="Elemento grafico 69">
            <a:extLst>
              <a:ext uri="{FF2B5EF4-FFF2-40B4-BE49-F238E27FC236}">
                <a16:creationId xmlns:a16="http://schemas.microsoft.com/office/drawing/2014/main" id="{42A22518-5D7E-4224-9958-5BDFEA5E90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82805" y="4443566"/>
            <a:ext cx="413136" cy="413136"/>
          </a:xfrm>
          <a:prstGeom prst="rect">
            <a:avLst/>
          </a:prstGeom>
        </p:spPr>
      </p:pic>
      <p:sp>
        <p:nvSpPr>
          <p:cNvPr id="39" name="Titolo 1">
            <a:extLst>
              <a:ext uri="{FF2B5EF4-FFF2-40B4-BE49-F238E27FC236}">
                <a16:creationId xmlns:a16="http://schemas.microsoft.com/office/drawing/2014/main" id="{4FEC2CB8-EB1F-4942-A6D0-D9338E29B9D9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8877733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03864"/>
                </a:solidFill>
                <a:latin typeface="Calibri" panose="020F0502020204030204" pitchFamily="34" charset="0"/>
                <a:ea typeface="+mj-ea"/>
                <a:cs typeface="Arial"/>
              </a:rPr>
              <a:t>Fiducia ECONOMIA ITALIANA | 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Arial"/>
              </a:rPr>
              <a:t>Analisi per settore e area geografica</a:t>
            </a:r>
            <a:endParaRPr lang="it-IT" sz="2200" dirty="0">
              <a:solidFill>
                <a:schemeClr val="tx2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02FA602-7C31-4AB1-B5A0-5EF71D097D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86465" y="2484510"/>
            <a:ext cx="793647" cy="543600"/>
          </a:xfrm>
          <a:prstGeom prst="rect">
            <a:avLst/>
          </a:prstGeom>
        </p:spPr>
      </p:pic>
      <p:sp>
        <p:nvSpPr>
          <p:cNvPr id="52" name="Segnaposto contenuto 2">
            <a:extLst>
              <a:ext uri="{FF2B5EF4-FFF2-40B4-BE49-F238E27FC236}">
                <a16:creationId xmlns:a16="http://schemas.microsoft.com/office/drawing/2014/main" id="{0FC10E76-89E2-4998-8EF6-06E0BE34E6E7}"/>
              </a:ext>
            </a:extLst>
          </p:cNvPr>
          <p:cNvSpPr txBox="1">
            <a:spLocks/>
          </p:cNvSpPr>
          <p:nvPr/>
        </p:nvSpPr>
        <p:spPr bwMode="auto">
          <a:xfrm>
            <a:off x="4847377" y="4309602"/>
            <a:ext cx="1316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it-IT" sz="2400" i="1" u="sng" kern="0" dirty="0">
                <a:solidFill>
                  <a:srgbClr val="C00000"/>
                </a:solidFill>
                <a:latin typeface="Calibri" panose="020F0502020204030204" pitchFamily="34" charset="0"/>
              </a:rPr>
              <a:t>Forbice</a:t>
            </a:r>
            <a:r>
              <a:rPr lang="it-IT" sz="2400" i="1" kern="0" dirty="0">
                <a:solidFill>
                  <a:srgbClr val="C00000"/>
                </a:solidFill>
                <a:latin typeface="Calibri" panose="020F0502020204030204" pitchFamily="34" charset="0"/>
              </a:rPr>
              <a:t> 17 punti</a:t>
            </a:r>
            <a:endParaRPr lang="it-IT" i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7" name="Elemento grafico 36" descr="Auto">
            <a:extLst>
              <a:ext uri="{FF2B5EF4-FFF2-40B4-BE49-F238E27FC236}">
                <a16:creationId xmlns:a16="http://schemas.microsoft.com/office/drawing/2014/main" id="{A44CC9F4-9E1D-4F29-A490-18E1938126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95736" y="2205453"/>
            <a:ext cx="755703" cy="7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5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CEC2251-D8A4-404E-8264-D7E11E6AE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647" y="2554356"/>
            <a:ext cx="4226146" cy="2844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9DAC8F7-4B4C-4AF2-BCFA-35B518336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3005364"/>
            <a:ext cx="3547914" cy="2383200"/>
          </a:xfrm>
          <a:prstGeom prst="rect">
            <a:avLst/>
          </a:prstGeom>
        </p:spPr>
      </p:pic>
      <p:sp>
        <p:nvSpPr>
          <p:cNvPr id="11268" name="Text Box 49"/>
          <p:cNvSpPr txBox="1">
            <a:spLocks noChangeArrowheads="1"/>
          </p:cNvSpPr>
          <p:nvPr/>
        </p:nvSpPr>
        <p:spPr bwMode="auto">
          <a:xfrm>
            <a:off x="266267" y="6070600"/>
            <a:ext cx="8672512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alibri" panose="020F0502020204030204" pitchFamily="34" charset="0"/>
              </a:rPr>
              <a:t>Base campione: </a:t>
            </a:r>
            <a:r>
              <a:rPr lang="it-IT" altLang="it-IT" sz="900" b="0" dirty="0">
                <a:latin typeface="Calibri" panose="020F0502020204030204" pitchFamily="34" charset="0"/>
              </a:rPr>
              <a:t>1.000 casi. </a:t>
            </a:r>
            <a:r>
              <a:rPr lang="it-IT" altLang="ja-JP" sz="900" b="0" dirty="0">
                <a:latin typeface="Calibri" panose="020F0502020204030204" pitchFamily="34" charset="0"/>
              </a:rPr>
              <a:t>Sono riportati gli indicatori delle imprese rispondenti. </a:t>
            </a:r>
            <a:r>
              <a:rPr lang="it-IT" altLang="ja-JP" sz="900" dirty="0">
                <a:latin typeface="Calibri" panose="020F0502020204030204" pitchFamily="34" charset="0"/>
              </a:rPr>
              <a:t>INDICATORE</a:t>
            </a:r>
            <a:r>
              <a:rPr lang="it-IT" altLang="ja-JP" sz="900" b="0" dirty="0">
                <a:latin typeface="Calibri" panose="020F050202020403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latin typeface="Calibri" panose="020F0502020204030204" pitchFamily="34" charset="0"/>
              </a:rPr>
              <a:t>I dati sono riportati all’universo.	</a:t>
            </a:r>
            <a:endParaRPr lang="it-IT" altLang="it-IT" sz="900" dirty="0">
              <a:latin typeface="Calibri" panose="020F0502020204030204" pitchFamily="34" charset="0"/>
            </a:endParaRP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5503C2B3-FF46-4983-A5F5-1D36D0C4F528}"/>
              </a:ext>
            </a:extLst>
          </p:cNvPr>
          <p:cNvSpPr/>
          <p:nvPr/>
        </p:nvSpPr>
        <p:spPr>
          <a:xfrm>
            <a:off x="266267" y="1615733"/>
            <a:ext cx="8353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0" dirty="0">
                <a:latin typeface="Calibri" panose="020F0502020204030204" pitchFamily="34" charset="0"/>
              </a:rPr>
              <a:t>Come giudica l’</a:t>
            </a:r>
            <a:r>
              <a:rPr lang="it-IT" sz="1600" u="sng" dirty="0">
                <a:latin typeface="Calibri" panose="020F0502020204030204" pitchFamily="34" charset="0"/>
              </a:rPr>
              <a:t>andamento economico generale della Sua impresa</a:t>
            </a:r>
            <a:r>
              <a:rPr lang="it-IT" sz="1600" b="0" dirty="0">
                <a:latin typeface="Calibri" panose="020F0502020204030204" pitchFamily="34" charset="0"/>
              </a:rPr>
              <a:t>, negli ultimi sei mesi, rispetto ai sei mesi precedenti, migliore, invariato o peggiore…? E in vista dei prossimi sei mesi?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0CE26CC4-F606-4EED-91E2-D5EC9B947306}"/>
              </a:ext>
            </a:extLst>
          </p:cNvPr>
          <p:cNvGrpSpPr/>
          <p:nvPr/>
        </p:nvGrpSpPr>
        <p:grpSpPr>
          <a:xfrm>
            <a:off x="405703" y="2625224"/>
            <a:ext cx="3531991" cy="371728"/>
            <a:chOff x="607960" y="2625224"/>
            <a:chExt cx="3531991" cy="371728"/>
          </a:xfrm>
        </p:grpSpPr>
        <p:sp>
          <p:nvSpPr>
            <p:cNvPr id="18" name="Rettangolo con angoli arrotondati 17">
              <a:extLst>
                <a:ext uri="{FF2B5EF4-FFF2-40B4-BE49-F238E27FC236}">
                  <a16:creationId xmlns:a16="http://schemas.microsoft.com/office/drawing/2014/main" id="{C55AA3AC-D678-4E8D-97B3-FF30D04C5A02}"/>
                </a:ext>
              </a:extLst>
            </p:cNvPr>
            <p:cNvSpPr/>
            <p:nvPr/>
          </p:nvSpPr>
          <p:spPr bwMode="auto">
            <a:xfrm>
              <a:off x="607960" y="2625224"/>
              <a:ext cx="3531991" cy="371728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CasellaDiTesto 10">
              <a:extLst>
                <a:ext uri="{FF2B5EF4-FFF2-40B4-BE49-F238E27FC236}">
                  <a16:creationId xmlns:a16="http://schemas.microsoft.com/office/drawing/2014/main" id="{0ED5CAA0-8045-4A00-A010-E0902F51A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899" y="2687666"/>
              <a:ext cx="78484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11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PERIODO</a:t>
              </a:r>
            </a:p>
          </p:txBody>
        </p:sp>
        <p:sp>
          <p:nvSpPr>
            <p:cNvPr id="20" name="CasellaDiTesto 10">
              <a:extLst>
                <a:ext uri="{FF2B5EF4-FFF2-40B4-BE49-F238E27FC236}">
                  <a16:creationId xmlns:a16="http://schemas.microsoft.com/office/drawing/2014/main" id="{CDC81016-B41F-4059-9A46-FE7781E72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4263" y="2687666"/>
              <a:ext cx="104462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11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migliore</a:t>
              </a:r>
            </a:p>
          </p:txBody>
        </p:sp>
        <p:sp>
          <p:nvSpPr>
            <p:cNvPr id="22" name="CasellaDiTesto 10">
              <a:extLst>
                <a:ext uri="{FF2B5EF4-FFF2-40B4-BE49-F238E27FC236}">
                  <a16:creationId xmlns:a16="http://schemas.microsoft.com/office/drawing/2014/main" id="{CADBCA92-F0AC-4AA2-8601-9C0A7B5C2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7583" y="2687666"/>
              <a:ext cx="104462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11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uguale</a:t>
              </a:r>
            </a:p>
          </p:txBody>
        </p:sp>
        <p:sp>
          <p:nvSpPr>
            <p:cNvPr id="23" name="CasellaDiTesto 10">
              <a:extLst>
                <a:ext uri="{FF2B5EF4-FFF2-40B4-BE49-F238E27FC236}">
                  <a16:creationId xmlns:a16="http://schemas.microsoft.com/office/drawing/2014/main" id="{1C54A7EB-2C14-4CF8-98FF-A078932D0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6605" y="2687666"/>
              <a:ext cx="104462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11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peggiore</a:t>
              </a:r>
            </a:p>
          </p:txBody>
        </p:sp>
        <p:sp>
          <p:nvSpPr>
            <p:cNvPr id="25" name="CasellaDiTesto 10">
              <a:extLst>
                <a:ext uri="{FF2B5EF4-FFF2-40B4-BE49-F238E27FC236}">
                  <a16:creationId xmlns:a16="http://schemas.microsoft.com/office/drawing/2014/main" id="{3608B33F-19D8-473E-868D-B19BFF4A7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7415" y="2687666"/>
              <a:ext cx="64862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11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SALDO</a:t>
              </a:r>
            </a:p>
          </p:txBody>
        </p:sp>
      </p:grpSp>
      <p:pic>
        <p:nvPicPr>
          <p:cNvPr id="26" name="Immagine 25">
            <a:extLst>
              <a:ext uri="{FF2B5EF4-FFF2-40B4-BE49-F238E27FC236}">
                <a16:creationId xmlns:a16="http://schemas.microsoft.com/office/drawing/2014/main" id="{85B008D6-2025-4BF3-AF0F-02983E68E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708" y="4223841"/>
            <a:ext cx="1027593" cy="1509415"/>
          </a:xfrm>
          <a:prstGeom prst="rect">
            <a:avLst/>
          </a:prstGeom>
        </p:spPr>
      </p:pic>
      <p:sp>
        <p:nvSpPr>
          <p:cNvPr id="27" name="Text Box 49">
            <a:extLst>
              <a:ext uri="{FF2B5EF4-FFF2-40B4-BE49-F238E27FC236}">
                <a16:creationId xmlns:a16="http://schemas.microsoft.com/office/drawing/2014/main" id="{19D7FE8C-1366-440B-9229-F94A231A8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445224"/>
            <a:ext cx="36861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altLang="it-IT" sz="1000" i="1" dirty="0">
                <a:solidFill>
                  <a:srgbClr val="C00000"/>
                </a:solidFill>
                <a:latin typeface="Calibri" panose="020F0502020204030204" pitchFamily="34" charset="0"/>
              </a:rPr>
              <a:t>In rosso è riportata la previsione relativa al semestre successivo</a:t>
            </a:r>
          </a:p>
        </p:txBody>
      </p:sp>
      <p:sp>
        <p:nvSpPr>
          <p:cNvPr id="51" name="Titolo 1">
            <a:extLst>
              <a:ext uri="{FF2B5EF4-FFF2-40B4-BE49-F238E27FC236}">
                <a16:creationId xmlns:a16="http://schemas.microsoft.com/office/drawing/2014/main" id="{5AF9E34E-1BD9-4300-9ECC-280F6F293C0C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8877733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03864"/>
                </a:solidFill>
                <a:latin typeface="Calibri" panose="020F0502020204030204" pitchFamily="34" charset="0"/>
                <a:ea typeface="+mj-ea"/>
                <a:cs typeface="Arial"/>
              </a:rPr>
              <a:t>Fiducia ANDAMENTO IMPRESA | </a:t>
            </a:r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Peggiora il clima di fiducia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anche con riferimento all’</a:t>
            </a:r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andamento della propria attività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it-IT" sz="22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(-3,1 rispetto a metà 2018)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. La previsione per i prossimi mesi sembra confermare il </a:t>
            </a:r>
            <a:r>
              <a:rPr lang="it-IT" sz="22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trend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in atto.</a:t>
            </a:r>
            <a:endParaRPr lang="it-IT" sz="2200" b="1" dirty="0">
              <a:solidFill>
                <a:schemeClr val="tx2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Arial"/>
            </a:endParaRPr>
          </a:p>
        </p:txBody>
      </p:sp>
      <p:sp>
        <p:nvSpPr>
          <p:cNvPr id="56" name="CasellaDiTesto 10">
            <a:extLst>
              <a:ext uri="{FF2B5EF4-FFF2-40B4-BE49-F238E27FC236}">
                <a16:creationId xmlns:a16="http://schemas.microsoft.com/office/drawing/2014/main" id="{6681D7D9-13D9-4A7A-9BCE-6FBE0438E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157" y="2404785"/>
            <a:ext cx="9496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1400" i="1" dirty="0">
                <a:solidFill>
                  <a:srgbClr val="C00000"/>
                </a:solidFill>
                <a:latin typeface="Calibri" panose="020F0502020204030204" pitchFamily="34" charset="0"/>
              </a:rPr>
              <a:t>Previsione</a:t>
            </a:r>
          </a:p>
        </p:txBody>
      </p:sp>
      <p:sp>
        <p:nvSpPr>
          <p:cNvPr id="57" name="CasellaDiTesto 10">
            <a:extLst>
              <a:ext uri="{FF2B5EF4-FFF2-40B4-BE49-F238E27FC236}">
                <a16:creationId xmlns:a16="http://schemas.microsoft.com/office/drawing/2014/main" id="{32AAA194-06B0-4869-8D48-17090A24A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475" y="2416815"/>
            <a:ext cx="17391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1200" i="1" dirty="0">
                <a:latin typeface="Calibri" panose="020F0502020204030204" pitchFamily="34" charset="0"/>
              </a:rPr>
              <a:t>SALDO - SERIE STORICA</a:t>
            </a:r>
          </a:p>
        </p:txBody>
      </p:sp>
      <p:sp>
        <p:nvSpPr>
          <p:cNvPr id="59" name="Segnaposto contenuto 2">
            <a:extLst>
              <a:ext uri="{FF2B5EF4-FFF2-40B4-BE49-F238E27FC236}">
                <a16:creationId xmlns:a16="http://schemas.microsoft.com/office/drawing/2014/main" id="{0F780820-E881-4088-ACBF-E6E5B292C9B2}"/>
              </a:ext>
            </a:extLst>
          </p:cNvPr>
          <p:cNvSpPr txBox="1">
            <a:spLocks/>
          </p:cNvSpPr>
          <p:nvPr/>
        </p:nvSpPr>
        <p:spPr bwMode="auto">
          <a:xfrm>
            <a:off x="4973029" y="5533819"/>
            <a:ext cx="3747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it-IT" sz="1200" i="1" kern="0" dirty="0">
                <a:latin typeface="Calibri" panose="020F0502020204030204" pitchFamily="34" charset="0"/>
              </a:rPr>
              <a:t>L’area di espansione è convenzionalmente fissata al di sopra del valore soglia 50 dell’indicatore congiunturale.</a:t>
            </a:r>
            <a:endParaRPr lang="it-IT" sz="1100" i="1" kern="0" dirty="0">
              <a:latin typeface="Calibri" panose="020F0502020204030204" pitchFamily="34" charset="0"/>
            </a:endParaRPr>
          </a:p>
        </p:txBody>
      </p:sp>
      <p:pic>
        <p:nvPicPr>
          <p:cNvPr id="60" name="Picture 4" descr="https://image.freepik.com/icone-gratis/insegnante-che-punta-una-scheda-con-un-bastone_318-61893.png">
            <a:extLst>
              <a:ext uri="{FF2B5EF4-FFF2-40B4-BE49-F238E27FC236}">
                <a16:creationId xmlns:a16="http://schemas.microsoft.com/office/drawing/2014/main" id="{BFD0B70F-2926-477A-9870-B76766812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60" y="5406831"/>
            <a:ext cx="663769" cy="66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68FB04E6-F667-4FC7-BD96-9EBBBA80F469}"/>
              </a:ext>
            </a:extLst>
          </p:cNvPr>
          <p:cNvSpPr/>
          <p:nvPr/>
        </p:nvSpPr>
        <p:spPr bwMode="auto">
          <a:xfrm>
            <a:off x="7956376" y="2693019"/>
            <a:ext cx="504056" cy="237600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7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11142C61-B80A-43EA-A4E6-3A2B39911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581128"/>
            <a:ext cx="2144423" cy="14688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7186128-F146-4617-9027-6C7F917DF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536264"/>
            <a:ext cx="2144423" cy="14688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37DB010-8037-46AA-B76A-15898225947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40000" contrast="-40000"/>
          </a:blip>
          <a:stretch>
            <a:fillRect/>
          </a:stretch>
        </p:blipFill>
        <p:spPr>
          <a:xfrm>
            <a:off x="5323794" y="1968458"/>
            <a:ext cx="3250575" cy="4204831"/>
          </a:xfrm>
          <a:prstGeom prst="rect">
            <a:avLst/>
          </a:prstGeom>
        </p:spPr>
      </p:pic>
      <p:pic>
        <p:nvPicPr>
          <p:cNvPr id="51" name="Immagine 50">
            <a:extLst>
              <a:ext uri="{FF2B5EF4-FFF2-40B4-BE49-F238E27FC236}">
                <a16:creationId xmlns:a16="http://schemas.microsoft.com/office/drawing/2014/main" id="{D28A83AC-7B9F-4D18-9B2F-98502E432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747" y="3144012"/>
            <a:ext cx="2467406" cy="1892250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9E2B20C1-E294-4A32-A2D8-90D1930446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06896">
            <a:off x="4513555" y="1678318"/>
            <a:ext cx="1810655" cy="2061900"/>
          </a:xfrm>
          <a:prstGeom prst="rect">
            <a:avLst/>
          </a:prstGeom>
        </p:spPr>
      </p:pic>
      <p:pic>
        <p:nvPicPr>
          <p:cNvPr id="54" name="Immagine 53">
            <a:extLst>
              <a:ext uri="{FF2B5EF4-FFF2-40B4-BE49-F238E27FC236}">
                <a16:creationId xmlns:a16="http://schemas.microsoft.com/office/drawing/2014/main" id="{8368B098-203E-4643-942C-CDC9EEABCA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06896">
            <a:off x="7113668" y="3778395"/>
            <a:ext cx="1810655" cy="20619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6524271" y="1988840"/>
            <a:ext cx="134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</a:rPr>
              <a:t>Nord Est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7137554" y="2247603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3600" b="0">
                <a:solidFill>
                  <a:srgbClr val="1F4E7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2400" b="1" dirty="0">
                <a:solidFill>
                  <a:srgbClr val="C00000"/>
                </a:solidFill>
              </a:rPr>
              <a:t>42</a:t>
            </a:r>
            <a:r>
              <a:rPr lang="it-IT" sz="1800" b="1" dirty="0">
                <a:solidFill>
                  <a:srgbClr val="C00000"/>
                </a:solidFill>
              </a:rPr>
              <a:t>,2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349443" y="4458343"/>
            <a:ext cx="1125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</a:rPr>
              <a:t>Sud e Isole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7990564" y="4722863"/>
            <a:ext cx="671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</a:rPr>
              <a:t>33</a:t>
            </a:r>
            <a:r>
              <a:rPr lang="it-IT" sz="1800" dirty="0">
                <a:solidFill>
                  <a:srgbClr val="C00000"/>
                </a:solidFill>
                <a:latin typeface="Calibri" panose="020F0502020204030204" pitchFamily="34" charset="0"/>
              </a:rPr>
              <a:t>,0</a:t>
            </a:r>
            <a:endParaRPr lang="it-IT" sz="3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113814" y="3442503"/>
            <a:ext cx="134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</a:rPr>
              <a:t>Centro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724554" y="3724276"/>
            <a:ext cx="671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</a:rPr>
              <a:t>37</a:t>
            </a:r>
            <a:r>
              <a:rPr lang="it-IT" sz="1800" dirty="0">
                <a:solidFill>
                  <a:srgbClr val="C00000"/>
                </a:solidFill>
                <a:latin typeface="Calibri" panose="020F0502020204030204" pitchFamily="34" charset="0"/>
              </a:rPr>
              <a:t>,7</a:t>
            </a:r>
            <a:endParaRPr lang="it-IT" sz="3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780292" y="2385757"/>
            <a:ext cx="134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</a:rPr>
              <a:t>Nord Ovest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5381993" y="2653681"/>
            <a:ext cx="671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3600" b="0">
                <a:solidFill>
                  <a:srgbClr val="1F4E7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2400" b="1" dirty="0">
                <a:solidFill>
                  <a:srgbClr val="C00000"/>
                </a:solidFill>
              </a:rPr>
              <a:t>45</a:t>
            </a:r>
            <a:r>
              <a:rPr lang="it-IT" sz="1800" b="1" dirty="0">
                <a:solidFill>
                  <a:srgbClr val="C00000"/>
                </a:solidFill>
              </a:rPr>
              <a:t>,0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26" name="Text Box 49"/>
          <p:cNvSpPr txBox="1">
            <a:spLocks noChangeArrowheads="1"/>
          </p:cNvSpPr>
          <p:nvPr/>
        </p:nvSpPr>
        <p:spPr bwMode="auto">
          <a:xfrm>
            <a:off x="266267" y="6070600"/>
            <a:ext cx="8672512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alibri" panose="020F0502020204030204" pitchFamily="34" charset="0"/>
              </a:rPr>
              <a:t>Base campione: </a:t>
            </a:r>
            <a:r>
              <a:rPr lang="it-IT" altLang="it-IT" sz="900" b="0" dirty="0">
                <a:latin typeface="Calibri" panose="020F0502020204030204" pitchFamily="34" charset="0"/>
              </a:rPr>
              <a:t>1.000 casi. </a:t>
            </a:r>
            <a:r>
              <a:rPr lang="it-IT" altLang="ja-JP" sz="900" b="0" dirty="0">
                <a:latin typeface="Calibri" panose="020F0502020204030204" pitchFamily="34" charset="0"/>
              </a:rPr>
              <a:t>Sono riportati gli indicatori delle imprese rispondenti. </a:t>
            </a:r>
            <a:r>
              <a:rPr lang="it-IT" altLang="ja-JP" sz="900" dirty="0">
                <a:latin typeface="Calibri" panose="020F0502020204030204" pitchFamily="34" charset="0"/>
              </a:rPr>
              <a:t>INDICATORE</a:t>
            </a:r>
            <a:r>
              <a:rPr lang="it-IT" altLang="ja-JP" sz="900" b="0" dirty="0">
                <a:latin typeface="Calibri" panose="020F050202020403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latin typeface="Calibri" panose="020F0502020204030204" pitchFamily="34" charset="0"/>
              </a:rPr>
              <a:t>I dati sono riportati all’universo.	</a:t>
            </a:r>
            <a:endParaRPr lang="it-IT" altLang="it-IT" sz="900" dirty="0">
              <a:latin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7903" y="2275597"/>
            <a:ext cx="819599" cy="5598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3625" y="3752270"/>
            <a:ext cx="819599" cy="55987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556" y="4750857"/>
            <a:ext cx="819599" cy="559876"/>
          </a:xfrm>
          <a:prstGeom prst="rect">
            <a:avLst/>
          </a:prstGeom>
        </p:spPr>
      </p:pic>
      <p:sp>
        <p:nvSpPr>
          <p:cNvPr id="58" name="Rettangolo 57">
            <a:extLst>
              <a:ext uri="{FF2B5EF4-FFF2-40B4-BE49-F238E27FC236}">
                <a16:creationId xmlns:a16="http://schemas.microsoft.com/office/drawing/2014/main" id="{20E6BCDE-7E6C-45A0-80D8-9B7FA2D27CDC}"/>
              </a:ext>
            </a:extLst>
          </p:cNvPr>
          <p:cNvSpPr/>
          <p:nvPr/>
        </p:nvSpPr>
        <p:spPr bwMode="auto">
          <a:xfrm>
            <a:off x="477888" y="2114386"/>
            <a:ext cx="3348000" cy="1732020"/>
          </a:xfrm>
          <a:prstGeom prst="rect">
            <a:avLst/>
          </a:prstGeom>
          <a:noFill/>
          <a:ln w="12700" cap="flat" cmpd="sng" algn="ctr">
            <a:solidFill>
              <a:srgbClr val="1F4E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FB60A026-E4E9-458E-91A5-22338AC58CDC}"/>
              </a:ext>
            </a:extLst>
          </p:cNvPr>
          <p:cNvSpPr txBox="1"/>
          <p:nvPr/>
        </p:nvSpPr>
        <p:spPr>
          <a:xfrm>
            <a:off x="2493685" y="3206059"/>
            <a:ext cx="837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3600" b="0">
                <a:solidFill>
                  <a:srgbClr val="1F4E7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3200" b="1" dirty="0">
                <a:solidFill>
                  <a:srgbClr val="C00000"/>
                </a:solidFill>
              </a:rPr>
              <a:t>43</a:t>
            </a:r>
            <a:r>
              <a:rPr lang="it-IT" sz="2400" b="1" dirty="0">
                <a:solidFill>
                  <a:srgbClr val="C00000"/>
                </a:solidFill>
              </a:rPr>
              <a:t>,0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76ED92CC-699B-4FFF-91BD-49B83A91132B}"/>
              </a:ext>
            </a:extLst>
          </p:cNvPr>
          <p:cNvSpPr txBox="1"/>
          <p:nvPr/>
        </p:nvSpPr>
        <p:spPr>
          <a:xfrm>
            <a:off x="2112521" y="3017397"/>
            <a:ext cx="159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Calibri" panose="020F0502020204030204" pitchFamily="34" charset="0"/>
              </a:rPr>
              <a:t>Migliore + ½ Invariato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8993453E-09F7-4642-AA43-9B7FC12A2DBC}"/>
              </a:ext>
            </a:extLst>
          </p:cNvPr>
          <p:cNvSpPr txBox="1"/>
          <p:nvPr/>
        </p:nvSpPr>
        <p:spPr>
          <a:xfrm>
            <a:off x="2493685" y="5274486"/>
            <a:ext cx="837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3600" b="0">
                <a:solidFill>
                  <a:srgbClr val="1F4E7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3200" b="1" dirty="0">
                <a:solidFill>
                  <a:srgbClr val="C00000"/>
                </a:solidFill>
              </a:rPr>
              <a:t>36</a:t>
            </a:r>
            <a:r>
              <a:rPr lang="it-IT" sz="2400" b="1" dirty="0">
                <a:solidFill>
                  <a:srgbClr val="C00000"/>
                </a:solidFill>
              </a:rPr>
              <a:t>,6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BDBA0A6E-0FC6-4DE0-B143-7D008DD530E2}"/>
              </a:ext>
            </a:extLst>
          </p:cNvPr>
          <p:cNvSpPr txBox="1"/>
          <p:nvPr/>
        </p:nvSpPr>
        <p:spPr>
          <a:xfrm>
            <a:off x="2112521" y="5082522"/>
            <a:ext cx="159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Calibri" panose="020F0502020204030204" pitchFamily="34" charset="0"/>
              </a:rPr>
              <a:t>Migliore + ½ Invariato</a:t>
            </a: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270AD95A-661D-46C1-AA1C-09A4B25B2D1B}"/>
              </a:ext>
            </a:extLst>
          </p:cNvPr>
          <p:cNvSpPr/>
          <p:nvPr/>
        </p:nvSpPr>
        <p:spPr bwMode="auto">
          <a:xfrm>
            <a:off x="482724" y="4180373"/>
            <a:ext cx="3348000" cy="1732020"/>
          </a:xfrm>
          <a:prstGeom prst="rect">
            <a:avLst/>
          </a:prstGeom>
          <a:noFill/>
          <a:ln w="12700" cap="flat" cmpd="sng" algn="ctr">
            <a:solidFill>
              <a:srgbClr val="1F4E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ttangolo arrotondato 56">
            <a:extLst>
              <a:ext uri="{FF2B5EF4-FFF2-40B4-BE49-F238E27FC236}">
                <a16:creationId xmlns:a16="http://schemas.microsoft.com/office/drawing/2014/main" id="{AE6A011B-6777-45AD-A071-A1D483AEFECC}"/>
              </a:ext>
            </a:extLst>
          </p:cNvPr>
          <p:cNvSpPr/>
          <p:nvPr/>
        </p:nvSpPr>
        <p:spPr bwMode="auto">
          <a:xfrm>
            <a:off x="478913" y="2037315"/>
            <a:ext cx="3361808" cy="396000"/>
          </a:xfrm>
          <a:prstGeom prst="roundRect">
            <a:avLst/>
          </a:prstGeom>
          <a:solidFill>
            <a:srgbClr val="1F4E7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6" name="Rettangolo arrotondato 57">
            <a:extLst>
              <a:ext uri="{FF2B5EF4-FFF2-40B4-BE49-F238E27FC236}">
                <a16:creationId xmlns:a16="http://schemas.microsoft.com/office/drawing/2014/main" id="{A2214CC0-768C-4CCF-BFF9-959522F156F1}"/>
              </a:ext>
            </a:extLst>
          </p:cNvPr>
          <p:cNvSpPr/>
          <p:nvPr/>
        </p:nvSpPr>
        <p:spPr bwMode="auto">
          <a:xfrm>
            <a:off x="478913" y="4096122"/>
            <a:ext cx="3361808" cy="407380"/>
          </a:xfrm>
          <a:prstGeom prst="roundRect">
            <a:avLst/>
          </a:prstGeom>
          <a:solidFill>
            <a:srgbClr val="1F4E7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7" name="Rettangolo arrotondato 56">
            <a:extLst>
              <a:ext uri="{FF2B5EF4-FFF2-40B4-BE49-F238E27FC236}">
                <a16:creationId xmlns:a16="http://schemas.microsoft.com/office/drawing/2014/main" id="{8E048885-9CE0-4FED-9B9B-DF6B091A2D42}"/>
              </a:ext>
            </a:extLst>
          </p:cNvPr>
          <p:cNvSpPr/>
          <p:nvPr/>
        </p:nvSpPr>
        <p:spPr bwMode="auto">
          <a:xfrm>
            <a:off x="584426" y="2010303"/>
            <a:ext cx="3056189" cy="448118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0" dirty="0">
                <a:solidFill>
                  <a:schemeClr val="bg1"/>
                </a:solidFill>
                <a:latin typeface="Eras Medium ITC" panose="020B0602030504020804" pitchFamily="34" charset="0"/>
              </a:rPr>
              <a:t>Venditori 4w e 2w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Eras Medium ITC" panose="020B0602030504020804" pitchFamily="34" charset="0"/>
            </a:endParaRPr>
          </a:p>
        </p:txBody>
      </p:sp>
      <p:sp>
        <p:nvSpPr>
          <p:cNvPr id="68" name="Rettangolo arrotondato 57">
            <a:extLst>
              <a:ext uri="{FF2B5EF4-FFF2-40B4-BE49-F238E27FC236}">
                <a16:creationId xmlns:a16="http://schemas.microsoft.com/office/drawing/2014/main" id="{ED45EF51-F8C8-4C20-B937-99EDAD7347E2}"/>
              </a:ext>
            </a:extLst>
          </p:cNvPr>
          <p:cNvSpPr/>
          <p:nvPr/>
        </p:nvSpPr>
        <p:spPr bwMode="auto">
          <a:xfrm>
            <a:off x="623793" y="4080289"/>
            <a:ext cx="3056189" cy="448118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0" dirty="0">
                <a:solidFill>
                  <a:schemeClr val="bg1"/>
                </a:solidFill>
                <a:latin typeface="Eras Medium ITC" panose="020B0602030504020804" pitchFamily="34" charset="0"/>
              </a:rPr>
              <a:t>Riparatori e altri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Eras Medium ITC" panose="020B0602030504020804" pitchFamily="34" charset="0"/>
            </a:endParaRPr>
          </a:p>
        </p:txBody>
      </p:sp>
      <p:pic>
        <p:nvPicPr>
          <p:cNvPr id="70" name="Elemento grafico 69">
            <a:extLst>
              <a:ext uri="{FF2B5EF4-FFF2-40B4-BE49-F238E27FC236}">
                <a16:creationId xmlns:a16="http://schemas.microsoft.com/office/drawing/2014/main" id="{42A22518-5D7E-4224-9958-5BDFEA5E90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82805" y="4648256"/>
            <a:ext cx="413136" cy="41313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02FA602-7C31-4AB1-B5A0-5EF71D097D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6465" y="2689200"/>
            <a:ext cx="793647" cy="543600"/>
          </a:xfrm>
          <a:prstGeom prst="rect">
            <a:avLst/>
          </a:prstGeom>
        </p:spPr>
      </p:pic>
      <p:sp>
        <p:nvSpPr>
          <p:cNvPr id="52" name="Segnaposto contenuto 2">
            <a:extLst>
              <a:ext uri="{FF2B5EF4-FFF2-40B4-BE49-F238E27FC236}">
                <a16:creationId xmlns:a16="http://schemas.microsoft.com/office/drawing/2014/main" id="{0FC10E76-89E2-4998-8EF6-06E0BE34E6E7}"/>
              </a:ext>
            </a:extLst>
          </p:cNvPr>
          <p:cNvSpPr txBox="1">
            <a:spLocks/>
          </p:cNvSpPr>
          <p:nvPr/>
        </p:nvSpPr>
        <p:spPr bwMode="auto">
          <a:xfrm>
            <a:off x="4900051" y="4385122"/>
            <a:ext cx="11972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it-IT" sz="2400" i="1" u="sng" kern="0" dirty="0">
                <a:solidFill>
                  <a:srgbClr val="C00000"/>
                </a:solidFill>
                <a:latin typeface="Calibri" panose="020F0502020204030204" pitchFamily="34" charset="0"/>
              </a:rPr>
              <a:t>Forbice</a:t>
            </a:r>
            <a:r>
              <a:rPr lang="it-IT" sz="2400" i="1" kern="0" dirty="0">
                <a:solidFill>
                  <a:srgbClr val="C00000"/>
                </a:solidFill>
                <a:latin typeface="Calibri" panose="020F0502020204030204" pitchFamily="34" charset="0"/>
              </a:rPr>
              <a:t> 12,0 punti</a:t>
            </a:r>
            <a:endParaRPr lang="it-IT" i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itolo 1">
            <a:extLst>
              <a:ext uri="{FF2B5EF4-FFF2-40B4-BE49-F238E27FC236}">
                <a16:creationId xmlns:a16="http://schemas.microsoft.com/office/drawing/2014/main" id="{7F9A52BB-1428-4646-8AE0-A7C407AEF242}"/>
              </a:ext>
            </a:extLst>
          </p:cNvPr>
          <p:cNvSpPr txBox="1">
            <a:spLocks/>
          </p:cNvSpPr>
          <p:nvPr/>
        </p:nvSpPr>
        <p:spPr>
          <a:xfrm>
            <a:off x="266268" y="172644"/>
            <a:ext cx="8672512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03864"/>
                </a:solidFill>
                <a:latin typeface="Calibri" panose="020F0502020204030204" pitchFamily="34" charset="0"/>
                <a:ea typeface="+mj-ea"/>
                <a:cs typeface="Arial"/>
              </a:rPr>
              <a:t>Fiducia ANDAMENTO IMPRESA | 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Analisi per settore e area geografica</a:t>
            </a:r>
            <a:endParaRPr lang="it-IT" sz="22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Arial"/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D323F901-0666-45B2-A955-0E3EFC3932BC}"/>
              </a:ext>
            </a:extLst>
          </p:cNvPr>
          <p:cNvSpPr/>
          <p:nvPr/>
        </p:nvSpPr>
        <p:spPr>
          <a:xfrm>
            <a:off x="539552" y="987405"/>
            <a:ext cx="3193472" cy="56938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it-IT" sz="1700" dirty="0">
                <a:solidFill>
                  <a:srgbClr val="C00000"/>
                </a:solidFill>
                <a:latin typeface="Calibri" panose="020F0502020204030204" pitchFamily="34" charset="0"/>
              </a:rPr>
              <a:t>ANALISI PER CATEGORIA</a:t>
            </a:r>
          </a:p>
          <a:p>
            <a:r>
              <a:rPr lang="it-IT" sz="1400" b="0" i="1" dirty="0">
                <a:latin typeface="Calibri" panose="020F0502020204030204" pitchFamily="34" charset="0"/>
              </a:rPr>
              <a:t>(Previsione al 30 giugno 2019)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AC7B8C1F-8A1B-44F5-BA3E-E924DA4F9FD2}"/>
              </a:ext>
            </a:extLst>
          </p:cNvPr>
          <p:cNvSpPr/>
          <p:nvPr/>
        </p:nvSpPr>
        <p:spPr>
          <a:xfrm>
            <a:off x="4572000" y="987405"/>
            <a:ext cx="3293171" cy="56938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it-IT" sz="1700" dirty="0">
                <a:solidFill>
                  <a:srgbClr val="C00000"/>
                </a:solidFill>
                <a:latin typeface="Calibri" panose="020F0502020204030204" pitchFamily="34" charset="0"/>
              </a:rPr>
              <a:t>ANALISI PER AREA GEOGRAFICA</a:t>
            </a:r>
          </a:p>
          <a:p>
            <a:r>
              <a:rPr lang="it-IT" sz="1400" b="0" i="1" dirty="0">
                <a:latin typeface="Calibri" panose="020F0502020204030204" pitchFamily="34" charset="0"/>
              </a:rPr>
              <a:t>(Previsione al 30 giugno 2019)</a:t>
            </a:r>
          </a:p>
        </p:txBody>
      </p:sp>
      <p:pic>
        <p:nvPicPr>
          <p:cNvPr id="40" name="Elemento grafico 39">
            <a:extLst>
              <a:ext uri="{FF2B5EF4-FFF2-40B4-BE49-F238E27FC236}">
                <a16:creationId xmlns:a16="http://schemas.microsoft.com/office/drawing/2014/main" id="{EBA3DF5C-EA87-41D3-9F85-0E065580A1E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0611453">
            <a:off x="3050116" y="2580615"/>
            <a:ext cx="514720" cy="514720"/>
          </a:xfrm>
          <a:prstGeom prst="rect">
            <a:avLst/>
          </a:prstGeom>
        </p:spPr>
      </p:pic>
      <p:pic>
        <p:nvPicPr>
          <p:cNvPr id="41" name="Elemento grafico 40" descr="Auto">
            <a:extLst>
              <a:ext uri="{FF2B5EF4-FFF2-40B4-BE49-F238E27FC236}">
                <a16:creationId xmlns:a16="http://schemas.microsoft.com/office/drawing/2014/main" id="{950E5210-6456-48A6-808E-4155C3AA98D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259107" y="2430530"/>
            <a:ext cx="755703" cy="7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53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C150E85-2FD2-46F8-AF6B-06CBF8890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78" y="2780928"/>
            <a:ext cx="4659120" cy="30528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66267" y="1430194"/>
            <a:ext cx="8353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0" dirty="0">
                <a:latin typeface="Calibri" panose="020F0502020204030204" pitchFamily="34" charset="0"/>
              </a:rPr>
              <a:t>Lei ritiene che </a:t>
            </a:r>
            <a:r>
              <a:rPr lang="it-IT" sz="1600" u="sng" dirty="0">
                <a:latin typeface="Calibri" panose="020F0502020204030204" pitchFamily="34" charset="0"/>
              </a:rPr>
              <a:t>la Sua impresa sia uscita dalla crisi</a:t>
            </a:r>
            <a:r>
              <a:rPr lang="it-IT" sz="1600" b="0" dirty="0">
                <a:latin typeface="Calibri" panose="020F0502020204030204" pitchFamily="34" charset="0"/>
              </a:rPr>
              <a:t> che ha colpito il settore negli anni precedenti?</a:t>
            </a:r>
          </a:p>
          <a:p>
            <a:pPr algn="just"/>
            <a:r>
              <a:rPr lang="it-IT" sz="1600" i="1" dirty="0">
                <a:latin typeface="Calibri" panose="020F0502020204030204" pitchFamily="34" charset="0"/>
              </a:rPr>
              <a:t>(sono riportate le percentuali delle imprese che si ritengono al di fuori della crisi)</a:t>
            </a: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266267" y="6365922"/>
            <a:ext cx="8672512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alibri" panose="020F0502020204030204" pitchFamily="34" charset="0"/>
              </a:rPr>
              <a:t>Base campione: </a:t>
            </a:r>
            <a:r>
              <a:rPr lang="it-IT" altLang="it-IT" sz="900" b="0" dirty="0">
                <a:latin typeface="Calibri" panose="020F0502020204030204" pitchFamily="34" charset="0"/>
              </a:rPr>
              <a:t>1.000 casi. </a:t>
            </a:r>
            <a:r>
              <a:rPr lang="it-IT" altLang="ja-JP" sz="900" dirty="0">
                <a:latin typeface="Calibri" panose="020F0502020204030204" pitchFamily="34" charset="0"/>
              </a:rPr>
              <a:t>I dati sono riportati all’universo.	</a:t>
            </a:r>
            <a:endParaRPr lang="it-IT" altLang="it-IT" sz="900" dirty="0">
              <a:latin typeface="Calibri" panose="020F0502020204030204" pitchFamily="34" charset="0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5DC0C44D-3B43-4B52-BE49-370C995C3455}"/>
              </a:ext>
            </a:extLst>
          </p:cNvPr>
          <p:cNvCxnSpPr>
            <a:cxnSpLocks/>
          </p:cNvCxnSpPr>
          <p:nvPr/>
        </p:nvCxnSpPr>
        <p:spPr bwMode="auto">
          <a:xfrm flipV="1">
            <a:off x="4381050" y="2309430"/>
            <a:ext cx="1583870" cy="361283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1526EDB6-CCAA-419C-A4C7-260F784E3209}"/>
              </a:ext>
            </a:extLst>
          </p:cNvPr>
          <p:cNvCxnSpPr>
            <a:cxnSpLocks/>
          </p:cNvCxnSpPr>
          <p:nvPr/>
        </p:nvCxnSpPr>
        <p:spPr bwMode="auto">
          <a:xfrm>
            <a:off x="4436505" y="3774463"/>
            <a:ext cx="1659134" cy="387424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6EF0A6EA-DA6D-4D02-B744-DBF287888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083" y="3111776"/>
            <a:ext cx="8947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800" dirty="0">
                <a:solidFill>
                  <a:srgbClr val="ED7D31"/>
                </a:solidFill>
                <a:latin typeface="Calibri" panose="020F0502020204030204" pitchFamily="34" charset="0"/>
              </a:rPr>
              <a:t>49</a:t>
            </a:r>
            <a:r>
              <a:rPr lang="it-IT" sz="1800" dirty="0">
                <a:solidFill>
                  <a:srgbClr val="ED7D31"/>
                </a:solidFill>
                <a:latin typeface="Calibri" panose="020F0502020204030204" pitchFamily="34" charset="0"/>
              </a:rPr>
              <a:t>,0%</a:t>
            </a:r>
            <a:endParaRPr lang="it-IT" sz="2800" dirty="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9E8C83F4-7762-4DD6-898F-C89121076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4184" y="3102121"/>
            <a:ext cx="8947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800" dirty="0">
                <a:solidFill>
                  <a:srgbClr val="ED7D31"/>
                </a:solidFill>
                <a:latin typeface="Calibri" panose="020F0502020204030204" pitchFamily="34" charset="0"/>
              </a:rPr>
              <a:t>37</a:t>
            </a:r>
            <a:r>
              <a:rPr lang="it-IT" sz="1800" dirty="0">
                <a:solidFill>
                  <a:srgbClr val="ED7D31"/>
                </a:solidFill>
                <a:latin typeface="Calibri" panose="020F0502020204030204" pitchFamily="34" charset="0"/>
              </a:rPr>
              <a:t>,0%</a:t>
            </a:r>
            <a:endParaRPr lang="it-IT" sz="2800" dirty="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CasellaDiTesto 9">
            <a:extLst>
              <a:ext uri="{FF2B5EF4-FFF2-40B4-BE49-F238E27FC236}">
                <a16:creationId xmlns:a16="http://schemas.microsoft.com/office/drawing/2014/main" id="{EA18E997-7086-4994-B61B-B7533AA4D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44" y="2788273"/>
            <a:ext cx="16481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it-IT" sz="1400" i="1" dirty="0">
                <a:latin typeface="Calibri" panose="020F0502020204030204" pitchFamily="34" charset="0"/>
              </a:rPr>
              <a:t>Venditori 4w e 2w</a:t>
            </a:r>
          </a:p>
        </p:txBody>
      </p:sp>
      <p:sp>
        <p:nvSpPr>
          <p:cNvPr id="18" name="CasellaDiTesto 9">
            <a:extLst>
              <a:ext uri="{FF2B5EF4-FFF2-40B4-BE49-F238E27FC236}">
                <a16:creationId xmlns:a16="http://schemas.microsoft.com/office/drawing/2014/main" id="{0F33DCE0-A6CB-49CA-9B85-D926F39A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380" y="2788273"/>
            <a:ext cx="14401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it-IT" sz="1400" i="1" dirty="0">
                <a:latin typeface="Calibri" panose="020F0502020204030204" pitchFamily="34" charset="0"/>
              </a:rPr>
              <a:t>Riparatori e altri</a:t>
            </a:r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9ED0C07F-48D2-4CF1-BCCF-72C049B5E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11453">
            <a:off x="5783123" y="3130084"/>
            <a:ext cx="514720" cy="514720"/>
          </a:xfrm>
          <a:prstGeom prst="rect">
            <a:avLst/>
          </a:prstGeom>
        </p:spPr>
      </p:pic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FC2173A5-DEE8-4B99-95D4-3A823541F4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21048" y="3122191"/>
            <a:ext cx="413136" cy="413136"/>
          </a:xfrm>
          <a:prstGeom prst="rect">
            <a:avLst/>
          </a:prstGeom>
        </p:spPr>
      </p:pic>
      <p:sp>
        <p:nvSpPr>
          <p:cNvPr id="26" name="Titolo 1">
            <a:extLst>
              <a:ext uri="{FF2B5EF4-FFF2-40B4-BE49-F238E27FC236}">
                <a16:creationId xmlns:a16="http://schemas.microsoft.com/office/drawing/2014/main" id="{3A1F41DF-4F89-4DA8-A5C7-9B6774CEF12A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8691871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alibri" panose="020F0502020204030204" pitchFamily="34" charset="0"/>
                <a:ea typeface="+mj-ea"/>
                <a:cs typeface="Arial"/>
              </a:rPr>
              <a:t>Clima di fiducia | 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Il </a:t>
            </a:r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44% delle imprese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dichiara di aver </a:t>
            </a:r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superato del tutto il periodo di crisi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che ha colpito il settore negli anni. Tuttavia, </a:t>
            </a:r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il 56% ritiene di non esserne ancora uscito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. </a:t>
            </a:r>
            <a:endParaRPr lang="it-IT" sz="2200" b="1" dirty="0">
              <a:solidFill>
                <a:schemeClr val="tx2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Arial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33D05660-34EC-4BBB-8291-C710165661D1}"/>
              </a:ext>
            </a:extLst>
          </p:cNvPr>
          <p:cNvSpPr/>
          <p:nvPr/>
        </p:nvSpPr>
        <p:spPr bwMode="auto">
          <a:xfrm>
            <a:off x="5558710" y="2658178"/>
            <a:ext cx="1659134" cy="1086548"/>
          </a:xfrm>
          <a:prstGeom prst="rect">
            <a:avLst/>
          </a:prstGeom>
          <a:noFill/>
          <a:ln w="19050" cap="flat" cmpd="sng" algn="ctr">
            <a:solidFill>
              <a:srgbClr val="ED7D3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E040A5F-54A2-4B57-A8A4-5D8D90D3C737}"/>
              </a:ext>
            </a:extLst>
          </p:cNvPr>
          <p:cNvCxnSpPr/>
          <p:nvPr/>
        </p:nvCxnSpPr>
        <p:spPr bwMode="auto">
          <a:xfrm>
            <a:off x="461194" y="2730425"/>
            <a:ext cx="0" cy="2531476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DE1CEF9-97AD-4158-B34D-25A23F047DA6}"/>
              </a:ext>
            </a:extLst>
          </p:cNvPr>
          <p:cNvSpPr txBox="1"/>
          <p:nvPr/>
        </p:nvSpPr>
        <p:spPr>
          <a:xfrm rot="21293438">
            <a:off x="6253661" y="4748453"/>
            <a:ext cx="2579506" cy="1295868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it-IT" sz="1800" dirty="0">
                <a:solidFill>
                  <a:schemeClr val="bg1"/>
                </a:solidFill>
                <a:latin typeface="Calibri" panose="020F0502020204030204" pitchFamily="34" charset="0"/>
              </a:rPr>
              <a:t>Il 55,9% delle imprese della mobilità ritiene di non essere ancora del tutto uscito dalla crisi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70B89CDE-26D4-4FA9-85F1-022C7A24C929}"/>
              </a:ext>
            </a:extLst>
          </p:cNvPr>
          <p:cNvSpPr/>
          <p:nvPr/>
        </p:nvSpPr>
        <p:spPr bwMode="auto">
          <a:xfrm>
            <a:off x="7299004" y="2662834"/>
            <a:ext cx="1659134" cy="1086548"/>
          </a:xfrm>
          <a:prstGeom prst="rect">
            <a:avLst/>
          </a:prstGeom>
          <a:noFill/>
          <a:ln w="19050" cap="flat" cmpd="sng" algn="ctr">
            <a:solidFill>
              <a:srgbClr val="ED7D3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CasellaDiTesto 9">
            <a:extLst>
              <a:ext uri="{FF2B5EF4-FFF2-40B4-BE49-F238E27FC236}">
                <a16:creationId xmlns:a16="http://schemas.microsoft.com/office/drawing/2014/main" id="{145FCFCA-2EC8-48F8-8A7B-70176321C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51" y="2770167"/>
            <a:ext cx="18722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it-IT" sz="1600" i="1" dirty="0">
                <a:latin typeface="Calibri" panose="020F0502020204030204" pitchFamily="34" charset="0"/>
              </a:rPr>
              <a:t>% DI IMPRESE USCITE DALLA CRISI</a:t>
            </a:r>
          </a:p>
        </p:txBody>
      </p:sp>
      <p:pic>
        <p:nvPicPr>
          <p:cNvPr id="3" name="Elemento grafico 2" descr="Avviso">
            <a:extLst>
              <a:ext uri="{FF2B5EF4-FFF2-40B4-BE49-F238E27FC236}">
                <a16:creationId xmlns:a16="http://schemas.microsoft.com/office/drawing/2014/main" id="{5B737486-6BC7-4959-AD6C-C000CF7F79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78351" y="4650337"/>
            <a:ext cx="755703" cy="7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95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5A7B063-0764-435C-BD66-FB3621DD4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94" y="2387855"/>
            <a:ext cx="6190116" cy="3345401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 bwMode="auto">
          <a:xfrm>
            <a:off x="5399353" y="2548877"/>
            <a:ext cx="877790" cy="2785058"/>
          </a:xfrm>
          <a:prstGeom prst="rect">
            <a:avLst/>
          </a:prstGeom>
          <a:solidFill>
            <a:schemeClr val="tx1">
              <a:lumMod val="95000"/>
              <a:lumOff val="5000"/>
              <a:alpha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266267" y="6227584"/>
            <a:ext cx="8482197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alibri" panose="020F0502020204030204" pitchFamily="34" charset="0"/>
              </a:rPr>
              <a:t>Fonte: </a:t>
            </a:r>
            <a:r>
              <a:rPr lang="it-IT" altLang="it-IT" sz="900" b="0" dirty="0">
                <a:latin typeface="Calibri" panose="020F0502020204030204" pitchFamily="34" charset="0"/>
              </a:rPr>
              <a:t>Elaborazioni Format </a:t>
            </a:r>
            <a:r>
              <a:rPr lang="it-IT" altLang="it-IT" sz="900" b="0" dirty="0" err="1">
                <a:latin typeface="Calibri" panose="020F0502020204030204" pitchFamily="34" charset="0"/>
              </a:rPr>
              <a:t>Research</a:t>
            </a:r>
            <a:r>
              <a:rPr lang="it-IT" altLang="it-IT" sz="900" b="0" dirty="0">
                <a:latin typeface="Calibri" panose="020F0502020204030204" pitchFamily="34" charset="0"/>
              </a:rPr>
              <a:t> su dati Ministero delle infrastrutture e dei trasporti – Centro elaborazione dati mercato del nuovo. Dati statistici delle immatricolazioni di autovetture nel mese di febbraio.</a:t>
            </a:r>
            <a:endParaRPr lang="it-IT" altLang="it-IT" sz="900" dirty="0">
              <a:latin typeface="Calibri" panose="020F0502020204030204" pitchFamily="34" charset="0"/>
            </a:endParaRPr>
          </a:p>
        </p:txBody>
      </p:sp>
      <p:sp>
        <p:nvSpPr>
          <p:cNvPr id="30" name="CasellaDiTesto 9"/>
          <p:cNvSpPr txBox="1">
            <a:spLocks noChangeArrowheads="1"/>
          </p:cNvSpPr>
          <p:nvPr/>
        </p:nvSpPr>
        <p:spPr bwMode="auto">
          <a:xfrm>
            <a:off x="323527" y="1752613"/>
            <a:ext cx="8496943" cy="36933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sz="1800" dirty="0">
                <a:solidFill>
                  <a:schemeClr val="bg1"/>
                </a:solidFill>
                <a:latin typeface="Calibri" panose="020F0502020204030204" pitchFamily="34" charset="0"/>
              </a:rPr>
              <a:t>Nuove immatricolazioni AUTOVETTURE </a:t>
            </a:r>
            <a:r>
              <a:rPr lang="it-IT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(In Italia). Mesi di </a:t>
            </a:r>
            <a:r>
              <a:rPr lang="it-IT" sz="1600" b="0" i="1" u="sng" dirty="0">
                <a:solidFill>
                  <a:schemeClr val="bg1"/>
                </a:solidFill>
                <a:latin typeface="Calibri" panose="020F0502020204030204" pitchFamily="34" charset="0"/>
              </a:rPr>
              <a:t>febbraio</a:t>
            </a:r>
            <a:r>
              <a:rPr lang="it-IT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 dal 2010 al 2019</a:t>
            </a:r>
            <a:endParaRPr lang="it-IT" sz="1800" b="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Rettangolo 53"/>
          <p:cNvSpPr/>
          <p:nvPr/>
        </p:nvSpPr>
        <p:spPr>
          <a:xfrm>
            <a:off x="6473011" y="3604329"/>
            <a:ext cx="23917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100" u="sng" dirty="0">
                <a:latin typeface="Calibri" panose="020F0502020204030204" pitchFamily="34" charset="0"/>
              </a:rPr>
              <a:t>Esempio di lettura</a:t>
            </a:r>
            <a:r>
              <a:rPr lang="it-IT" sz="1100" dirty="0">
                <a:latin typeface="Calibri" panose="020F0502020204030204" pitchFamily="34" charset="0"/>
              </a:rPr>
              <a:t>: </a:t>
            </a:r>
            <a:r>
              <a:rPr lang="it-IT" altLang="it-IT" sz="1100" i="1" dirty="0">
                <a:latin typeface="Calibri" panose="020F0502020204030204" pitchFamily="34" charset="0"/>
              </a:rPr>
              <a:t>È riportata la variazione percentuale del mese di febbraio di ciascun anno sul mese di febbraio dell’anno precedente. </a:t>
            </a:r>
            <a:r>
              <a:rPr lang="it-IT" sz="1100" b="0" dirty="0">
                <a:latin typeface="Calibri" panose="020F0502020204030204" pitchFamily="34" charset="0"/>
              </a:rPr>
              <a:t>A febbraio 2019 si è registrato un decremento del -3,2% nelle nuove immatricolazioni di auto a livello tendenziale (su febbraio 2018).</a:t>
            </a:r>
            <a:r>
              <a:rPr lang="it-IT" sz="1100" dirty="0">
                <a:latin typeface="Calibri" panose="020F0502020204030204" pitchFamily="34" charset="0"/>
              </a:rPr>
              <a:t> Nel mese corrente le immatricolazioni sono state 177.847.</a:t>
            </a:r>
            <a:r>
              <a:rPr lang="it-IT" sz="1100" b="0" dirty="0">
                <a:latin typeface="Calibri" panose="020F0502020204030204" pitchFamily="34" charset="0"/>
              </a:rPr>
              <a:t>  </a:t>
            </a:r>
            <a:br>
              <a:rPr lang="it-IT" sz="1100" b="0" dirty="0">
                <a:latin typeface="Calibri" panose="020F0502020204030204" pitchFamily="34" charset="0"/>
              </a:rPr>
            </a:br>
            <a:r>
              <a:rPr lang="it-IT" sz="1100" i="1" dirty="0">
                <a:solidFill>
                  <a:srgbClr val="C00000"/>
                </a:solidFill>
                <a:latin typeface="Calibri" panose="020F0502020204030204" pitchFamily="34" charset="0"/>
              </a:rPr>
              <a:t>Si evidenzia una frenata nella dinamica di crescita degli ultimi anni.</a:t>
            </a:r>
            <a:endParaRPr lang="en-US" sz="1100" i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9A2EF412-C09A-43C1-B342-2661C402DA1C}"/>
              </a:ext>
            </a:extLst>
          </p:cNvPr>
          <p:cNvSpPr/>
          <p:nvPr/>
        </p:nvSpPr>
        <p:spPr bwMode="auto">
          <a:xfrm>
            <a:off x="982935" y="2543881"/>
            <a:ext cx="4316613" cy="2790053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B523848A-588D-4403-AFB4-156EAD104CA8}"/>
              </a:ext>
            </a:extLst>
          </p:cNvPr>
          <p:cNvSpPr/>
          <p:nvPr/>
        </p:nvSpPr>
        <p:spPr bwMode="auto">
          <a:xfrm>
            <a:off x="5399353" y="2543881"/>
            <a:ext cx="884378" cy="2790053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itolo 1">
            <a:extLst>
              <a:ext uri="{FF2B5EF4-FFF2-40B4-BE49-F238E27FC236}">
                <a16:creationId xmlns:a16="http://schemas.microsoft.com/office/drawing/2014/main" id="{DD475AC1-8DDD-45F0-9832-1B4F0F87CAF3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8820627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alibri" panose="020F0502020204030204" pitchFamily="34" charset="0"/>
                <a:ea typeface="+mj-ea"/>
                <a:cs typeface="Arial"/>
              </a:rPr>
              <a:t>Immatricolazioni | </a:t>
            </a:r>
            <a:r>
              <a:rPr lang="it-IT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Arial"/>
              </a:rPr>
              <a:t>Il peggioramento del clima di fiducia è connesso al decremento delle immatricolazioni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Arial"/>
              </a:rPr>
              <a:t>. Il 2018 ha fatto registrare un calo del </a:t>
            </a:r>
            <a:b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Arial"/>
              </a:rPr>
            </a:b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Arial"/>
              </a:rPr>
              <a:t>-3,2% rispetto al 2017 e i primi mesi del 2019 confermano il </a:t>
            </a:r>
            <a:r>
              <a:rPr lang="it-IT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Arial"/>
              </a:rPr>
              <a:t>trend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Arial"/>
              </a:rPr>
              <a:t>negativo.</a:t>
            </a:r>
            <a:endParaRPr lang="it-IT" sz="2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6437102" y="2805096"/>
            <a:ext cx="871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</a:rPr>
              <a:t>-3,</a:t>
            </a:r>
            <a:r>
              <a:rPr lang="it-IT" sz="1800" dirty="0">
                <a:solidFill>
                  <a:srgbClr val="C00000"/>
                </a:solidFill>
                <a:latin typeface="Calibri" panose="020F0502020204030204" pitchFamily="34" charset="0"/>
              </a:rPr>
              <a:t>2%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55CC1DA-648F-4FF1-85C6-486569C8DBD9}"/>
              </a:ext>
            </a:extLst>
          </p:cNvPr>
          <p:cNvSpPr/>
          <p:nvPr/>
        </p:nvSpPr>
        <p:spPr>
          <a:xfrm>
            <a:off x="4238332" y="4299284"/>
            <a:ext cx="1473786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</a:rPr>
              <a:t>IMMATRICOLAZIONI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</a:rPr>
              <a:t>2018 su 2017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</a:rPr>
              <a:t>-3,1%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F327A8E4-8D26-468A-9262-1F424FF81457}"/>
              </a:ext>
            </a:extLst>
          </p:cNvPr>
          <p:cNvSpPr/>
          <p:nvPr/>
        </p:nvSpPr>
        <p:spPr bwMode="auto">
          <a:xfrm>
            <a:off x="5231408" y="3524748"/>
            <a:ext cx="560527" cy="380797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1BE3796E-F63E-4B76-9285-5CC063F40C9C}"/>
              </a:ext>
            </a:extLst>
          </p:cNvPr>
          <p:cNvCxnSpPr>
            <a:cxnSpLocks/>
          </p:cNvCxnSpPr>
          <p:nvPr/>
        </p:nvCxnSpPr>
        <p:spPr bwMode="auto">
          <a:xfrm flipV="1">
            <a:off x="4954981" y="3901725"/>
            <a:ext cx="420443" cy="443762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Elemento grafico 6" descr="Freccia: curva oraria">
            <a:extLst>
              <a:ext uri="{FF2B5EF4-FFF2-40B4-BE49-F238E27FC236}">
                <a16:creationId xmlns:a16="http://schemas.microsoft.com/office/drawing/2014/main" id="{40DB0015-47F2-4CE6-B55F-274722F61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356067">
            <a:off x="5727370" y="2937251"/>
            <a:ext cx="914400" cy="914400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6014674E-D892-4AD8-8F98-98614DED220E}"/>
              </a:ext>
            </a:extLst>
          </p:cNvPr>
          <p:cNvSpPr/>
          <p:nvPr/>
        </p:nvSpPr>
        <p:spPr>
          <a:xfrm>
            <a:off x="7195672" y="2740518"/>
            <a:ext cx="18912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400" i="1" dirty="0">
                <a:solidFill>
                  <a:srgbClr val="C00000"/>
                </a:solidFill>
                <a:latin typeface="Calibri" panose="020F0502020204030204" pitchFamily="34" charset="0"/>
              </a:rPr>
              <a:t>Immatricolazioni febbraio 2019 su febbraio 2018</a:t>
            </a:r>
            <a:endParaRPr lang="en-US" sz="1400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759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ottotitolo 3">
            <a:extLst>
              <a:ext uri="{FF2B5EF4-FFF2-40B4-BE49-F238E27FC236}">
                <a16:creationId xmlns:a16="http://schemas.microsoft.com/office/drawing/2014/main" id="{E0A5B3EF-11ED-48BB-BCB5-9826C50A34E0}"/>
              </a:ext>
            </a:extLst>
          </p:cNvPr>
          <p:cNvSpPr txBox="1">
            <a:spLocks/>
          </p:cNvSpPr>
          <p:nvPr/>
        </p:nvSpPr>
        <p:spPr bwMode="auto">
          <a:xfrm>
            <a:off x="827584" y="3208633"/>
            <a:ext cx="7776864" cy="121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it-IT"/>
            </a:defPPr>
            <a:lvl1pPr marL="0" indent="0" algn="ctr" eaLnBrk="1" hangingPunct="1">
              <a:lnSpc>
                <a:spcPct val="150000"/>
              </a:lnSpc>
              <a:spcBef>
                <a:spcPts val="600"/>
              </a:spcBef>
              <a:defRPr sz="28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5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Congiuntura economica</a:t>
            </a:r>
            <a:endParaRPr lang="it-IT" altLang="it-IT" sz="54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8C178973-4A0D-4BB4-893B-E16734A62279}"/>
              </a:ext>
            </a:extLst>
          </p:cNvPr>
          <p:cNvCxnSpPr/>
          <p:nvPr/>
        </p:nvCxnSpPr>
        <p:spPr bwMode="auto">
          <a:xfrm>
            <a:off x="467544" y="5085184"/>
            <a:ext cx="8208912" cy="0"/>
          </a:xfrm>
          <a:prstGeom prst="line">
            <a:avLst/>
          </a:prstGeom>
          <a:noFill/>
          <a:ln w="57150" cap="flat" cmpd="sng" algn="ctr">
            <a:solidFill>
              <a:srgbClr val="1F4E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3D22D233-6263-4525-979F-98FAA2929836}"/>
              </a:ext>
            </a:extLst>
          </p:cNvPr>
          <p:cNvCxnSpPr/>
          <p:nvPr/>
        </p:nvCxnSpPr>
        <p:spPr bwMode="auto">
          <a:xfrm>
            <a:off x="478177" y="2996952"/>
            <a:ext cx="8208912" cy="0"/>
          </a:xfrm>
          <a:prstGeom prst="line">
            <a:avLst/>
          </a:prstGeom>
          <a:noFill/>
          <a:ln w="57150" cap="flat" cmpd="sng" algn="ctr">
            <a:solidFill>
              <a:srgbClr val="1F4E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54610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C10424B-50F3-4F2D-ABEB-FFEAD69C7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246" y="2577135"/>
            <a:ext cx="4191753" cy="282798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87B6A38-8795-4995-A935-7F739D289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3005364"/>
            <a:ext cx="3547914" cy="2383200"/>
          </a:xfrm>
          <a:prstGeom prst="rect">
            <a:avLst/>
          </a:prstGeom>
        </p:spPr>
      </p:pic>
      <p:sp>
        <p:nvSpPr>
          <p:cNvPr id="11268" name="Text Box 49"/>
          <p:cNvSpPr txBox="1">
            <a:spLocks noChangeArrowheads="1"/>
          </p:cNvSpPr>
          <p:nvPr/>
        </p:nvSpPr>
        <p:spPr bwMode="auto">
          <a:xfrm>
            <a:off x="266267" y="6070600"/>
            <a:ext cx="8672512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alibri" panose="020F0502020204030204" pitchFamily="34" charset="0"/>
              </a:rPr>
              <a:t>Base campione: </a:t>
            </a:r>
            <a:r>
              <a:rPr lang="it-IT" altLang="it-IT" sz="900" b="0" dirty="0">
                <a:latin typeface="Calibri" panose="020F0502020204030204" pitchFamily="34" charset="0"/>
              </a:rPr>
              <a:t>1.000 casi. </a:t>
            </a:r>
            <a:r>
              <a:rPr lang="it-IT" altLang="ja-JP" sz="900" b="0" dirty="0">
                <a:latin typeface="Calibri" panose="020F0502020204030204" pitchFamily="34" charset="0"/>
              </a:rPr>
              <a:t>Sono riportati gli indicatori delle imprese rispondenti. </a:t>
            </a:r>
            <a:r>
              <a:rPr lang="it-IT" altLang="ja-JP" sz="900" dirty="0">
                <a:latin typeface="Calibri" panose="020F0502020204030204" pitchFamily="34" charset="0"/>
              </a:rPr>
              <a:t>INDICATORE</a:t>
            </a:r>
            <a:r>
              <a:rPr lang="it-IT" altLang="ja-JP" sz="900" b="0" dirty="0">
                <a:latin typeface="Calibri" panose="020F050202020403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latin typeface="Calibri" panose="020F0502020204030204" pitchFamily="34" charset="0"/>
              </a:rPr>
              <a:t>I dati sono riportati all’universo.	</a:t>
            </a:r>
            <a:endParaRPr lang="it-IT" altLang="it-IT" sz="900" dirty="0">
              <a:latin typeface="Calibri" panose="020F0502020204030204" pitchFamily="34" charset="0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3C1FE1EA-9FCA-45B8-BE6A-ADD2AC9CF256}"/>
              </a:ext>
            </a:extLst>
          </p:cNvPr>
          <p:cNvGrpSpPr/>
          <p:nvPr/>
        </p:nvGrpSpPr>
        <p:grpSpPr>
          <a:xfrm>
            <a:off x="405703" y="2625224"/>
            <a:ext cx="3531991" cy="371728"/>
            <a:chOff x="607960" y="2625224"/>
            <a:chExt cx="3531991" cy="371728"/>
          </a:xfrm>
        </p:grpSpPr>
        <p:sp>
          <p:nvSpPr>
            <p:cNvPr id="17" name="Rettangolo con angoli arrotondati 16">
              <a:extLst>
                <a:ext uri="{FF2B5EF4-FFF2-40B4-BE49-F238E27FC236}">
                  <a16:creationId xmlns:a16="http://schemas.microsoft.com/office/drawing/2014/main" id="{AEA7B23F-7A19-41D9-9D84-716EEC62AF4E}"/>
                </a:ext>
              </a:extLst>
            </p:cNvPr>
            <p:cNvSpPr/>
            <p:nvPr/>
          </p:nvSpPr>
          <p:spPr bwMode="auto">
            <a:xfrm>
              <a:off x="607960" y="2625224"/>
              <a:ext cx="3531991" cy="371728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CasellaDiTesto 10">
              <a:extLst>
                <a:ext uri="{FF2B5EF4-FFF2-40B4-BE49-F238E27FC236}">
                  <a16:creationId xmlns:a16="http://schemas.microsoft.com/office/drawing/2014/main" id="{A8C25DA8-85D2-4D65-8AE0-ECB443087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899" y="2687666"/>
              <a:ext cx="78484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11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PERIODO</a:t>
              </a:r>
            </a:p>
          </p:txBody>
        </p:sp>
        <p:sp>
          <p:nvSpPr>
            <p:cNvPr id="19" name="CasellaDiTesto 10">
              <a:extLst>
                <a:ext uri="{FF2B5EF4-FFF2-40B4-BE49-F238E27FC236}">
                  <a16:creationId xmlns:a16="http://schemas.microsoft.com/office/drawing/2014/main" id="{3E34F196-F04F-4AC0-9993-20D69AA27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4263" y="2687666"/>
              <a:ext cx="104462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11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migliore</a:t>
              </a:r>
            </a:p>
          </p:txBody>
        </p:sp>
        <p:sp>
          <p:nvSpPr>
            <p:cNvPr id="20" name="CasellaDiTesto 10">
              <a:extLst>
                <a:ext uri="{FF2B5EF4-FFF2-40B4-BE49-F238E27FC236}">
                  <a16:creationId xmlns:a16="http://schemas.microsoft.com/office/drawing/2014/main" id="{06725C5D-1102-4A13-8765-3101131314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7583" y="2687666"/>
              <a:ext cx="104462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11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uguale</a:t>
              </a:r>
            </a:p>
          </p:txBody>
        </p:sp>
        <p:sp>
          <p:nvSpPr>
            <p:cNvPr id="21" name="CasellaDiTesto 10">
              <a:extLst>
                <a:ext uri="{FF2B5EF4-FFF2-40B4-BE49-F238E27FC236}">
                  <a16:creationId xmlns:a16="http://schemas.microsoft.com/office/drawing/2014/main" id="{BE9FB780-A3AD-48AC-B4D4-B9CC24712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6605" y="2687666"/>
              <a:ext cx="104462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11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peggiore</a:t>
              </a:r>
            </a:p>
          </p:txBody>
        </p:sp>
        <p:sp>
          <p:nvSpPr>
            <p:cNvPr id="22" name="CasellaDiTesto 10">
              <a:extLst>
                <a:ext uri="{FF2B5EF4-FFF2-40B4-BE49-F238E27FC236}">
                  <a16:creationId xmlns:a16="http://schemas.microsoft.com/office/drawing/2014/main" id="{87D9BF68-2561-45EC-96C7-15781B2B7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7415" y="2687666"/>
              <a:ext cx="64862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11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SALDO</a:t>
              </a:r>
            </a:p>
          </p:txBody>
        </p:sp>
      </p:grpSp>
      <p:pic>
        <p:nvPicPr>
          <p:cNvPr id="24" name="Immagine 23">
            <a:extLst>
              <a:ext uri="{FF2B5EF4-FFF2-40B4-BE49-F238E27FC236}">
                <a16:creationId xmlns:a16="http://schemas.microsoft.com/office/drawing/2014/main" id="{3729319B-D5F4-48E8-BD31-439C9FDDB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708" y="4223841"/>
            <a:ext cx="1027593" cy="1509415"/>
          </a:xfrm>
          <a:prstGeom prst="rect">
            <a:avLst/>
          </a:prstGeom>
        </p:spPr>
      </p:pic>
      <p:sp>
        <p:nvSpPr>
          <p:cNvPr id="29" name="Text Box 49">
            <a:extLst>
              <a:ext uri="{FF2B5EF4-FFF2-40B4-BE49-F238E27FC236}">
                <a16:creationId xmlns:a16="http://schemas.microsoft.com/office/drawing/2014/main" id="{775067EA-6ABE-4990-AB2D-FB535292E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445224"/>
            <a:ext cx="36861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altLang="it-IT" sz="1000" i="1" dirty="0">
                <a:solidFill>
                  <a:srgbClr val="C00000"/>
                </a:solidFill>
                <a:latin typeface="Calibri" panose="020F0502020204030204" pitchFamily="34" charset="0"/>
              </a:rPr>
              <a:t>In rosso è riportata la previsione relativa al semestre successivo</a:t>
            </a:r>
          </a:p>
        </p:txBody>
      </p:sp>
      <p:sp>
        <p:nvSpPr>
          <p:cNvPr id="51" name="Titolo 1">
            <a:extLst>
              <a:ext uri="{FF2B5EF4-FFF2-40B4-BE49-F238E27FC236}">
                <a16:creationId xmlns:a16="http://schemas.microsoft.com/office/drawing/2014/main" id="{AE047EB8-858E-4DA0-B000-445DC041AE40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8877733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alibri" panose="020F0502020204030204" pitchFamily="34" charset="0"/>
                <a:cs typeface="Arial"/>
              </a:rPr>
              <a:t>Andamento dei RICAVI </a:t>
            </a:r>
            <a:r>
              <a:rPr lang="it-IT" sz="2200" b="1" dirty="0">
                <a:solidFill>
                  <a:srgbClr val="203864"/>
                </a:solidFill>
                <a:latin typeface="Calibri" panose="020F0502020204030204" pitchFamily="34" charset="0"/>
                <a:ea typeface="+mj-ea"/>
                <a:cs typeface="Arial"/>
              </a:rPr>
              <a:t>| </a:t>
            </a:r>
            <a:r>
              <a:rPr lang="it-IT" sz="2200" b="1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Arial"/>
              </a:rPr>
              <a:t>Peggiorano i </a:t>
            </a:r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Arial"/>
              </a:rPr>
              <a:t>ricavi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Arial"/>
              </a:rPr>
              <a:t> delle imprese della mobilità. L’indicatore congiunturale fa registrare ancora </a:t>
            </a:r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Arial"/>
              </a:rPr>
              <a:t>valori molto al di sotto dell’area di espansione di mercato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Arial"/>
              </a:rPr>
              <a:t> (soglia 50).</a:t>
            </a:r>
            <a:endParaRPr lang="it-IT" sz="2200" b="0" i="1" dirty="0">
              <a:solidFill>
                <a:schemeClr val="tx2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Arial"/>
            </a:endParaRPr>
          </a:p>
        </p:txBody>
      </p:sp>
      <p:sp>
        <p:nvSpPr>
          <p:cNvPr id="56" name="CasellaDiTesto 10">
            <a:extLst>
              <a:ext uri="{FF2B5EF4-FFF2-40B4-BE49-F238E27FC236}">
                <a16:creationId xmlns:a16="http://schemas.microsoft.com/office/drawing/2014/main" id="{7673B984-4E60-41C7-8CF9-AE9ADB614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157" y="2404785"/>
            <a:ext cx="9496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1400" i="1" dirty="0">
                <a:solidFill>
                  <a:srgbClr val="C00000"/>
                </a:solidFill>
                <a:latin typeface="Calibri" panose="020F0502020204030204" pitchFamily="34" charset="0"/>
              </a:rPr>
              <a:t>Previsione</a:t>
            </a:r>
          </a:p>
        </p:txBody>
      </p:sp>
      <p:sp>
        <p:nvSpPr>
          <p:cNvPr id="57" name="CasellaDiTesto 10">
            <a:extLst>
              <a:ext uri="{FF2B5EF4-FFF2-40B4-BE49-F238E27FC236}">
                <a16:creationId xmlns:a16="http://schemas.microsoft.com/office/drawing/2014/main" id="{B515EAAC-5C60-46C4-99ED-8817B57B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475" y="2416815"/>
            <a:ext cx="17391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1200" i="1" dirty="0">
                <a:latin typeface="Calibri" panose="020F0502020204030204" pitchFamily="34" charset="0"/>
              </a:rPr>
              <a:t>SALDO - SERIE STORICA</a:t>
            </a:r>
          </a:p>
        </p:txBody>
      </p:sp>
      <p:sp>
        <p:nvSpPr>
          <p:cNvPr id="59" name="Segnaposto contenuto 2">
            <a:extLst>
              <a:ext uri="{FF2B5EF4-FFF2-40B4-BE49-F238E27FC236}">
                <a16:creationId xmlns:a16="http://schemas.microsoft.com/office/drawing/2014/main" id="{4D858A78-AE37-4CC9-9ACD-1152192B8721}"/>
              </a:ext>
            </a:extLst>
          </p:cNvPr>
          <p:cNvSpPr txBox="1">
            <a:spLocks/>
          </p:cNvSpPr>
          <p:nvPr/>
        </p:nvSpPr>
        <p:spPr bwMode="auto">
          <a:xfrm>
            <a:off x="4973029" y="5533819"/>
            <a:ext cx="3747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it-IT" sz="1200" i="1" kern="0" dirty="0">
                <a:latin typeface="Calibri" panose="020F0502020204030204" pitchFamily="34" charset="0"/>
              </a:rPr>
              <a:t>L’area di espansione è convenzionalmente fissata al di sopra del valore soglia 50 dell’indicatore congiunturale.</a:t>
            </a:r>
            <a:endParaRPr lang="it-IT" sz="1100" i="1" kern="0" dirty="0">
              <a:latin typeface="Calibri" panose="020F0502020204030204" pitchFamily="34" charset="0"/>
            </a:endParaRPr>
          </a:p>
        </p:txBody>
      </p:sp>
      <p:pic>
        <p:nvPicPr>
          <p:cNvPr id="60" name="Picture 4" descr="https://image.freepik.com/icone-gratis/insegnante-che-punta-una-scheda-con-un-bastone_318-61893.png">
            <a:extLst>
              <a:ext uri="{FF2B5EF4-FFF2-40B4-BE49-F238E27FC236}">
                <a16:creationId xmlns:a16="http://schemas.microsoft.com/office/drawing/2014/main" id="{7A844112-8887-4B33-B837-C02D549F5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60" y="5406831"/>
            <a:ext cx="663769" cy="66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tangolo 24">
            <a:extLst>
              <a:ext uri="{FF2B5EF4-FFF2-40B4-BE49-F238E27FC236}">
                <a16:creationId xmlns:a16="http://schemas.microsoft.com/office/drawing/2014/main" id="{0A74154E-20FA-44AD-BA45-BB4D7B001B01}"/>
              </a:ext>
            </a:extLst>
          </p:cNvPr>
          <p:cNvSpPr/>
          <p:nvPr/>
        </p:nvSpPr>
        <p:spPr>
          <a:xfrm>
            <a:off x="266267" y="1615733"/>
            <a:ext cx="8353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0" dirty="0">
                <a:latin typeface="Calibri" panose="020F0502020204030204" pitchFamily="34" charset="0"/>
              </a:rPr>
              <a:t>Il </a:t>
            </a:r>
            <a:r>
              <a:rPr lang="it-IT" sz="1600" u="sng" dirty="0">
                <a:latin typeface="Calibri" panose="020F0502020204030204" pitchFamily="34" charset="0"/>
              </a:rPr>
              <a:t>livello dei ricavi</a:t>
            </a:r>
            <a:r>
              <a:rPr lang="it-IT" sz="1600" b="0" dirty="0">
                <a:latin typeface="Calibri" panose="020F0502020204030204" pitchFamily="34" charset="0"/>
              </a:rPr>
              <a:t> della Sua impresa, negli ultimi sei mesi, rispetto ai sei mesi precedenti, è…?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BD2C8A71-1EF7-41BC-AB8E-286FD3C8829F}"/>
              </a:ext>
            </a:extLst>
          </p:cNvPr>
          <p:cNvSpPr/>
          <p:nvPr/>
        </p:nvSpPr>
        <p:spPr bwMode="auto">
          <a:xfrm>
            <a:off x="7956376" y="2693019"/>
            <a:ext cx="504056" cy="237600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3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B6670768-F05B-402F-AB8A-96653E50C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581128"/>
            <a:ext cx="2144423" cy="14688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983D69A-C87E-4F10-94B8-8E6A1CED5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536264"/>
            <a:ext cx="2144423" cy="14688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37DB010-8037-46AA-B76A-15898225947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40000" contrast="-40000"/>
          </a:blip>
          <a:stretch>
            <a:fillRect/>
          </a:stretch>
        </p:blipFill>
        <p:spPr>
          <a:xfrm>
            <a:off x="5323794" y="1968458"/>
            <a:ext cx="3250575" cy="4204831"/>
          </a:xfrm>
          <a:prstGeom prst="rect">
            <a:avLst/>
          </a:prstGeom>
        </p:spPr>
      </p:pic>
      <p:pic>
        <p:nvPicPr>
          <p:cNvPr id="51" name="Immagine 50">
            <a:extLst>
              <a:ext uri="{FF2B5EF4-FFF2-40B4-BE49-F238E27FC236}">
                <a16:creationId xmlns:a16="http://schemas.microsoft.com/office/drawing/2014/main" id="{D28A83AC-7B9F-4D18-9B2F-98502E432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747" y="3144012"/>
            <a:ext cx="2467406" cy="1892250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9E2B20C1-E294-4A32-A2D8-90D1930446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06896">
            <a:off x="4513555" y="1678318"/>
            <a:ext cx="1810655" cy="2061900"/>
          </a:xfrm>
          <a:prstGeom prst="rect">
            <a:avLst/>
          </a:prstGeom>
        </p:spPr>
      </p:pic>
      <p:pic>
        <p:nvPicPr>
          <p:cNvPr id="54" name="Immagine 53">
            <a:extLst>
              <a:ext uri="{FF2B5EF4-FFF2-40B4-BE49-F238E27FC236}">
                <a16:creationId xmlns:a16="http://schemas.microsoft.com/office/drawing/2014/main" id="{8368B098-203E-4643-942C-CDC9EEABCA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06896">
            <a:off x="7113668" y="3778395"/>
            <a:ext cx="1810655" cy="20619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6524271" y="1988840"/>
            <a:ext cx="134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</a:rPr>
              <a:t>Nord Est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7137553" y="2247603"/>
            <a:ext cx="671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3600" b="0">
                <a:solidFill>
                  <a:srgbClr val="1F4E7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2400" b="1" dirty="0">
                <a:solidFill>
                  <a:srgbClr val="C00000"/>
                </a:solidFill>
              </a:rPr>
              <a:t>35</a:t>
            </a:r>
            <a:r>
              <a:rPr lang="it-IT" sz="1800" b="1" dirty="0">
                <a:solidFill>
                  <a:srgbClr val="C00000"/>
                </a:solidFill>
              </a:rPr>
              <a:t>,5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349443" y="4458343"/>
            <a:ext cx="1125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</a:rPr>
              <a:t>Sud e Isole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7990564" y="4722863"/>
            <a:ext cx="671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</a:rPr>
              <a:t>29</a:t>
            </a:r>
            <a:r>
              <a:rPr lang="it-IT" sz="1800" dirty="0">
                <a:solidFill>
                  <a:srgbClr val="C00000"/>
                </a:solidFill>
                <a:latin typeface="Calibri" panose="020F0502020204030204" pitchFamily="34" charset="0"/>
              </a:rPr>
              <a:t>,9</a:t>
            </a:r>
            <a:endParaRPr lang="it-IT" sz="3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113814" y="3442503"/>
            <a:ext cx="134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</a:rPr>
              <a:t>Centro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724554" y="3724276"/>
            <a:ext cx="671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</a:rPr>
              <a:t>31</a:t>
            </a:r>
            <a:r>
              <a:rPr lang="it-IT" sz="1800" dirty="0">
                <a:solidFill>
                  <a:srgbClr val="C00000"/>
                </a:solidFill>
                <a:latin typeface="Calibri" panose="020F0502020204030204" pitchFamily="34" charset="0"/>
              </a:rPr>
              <a:t>,0</a:t>
            </a:r>
            <a:endParaRPr lang="it-IT" sz="3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780292" y="2385757"/>
            <a:ext cx="134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</a:rPr>
              <a:t>Nord Ovest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5381993" y="2653681"/>
            <a:ext cx="671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3600" b="0">
                <a:solidFill>
                  <a:srgbClr val="1F4E7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2400" b="1" dirty="0">
                <a:solidFill>
                  <a:srgbClr val="C00000"/>
                </a:solidFill>
              </a:rPr>
              <a:t>37</a:t>
            </a:r>
            <a:r>
              <a:rPr lang="it-IT" sz="1800" b="1" dirty="0">
                <a:solidFill>
                  <a:srgbClr val="C00000"/>
                </a:solidFill>
              </a:rPr>
              <a:t>,0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26" name="Text Box 49"/>
          <p:cNvSpPr txBox="1">
            <a:spLocks noChangeArrowheads="1"/>
          </p:cNvSpPr>
          <p:nvPr/>
        </p:nvSpPr>
        <p:spPr bwMode="auto">
          <a:xfrm>
            <a:off x="266267" y="6070600"/>
            <a:ext cx="8672512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alibri" panose="020F0502020204030204" pitchFamily="34" charset="0"/>
              </a:rPr>
              <a:t>Base campione: </a:t>
            </a:r>
            <a:r>
              <a:rPr lang="it-IT" altLang="it-IT" sz="900" b="0" dirty="0">
                <a:latin typeface="Calibri" panose="020F0502020204030204" pitchFamily="34" charset="0"/>
              </a:rPr>
              <a:t>1.000 casi. </a:t>
            </a:r>
            <a:r>
              <a:rPr lang="it-IT" altLang="ja-JP" sz="900" b="0" dirty="0">
                <a:latin typeface="Calibri" panose="020F0502020204030204" pitchFamily="34" charset="0"/>
              </a:rPr>
              <a:t>Sono riportati gli indicatori delle imprese rispondenti. </a:t>
            </a:r>
            <a:r>
              <a:rPr lang="it-IT" altLang="ja-JP" sz="900" dirty="0">
                <a:latin typeface="Calibri" panose="020F0502020204030204" pitchFamily="34" charset="0"/>
              </a:rPr>
              <a:t>INDICATORE</a:t>
            </a:r>
            <a:r>
              <a:rPr lang="it-IT" altLang="ja-JP" sz="900" b="0" dirty="0">
                <a:latin typeface="Calibri" panose="020F050202020403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latin typeface="Calibri" panose="020F0502020204030204" pitchFamily="34" charset="0"/>
              </a:rPr>
              <a:t>I dati sono riportati all’universo.	</a:t>
            </a:r>
            <a:endParaRPr lang="it-IT" altLang="it-IT" sz="900" dirty="0">
              <a:latin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7903" y="2275597"/>
            <a:ext cx="819599" cy="5598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3625" y="3752270"/>
            <a:ext cx="819599" cy="55987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556" y="4750857"/>
            <a:ext cx="819599" cy="559876"/>
          </a:xfrm>
          <a:prstGeom prst="rect">
            <a:avLst/>
          </a:prstGeom>
        </p:spPr>
      </p:pic>
      <p:sp>
        <p:nvSpPr>
          <p:cNvPr id="58" name="Rettangolo 57">
            <a:extLst>
              <a:ext uri="{FF2B5EF4-FFF2-40B4-BE49-F238E27FC236}">
                <a16:creationId xmlns:a16="http://schemas.microsoft.com/office/drawing/2014/main" id="{20E6BCDE-7E6C-45A0-80D8-9B7FA2D27CDC}"/>
              </a:ext>
            </a:extLst>
          </p:cNvPr>
          <p:cNvSpPr/>
          <p:nvPr/>
        </p:nvSpPr>
        <p:spPr bwMode="auto">
          <a:xfrm>
            <a:off x="477888" y="2114386"/>
            <a:ext cx="3348000" cy="1732020"/>
          </a:xfrm>
          <a:prstGeom prst="rect">
            <a:avLst/>
          </a:prstGeom>
          <a:noFill/>
          <a:ln w="12700" cap="flat" cmpd="sng" algn="ctr">
            <a:solidFill>
              <a:srgbClr val="1F4E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FB60A026-E4E9-458E-91A5-22338AC58CDC}"/>
              </a:ext>
            </a:extLst>
          </p:cNvPr>
          <p:cNvSpPr txBox="1"/>
          <p:nvPr/>
        </p:nvSpPr>
        <p:spPr>
          <a:xfrm>
            <a:off x="2493685" y="3206059"/>
            <a:ext cx="837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3600" b="0">
                <a:solidFill>
                  <a:srgbClr val="1F4E7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3200" b="1" dirty="0">
                <a:solidFill>
                  <a:srgbClr val="C00000"/>
                </a:solidFill>
              </a:rPr>
              <a:t>37</a:t>
            </a:r>
            <a:r>
              <a:rPr lang="it-IT" sz="2400" b="1" dirty="0">
                <a:solidFill>
                  <a:srgbClr val="C00000"/>
                </a:solidFill>
              </a:rPr>
              <a:t>,7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76ED92CC-699B-4FFF-91BD-49B83A91132B}"/>
              </a:ext>
            </a:extLst>
          </p:cNvPr>
          <p:cNvSpPr txBox="1"/>
          <p:nvPr/>
        </p:nvSpPr>
        <p:spPr>
          <a:xfrm>
            <a:off x="2112521" y="3017397"/>
            <a:ext cx="159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Calibri" panose="020F0502020204030204" pitchFamily="34" charset="0"/>
              </a:rPr>
              <a:t>Migliore + ½ Invariato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8993453E-09F7-4642-AA43-9B7FC12A2DBC}"/>
              </a:ext>
            </a:extLst>
          </p:cNvPr>
          <p:cNvSpPr txBox="1"/>
          <p:nvPr/>
        </p:nvSpPr>
        <p:spPr>
          <a:xfrm>
            <a:off x="2493685" y="5274486"/>
            <a:ext cx="837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3600" b="0">
                <a:solidFill>
                  <a:srgbClr val="1F4E7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3200" b="1" dirty="0">
                <a:solidFill>
                  <a:srgbClr val="C00000"/>
                </a:solidFill>
              </a:rPr>
              <a:t>31</a:t>
            </a:r>
            <a:r>
              <a:rPr lang="it-IT" sz="2400" b="1" dirty="0">
                <a:solidFill>
                  <a:srgbClr val="C00000"/>
                </a:solidFill>
              </a:rPr>
              <a:t>,0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BDBA0A6E-0FC6-4DE0-B143-7D008DD530E2}"/>
              </a:ext>
            </a:extLst>
          </p:cNvPr>
          <p:cNvSpPr txBox="1"/>
          <p:nvPr/>
        </p:nvSpPr>
        <p:spPr>
          <a:xfrm>
            <a:off x="2112521" y="5082522"/>
            <a:ext cx="159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Calibri" panose="020F0502020204030204" pitchFamily="34" charset="0"/>
              </a:rPr>
              <a:t>Migliore + ½ Invariato</a:t>
            </a: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270AD95A-661D-46C1-AA1C-09A4B25B2D1B}"/>
              </a:ext>
            </a:extLst>
          </p:cNvPr>
          <p:cNvSpPr/>
          <p:nvPr/>
        </p:nvSpPr>
        <p:spPr bwMode="auto">
          <a:xfrm>
            <a:off x="482724" y="4180373"/>
            <a:ext cx="3348000" cy="1732020"/>
          </a:xfrm>
          <a:prstGeom prst="rect">
            <a:avLst/>
          </a:prstGeom>
          <a:noFill/>
          <a:ln w="12700" cap="flat" cmpd="sng" algn="ctr">
            <a:solidFill>
              <a:srgbClr val="1F4E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ttangolo arrotondato 56">
            <a:extLst>
              <a:ext uri="{FF2B5EF4-FFF2-40B4-BE49-F238E27FC236}">
                <a16:creationId xmlns:a16="http://schemas.microsoft.com/office/drawing/2014/main" id="{AE6A011B-6777-45AD-A071-A1D483AEFECC}"/>
              </a:ext>
            </a:extLst>
          </p:cNvPr>
          <p:cNvSpPr/>
          <p:nvPr/>
        </p:nvSpPr>
        <p:spPr bwMode="auto">
          <a:xfrm>
            <a:off x="478913" y="2037315"/>
            <a:ext cx="3361808" cy="396000"/>
          </a:xfrm>
          <a:prstGeom prst="roundRect">
            <a:avLst/>
          </a:prstGeom>
          <a:solidFill>
            <a:srgbClr val="1F4E7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6" name="Rettangolo arrotondato 57">
            <a:extLst>
              <a:ext uri="{FF2B5EF4-FFF2-40B4-BE49-F238E27FC236}">
                <a16:creationId xmlns:a16="http://schemas.microsoft.com/office/drawing/2014/main" id="{A2214CC0-768C-4CCF-BFF9-959522F156F1}"/>
              </a:ext>
            </a:extLst>
          </p:cNvPr>
          <p:cNvSpPr/>
          <p:nvPr/>
        </p:nvSpPr>
        <p:spPr bwMode="auto">
          <a:xfrm>
            <a:off x="478913" y="4096122"/>
            <a:ext cx="3361808" cy="407380"/>
          </a:xfrm>
          <a:prstGeom prst="roundRect">
            <a:avLst/>
          </a:prstGeom>
          <a:solidFill>
            <a:srgbClr val="1F4E7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7" name="Rettangolo arrotondato 56">
            <a:extLst>
              <a:ext uri="{FF2B5EF4-FFF2-40B4-BE49-F238E27FC236}">
                <a16:creationId xmlns:a16="http://schemas.microsoft.com/office/drawing/2014/main" id="{8E048885-9CE0-4FED-9B9B-DF6B091A2D42}"/>
              </a:ext>
            </a:extLst>
          </p:cNvPr>
          <p:cNvSpPr/>
          <p:nvPr/>
        </p:nvSpPr>
        <p:spPr bwMode="auto">
          <a:xfrm>
            <a:off x="584426" y="2010303"/>
            <a:ext cx="3056189" cy="448118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0" dirty="0">
                <a:solidFill>
                  <a:schemeClr val="bg1"/>
                </a:solidFill>
                <a:latin typeface="Eras Medium ITC" panose="020B0602030504020804" pitchFamily="34" charset="0"/>
              </a:rPr>
              <a:t>Venditori 4w e 2w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Eras Medium ITC" panose="020B0602030504020804" pitchFamily="34" charset="0"/>
            </a:endParaRPr>
          </a:p>
        </p:txBody>
      </p:sp>
      <p:sp>
        <p:nvSpPr>
          <p:cNvPr id="68" name="Rettangolo arrotondato 57">
            <a:extLst>
              <a:ext uri="{FF2B5EF4-FFF2-40B4-BE49-F238E27FC236}">
                <a16:creationId xmlns:a16="http://schemas.microsoft.com/office/drawing/2014/main" id="{ED45EF51-F8C8-4C20-B937-99EDAD7347E2}"/>
              </a:ext>
            </a:extLst>
          </p:cNvPr>
          <p:cNvSpPr/>
          <p:nvPr/>
        </p:nvSpPr>
        <p:spPr bwMode="auto">
          <a:xfrm>
            <a:off x="623793" y="4080289"/>
            <a:ext cx="3056189" cy="448118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0" dirty="0">
                <a:solidFill>
                  <a:schemeClr val="bg1"/>
                </a:solidFill>
                <a:latin typeface="Eras Medium ITC" panose="020B0602030504020804" pitchFamily="34" charset="0"/>
              </a:rPr>
              <a:t>Riparatori e altri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Eras Medium ITC" panose="020B0602030504020804" pitchFamily="34" charset="0"/>
            </a:endParaRPr>
          </a:p>
        </p:txBody>
      </p:sp>
      <p:pic>
        <p:nvPicPr>
          <p:cNvPr id="70" name="Elemento grafico 69">
            <a:extLst>
              <a:ext uri="{FF2B5EF4-FFF2-40B4-BE49-F238E27FC236}">
                <a16:creationId xmlns:a16="http://schemas.microsoft.com/office/drawing/2014/main" id="{42A22518-5D7E-4224-9958-5BDFEA5E90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82805" y="4648256"/>
            <a:ext cx="413136" cy="41313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02FA602-7C31-4AB1-B5A0-5EF71D097D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6465" y="2689200"/>
            <a:ext cx="793647" cy="543600"/>
          </a:xfrm>
          <a:prstGeom prst="rect">
            <a:avLst/>
          </a:prstGeom>
        </p:spPr>
      </p:pic>
      <p:sp>
        <p:nvSpPr>
          <p:cNvPr id="52" name="Segnaposto contenuto 2">
            <a:extLst>
              <a:ext uri="{FF2B5EF4-FFF2-40B4-BE49-F238E27FC236}">
                <a16:creationId xmlns:a16="http://schemas.microsoft.com/office/drawing/2014/main" id="{0FC10E76-89E2-4998-8EF6-06E0BE34E6E7}"/>
              </a:ext>
            </a:extLst>
          </p:cNvPr>
          <p:cNvSpPr txBox="1">
            <a:spLocks/>
          </p:cNvSpPr>
          <p:nvPr/>
        </p:nvSpPr>
        <p:spPr bwMode="auto">
          <a:xfrm>
            <a:off x="4900051" y="4385122"/>
            <a:ext cx="11972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it-IT" sz="2400" i="1" u="sng" kern="0" dirty="0">
                <a:solidFill>
                  <a:srgbClr val="C00000"/>
                </a:solidFill>
                <a:latin typeface="Calibri" panose="020F0502020204030204" pitchFamily="34" charset="0"/>
              </a:rPr>
              <a:t>Forbice</a:t>
            </a:r>
            <a:r>
              <a:rPr lang="it-IT" sz="2400" i="1" kern="0" dirty="0">
                <a:solidFill>
                  <a:srgbClr val="C00000"/>
                </a:solidFill>
                <a:latin typeface="Calibri" panose="020F0502020204030204" pitchFamily="34" charset="0"/>
              </a:rPr>
              <a:t> 7,1 punti</a:t>
            </a:r>
            <a:endParaRPr lang="it-IT" i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Titolo 1">
            <a:extLst>
              <a:ext uri="{FF2B5EF4-FFF2-40B4-BE49-F238E27FC236}">
                <a16:creationId xmlns:a16="http://schemas.microsoft.com/office/drawing/2014/main" id="{42B14A89-23FE-4A6C-924F-6E908ABAFD1F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8877733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alibri" panose="020F0502020204030204" pitchFamily="34" charset="0"/>
                <a:cs typeface="Arial"/>
              </a:rPr>
              <a:t>Andamento dei RICAVI </a:t>
            </a:r>
            <a:r>
              <a:rPr lang="it-IT" sz="2200" b="1" dirty="0">
                <a:solidFill>
                  <a:srgbClr val="203864"/>
                </a:solidFill>
                <a:latin typeface="Calibri" panose="020F0502020204030204" pitchFamily="34" charset="0"/>
                <a:ea typeface="+mj-ea"/>
                <a:cs typeface="Arial"/>
              </a:rPr>
              <a:t>| 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Analisi per settore e area geografica</a:t>
            </a:r>
            <a:endParaRPr lang="it-IT" sz="2200" b="0" i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Arial"/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DA3E62F6-56AC-464D-A4A7-04EC45943A07}"/>
              </a:ext>
            </a:extLst>
          </p:cNvPr>
          <p:cNvSpPr/>
          <p:nvPr/>
        </p:nvSpPr>
        <p:spPr>
          <a:xfrm>
            <a:off x="539552" y="987405"/>
            <a:ext cx="3193472" cy="56938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it-IT" sz="1700" dirty="0">
                <a:solidFill>
                  <a:srgbClr val="C00000"/>
                </a:solidFill>
                <a:latin typeface="Calibri" panose="020F0502020204030204" pitchFamily="34" charset="0"/>
              </a:rPr>
              <a:t>ANALISI PER CATEGORIA</a:t>
            </a:r>
          </a:p>
          <a:p>
            <a:r>
              <a:rPr lang="it-IT" sz="1400" b="0" i="1" dirty="0">
                <a:latin typeface="Calibri" panose="020F0502020204030204" pitchFamily="34" charset="0"/>
              </a:rPr>
              <a:t>(Previsione al 30 giugno 2019)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67086F1A-BA05-40E1-8E35-F15EFCD0057E}"/>
              </a:ext>
            </a:extLst>
          </p:cNvPr>
          <p:cNvSpPr/>
          <p:nvPr/>
        </p:nvSpPr>
        <p:spPr>
          <a:xfrm>
            <a:off x="4572000" y="987405"/>
            <a:ext cx="3293171" cy="56938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it-IT" sz="1700" dirty="0">
                <a:solidFill>
                  <a:srgbClr val="C00000"/>
                </a:solidFill>
                <a:latin typeface="Calibri" panose="020F0502020204030204" pitchFamily="34" charset="0"/>
              </a:rPr>
              <a:t>ANALISI PER AREA GEOGRAFICA</a:t>
            </a:r>
          </a:p>
          <a:p>
            <a:r>
              <a:rPr lang="it-IT" sz="1400" b="0" i="1" dirty="0">
                <a:latin typeface="Calibri" panose="020F0502020204030204" pitchFamily="34" charset="0"/>
              </a:rPr>
              <a:t>(Previsione al 30 giugno 2019)</a:t>
            </a:r>
          </a:p>
        </p:txBody>
      </p:sp>
      <p:pic>
        <p:nvPicPr>
          <p:cNvPr id="40" name="Elemento grafico 39">
            <a:extLst>
              <a:ext uri="{FF2B5EF4-FFF2-40B4-BE49-F238E27FC236}">
                <a16:creationId xmlns:a16="http://schemas.microsoft.com/office/drawing/2014/main" id="{C47B40CD-50BF-47C9-9AF0-0D67B5911DE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0611453">
            <a:off x="3050116" y="2580615"/>
            <a:ext cx="514720" cy="514720"/>
          </a:xfrm>
          <a:prstGeom prst="rect">
            <a:avLst/>
          </a:prstGeom>
        </p:spPr>
      </p:pic>
      <p:pic>
        <p:nvPicPr>
          <p:cNvPr id="41" name="Elemento grafico 40" descr="Auto">
            <a:extLst>
              <a:ext uri="{FF2B5EF4-FFF2-40B4-BE49-F238E27FC236}">
                <a16:creationId xmlns:a16="http://schemas.microsoft.com/office/drawing/2014/main" id="{8B6133E2-681E-43EE-99B0-C81B725EA7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259107" y="2430530"/>
            <a:ext cx="755703" cy="7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17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F09EEE81-42EF-4A8D-9492-6F517738F1EA}"/>
              </a:ext>
            </a:extLst>
          </p:cNvPr>
          <p:cNvSpPr/>
          <p:nvPr/>
        </p:nvSpPr>
        <p:spPr bwMode="auto">
          <a:xfrm rot="21389974">
            <a:off x="7213756" y="1802654"/>
            <a:ext cx="1708699" cy="89974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Rettangolo con angoli arrotondati 93">
            <a:extLst>
              <a:ext uri="{FF2B5EF4-FFF2-40B4-BE49-F238E27FC236}">
                <a16:creationId xmlns:a16="http://schemas.microsoft.com/office/drawing/2014/main" id="{4378C665-406E-48DC-9A2C-8FEE1A88F6FC}"/>
              </a:ext>
            </a:extLst>
          </p:cNvPr>
          <p:cNvSpPr/>
          <p:nvPr/>
        </p:nvSpPr>
        <p:spPr bwMode="auto">
          <a:xfrm>
            <a:off x="2927304" y="2778709"/>
            <a:ext cx="2272049" cy="32288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buChar char="•"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ettangolo con angoli arrotondati 61">
            <a:extLst>
              <a:ext uri="{FF2B5EF4-FFF2-40B4-BE49-F238E27FC236}">
                <a16:creationId xmlns:a16="http://schemas.microsoft.com/office/drawing/2014/main" id="{B32181BB-562F-4C0A-BDC3-B4C44EBBB860}"/>
              </a:ext>
            </a:extLst>
          </p:cNvPr>
          <p:cNvSpPr/>
          <p:nvPr/>
        </p:nvSpPr>
        <p:spPr bwMode="auto">
          <a:xfrm>
            <a:off x="2927304" y="2485088"/>
            <a:ext cx="2356435" cy="390693"/>
          </a:xfrm>
          <a:prstGeom prst="roundRect">
            <a:avLst>
              <a:gd name="adj" fmla="val 50000"/>
            </a:avLst>
          </a:prstGeom>
          <a:solidFill>
            <a:srgbClr val="2F5597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buChar char="•"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Rettangolo con angoli arrotondati 97">
            <a:extLst>
              <a:ext uri="{FF2B5EF4-FFF2-40B4-BE49-F238E27FC236}">
                <a16:creationId xmlns:a16="http://schemas.microsoft.com/office/drawing/2014/main" id="{DA16EE35-D398-42E4-9086-07E4E4ACC921}"/>
              </a:ext>
            </a:extLst>
          </p:cNvPr>
          <p:cNvSpPr/>
          <p:nvPr/>
        </p:nvSpPr>
        <p:spPr bwMode="auto">
          <a:xfrm>
            <a:off x="2927305" y="5798202"/>
            <a:ext cx="650658" cy="32906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buChar char="•"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Rettangolo con angoli arrotondati 96">
            <a:extLst>
              <a:ext uri="{FF2B5EF4-FFF2-40B4-BE49-F238E27FC236}">
                <a16:creationId xmlns:a16="http://schemas.microsoft.com/office/drawing/2014/main" id="{6B29C071-A839-4594-84A9-367031DEB9D3}"/>
              </a:ext>
            </a:extLst>
          </p:cNvPr>
          <p:cNvSpPr/>
          <p:nvPr/>
        </p:nvSpPr>
        <p:spPr bwMode="auto">
          <a:xfrm>
            <a:off x="2927303" y="5039567"/>
            <a:ext cx="554242" cy="311089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buChar char="•"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Rettangolo con angoli arrotondati 95">
            <a:extLst>
              <a:ext uri="{FF2B5EF4-FFF2-40B4-BE49-F238E27FC236}">
                <a16:creationId xmlns:a16="http://schemas.microsoft.com/office/drawing/2014/main" id="{83ABFE3E-52DB-4F8B-867F-43F3204C7C66}"/>
              </a:ext>
            </a:extLst>
          </p:cNvPr>
          <p:cNvSpPr/>
          <p:nvPr/>
        </p:nvSpPr>
        <p:spPr bwMode="auto">
          <a:xfrm>
            <a:off x="2927302" y="4249261"/>
            <a:ext cx="792000" cy="331619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buChar char="•"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Rettangolo con angoli arrotondati 94">
            <a:extLst>
              <a:ext uri="{FF2B5EF4-FFF2-40B4-BE49-F238E27FC236}">
                <a16:creationId xmlns:a16="http://schemas.microsoft.com/office/drawing/2014/main" id="{8C56E1DB-02CB-4C16-B819-47D551D49B02}"/>
              </a:ext>
            </a:extLst>
          </p:cNvPr>
          <p:cNvSpPr/>
          <p:nvPr/>
        </p:nvSpPr>
        <p:spPr bwMode="auto">
          <a:xfrm>
            <a:off x="2927303" y="3512420"/>
            <a:ext cx="1386816" cy="29023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buChar char="•"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CasellaDiTesto 9"/>
          <p:cNvSpPr txBox="1">
            <a:spLocks noChangeArrowheads="1"/>
          </p:cNvSpPr>
          <p:nvPr/>
        </p:nvSpPr>
        <p:spPr bwMode="auto">
          <a:xfrm>
            <a:off x="266267" y="1412776"/>
            <a:ext cx="84971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it-IT" sz="1600" b="0" dirty="0">
                <a:latin typeface="Calibri" panose="020F0502020204030204" pitchFamily="34" charset="0"/>
              </a:rPr>
              <a:t>Considerando la </a:t>
            </a:r>
            <a:r>
              <a:rPr lang="it-IT" sz="1600" u="sng" dirty="0">
                <a:latin typeface="Calibri" panose="020F0502020204030204" pitchFamily="34" charset="0"/>
              </a:rPr>
              <a:t>marginalità totale della Sua attività</a:t>
            </a:r>
            <a:r>
              <a:rPr lang="it-IT" sz="1600" b="0" dirty="0">
                <a:latin typeface="Calibri" panose="020F0502020204030204" pitchFamily="34" charset="0"/>
              </a:rPr>
              <a:t> (100%) quanto di questa deriva da…?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8329" y="2487961"/>
            <a:ext cx="289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it-IT" sz="1800" dirty="0">
                <a:latin typeface="Calibri" panose="020F0502020204030204" pitchFamily="34" charset="0"/>
              </a:rPr>
              <a:t>Vendita auto </a:t>
            </a:r>
            <a:r>
              <a:rPr lang="it-IT" sz="1800" u="sng" dirty="0">
                <a:latin typeface="Calibri" panose="020F0502020204030204" pitchFamily="34" charset="0"/>
              </a:rPr>
              <a:t>usate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50867" y="5547612"/>
            <a:ext cx="289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it-IT" sz="1800" dirty="0">
                <a:latin typeface="Calibri" panose="020F0502020204030204" pitchFamily="34" charset="0"/>
              </a:rPr>
              <a:t>Rivendita di </a:t>
            </a:r>
            <a:r>
              <a:rPr lang="it-IT" sz="1800" u="sng" dirty="0">
                <a:latin typeface="Calibri" panose="020F0502020204030204" pitchFamily="34" charset="0"/>
              </a:rPr>
              <a:t>accessori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50871" y="4785281"/>
            <a:ext cx="289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it-IT" sz="1800" dirty="0">
                <a:latin typeface="Calibri" panose="020F0502020204030204" pitchFamily="34" charset="0"/>
              </a:rPr>
              <a:t>Vendita di </a:t>
            </a:r>
            <a:r>
              <a:rPr lang="it-IT" sz="1800" u="sng" dirty="0">
                <a:latin typeface="Calibri" panose="020F0502020204030204" pitchFamily="34" charset="0"/>
              </a:rPr>
              <a:t>servizi finanziari</a:t>
            </a:r>
            <a:endParaRPr lang="it-IT" sz="1800" b="0" i="1" dirty="0">
              <a:latin typeface="Calibri" panose="020F050202020403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0867" y="3970865"/>
            <a:ext cx="289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it-IT" sz="1800" dirty="0">
                <a:latin typeface="Calibri" panose="020F0502020204030204" pitchFamily="34" charset="0"/>
              </a:rPr>
              <a:t>Attività di </a:t>
            </a:r>
            <a:r>
              <a:rPr lang="it-IT" sz="1800" u="sng" dirty="0">
                <a:latin typeface="Calibri" panose="020F0502020204030204" pitchFamily="34" charset="0"/>
              </a:rPr>
              <a:t>post vendita</a:t>
            </a:r>
            <a:endParaRPr lang="it-IT" sz="1800" b="0" i="1" dirty="0">
              <a:latin typeface="Calibri" panose="020F050202020403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8329" y="3251102"/>
            <a:ext cx="289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it-IT" sz="1800" dirty="0">
                <a:latin typeface="Calibri" panose="020F0502020204030204" pitchFamily="34" charset="0"/>
              </a:rPr>
              <a:t>Vendita auto </a:t>
            </a:r>
            <a:r>
              <a:rPr lang="it-IT" sz="1800" u="sng" dirty="0">
                <a:latin typeface="Calibri" panose="020F0502020204030204" pitchFamily="34" charset="0"/>
              </a:rPr>
              <a:t>nuove</a:t>
            </a:r>
          </a:p>
        </p:txBody>
      </p:sp>
      <p:sp>
        <p:nvSpPr>
          <p:cNvPr id="63" name="Rettangolo con angoli arrotondati 62">
            <a:extLst>
              <a:ext uri="{FF2B5EF4-FFF2-40B4-BE49-F238E27FC236}">
                <a16:creationId xmlns:a16="http://schemas.microsoft.com/office/drawing/2014/main" id="{089C59CA-63A9-4848-8D29-0496DECC1F82}"/>
              </a:ext>
            </a:extLst>
          </p:cNvPr>
          <p:cNvSpPr/>
          <p:nvPr/>
        </p:nvSpPr>
        <p:spPr bwMode="auto">
          <a:xfrm>
            <a:off x="2927303" y="3244278"/>
            <a:ext cx="1260000" cy="390693"/>
          </a:xfrm>
          <a:prstGeom prst="roundRect">
            <a:avLst>
              <a:gd name="adj" fmla="val 50000"/>
            </a:avLst>
          </a:prstGeom>
          <a:solidFill>
            <a:srgbClr val="2F5597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buChar char="•"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12B7D1DE-416D-4E92-A7AC-EB3A6DB9B0D5}"/>
              </a:ext>
            </a:extLst>
          </p:cNvPr>
          <p:cNvSpPr/>
          <p:nvPr/>
        </p:nvSpPr>
        <p:spPr bwMode="auto">
          <a:xfrm>
            <a:off x="2927305" y="3978032"/>
            <a:ext cx="842453" cy="390693"/>
          </a:xfrm>
          <a:prstGeom prst="roundRect">
            <a:avLst>
              <a:gd name="adj" fmla="val 50000"/>
            </a:avLst>
          </a:prstGeom>
          <a:solidFill>
            <a:srgbClr val="2F5597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buChar char="•"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ttangolo con angoli arrotondati 64">
            <a:extLst>
              <a:ext uri="{FF2B5EF4-FFF2-40B4-BE49-F238E27FC236}">
                <a16:creationId xmlns:a16="http://schemas.microsoft.com/office/drawing/2014/main" id="{85761E45-8609-4F61-857F-D487C57A58B1}"/>
              </a:ext>
            </a:extLst>
          </p:cNvPr>
          <p:cNvSpPr/>
          <p:nvPr/>
        </p:nvSpPr>
        <p:spPr bwMode="auto">
          <a:xfrm>
            <a:off x="2927303" y="4768339"/>
            <a:ext cx="612000" cy="390693"/>
          </a:xfrm>
          <a:prstGeom prst="roundRect">
            <a:avLst>
              <a:gd name="adj" fmla="val 50000"/>
            </a:avLst>
          </a:prstGeom>
          <a:solidFill>
            <a:srgbClr val="2F5597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buChar char="•"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ttangolo con angoli arrotondati 65">
            <a:extLst>
              <a:ext uri="{FF2B5EF4-FFF2-40B4-BE49-F238E27FC236}">
                <a16:creationId xmlns:a16="http://schemas.microsoft.com/office/drawing/2014/main" id="{44323911-82D7-4CA3-B989-5620640F5D90}"/>
              </a:ext>
            </a:extLst>
          </p:cNvPr>
          <p:cNvSpPr/>
          <p:nvPr/>
        </p:nvSpPr>
        <p:spPr bwMode="auto">
          <a:xfrm>
            <a:off x="2927303" y="5544660"/>
            <a:ext cx="570147" cy="390693"/>
          </a:xfrm>
          <a:prstGeom prst="roundRect">
            <a:avLst>
              <a:gd name="adj" fmla="val 50000"/>
            </a:avLst>
          </a:prstGeom>
          <a:solidFill>
            <a:srgbClr val="2F5597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buChar char="•"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3">
            <a:extLst>
              <a:ext uri="{FF2B5EF4-FFF2-40B4-BE49-F238E27FC236}">
                <a16:creationId xmlns:a16="http://schemas.microsoft.com/office/drawing/2014/main" id="{51D6866B-A113-4E2F-8BBB-C3EDE5ED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402" y="2450593"/>
            <a:ext cx="84245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buNone/>
              <a:defRPr/>
            </a:pPr>
            <a:r>
              <a:rPr lang="it-IT" sz="2400" dirty="0">
                <a:solidFill>
                  <a:srgbClr val="003A7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51</a:t>
            </a:r>
            <a:r>
              <a:rPr lang="it-IT" sz="2400" b="1" dirty="0">
                <a:solidFill>
                  <a:srgbClr val="003A7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,0</a:t>
            </a:r>
          </a:p>
        </p:txBody>
      </p:sp>
      <p:sp>
        <p:nvSpPr>
          <p:cNvPr id="90" name="Rectangle 3">
            <a:extLst>
              <a:ext uri="{FF2B5EF4-FFF2-40B4-BE49-F238E27FC236}">
                <a16:creationId xmlns:a16="http://schemas.microsoft.com/office/drawing/2014/main" id="{4124E126-04CD-4F6A-8225-36AB4B3F9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9802" y="3197467"/>
            <a:ext cx="84245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buNone/>
              <a:defRPr/>
            </a:pPr>
            <a:r>
              <a:rPr lang="it-IT" sz="2400" b="1" dirty="0">
                <a:solidFill>
                  <a:srgbClr val="003A7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24,7</a:t>
            </a:r>
          </a:p>
        </p:txBody>
      </p:sp>
      <p:sp>
        <p:nvSpPr>
          <p:cNvPr id="91" name="Rectangle 3">
            <a:extLst>
              <a:ext uri="{FF2B5EF4-FFF2-40B4-BE49-F238E27FC236}">
                <a16:creationId xmlns:a16="http://schemas.microsoft.com/office/drawing/2014/main" id="{33DDEE40-26DF-4506-85C8-A5009CBFA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3234" y="3947043"/>
            <a:ext cx="84245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buNone/>
              <a:defRPr/>
            </a:pPr>
            <a:r>
              <a:rPr lang="it-IT" sz="2400" b="1" dirty="0">
                <a:solidFill>
                  <a:srgbClr val="003A7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13,4</a:t>
            </a:r>
          </a:p>
        </p:txBody>
      </p:sp>
      <p:sp>
        <p:nvSpPr>
          <p:cNvPr id="92" name="Rectangle 3">
            <a:extLst>
              <a:ext uri="{FF2B5EF4-FFF2-40B4-BE49-F238E27FC236}">
                <a16:creationId xmlns:a16="http://schemas.microsoft.com/office/drawing/2014/main" id="{A852B672-30ED-469C-8E01-26B4D95E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706" y="4739131"/>
            <a:ext cx="84245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buNone/>
              <a:defRPr/>
            </a:pPr>
            <a:r>
              <a:rPr lang="it-IT" sz="2400" b="1" dirty="0">
                <a:solidFill>
                  <a:srgbClr val="003A7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7,6</a:t>
            </a:r>
          </a:p>
        </p:txBody>
      </p:sp>
      <p:sp>
        <p:nvSpPr>
          <p:cNvPr id="93" name="Rectangle 3">
            <a:extLst>
              <a:ext uri="{FF2B5EF4-FFF2-40B4-BE49-F238E27FC236}">
                <a16:creationId xmlns:a16="http://schemas.microsoft.com/office/drawing/2014/main" id="{DF891557-2D53-4D45-AFF3-140E25C10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202" y="5501723"/>
            <a:ext cx="84245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buNone/>
              <a:defRPr/>
            </a:pPr>
            <a:r>
              <a:rPr lang="it-IT" sz="2400" b="1" dirty="0">
                <a:solidFill>
                  <a:srgbClr val="003A7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3,3</a:t>
            </a: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20750B72-80F8-4A0A-9B8C-85214A6A1FED}"/>
              </a:ext>
            </a:extLst>
          </p:cNvPr>
          <p:cNvSpPr txBox="1"/>
          <p:nvPr/>
        </p:nvSpPr>
        <p:spPr>
          <a:xfrm>
            <a:off x="4254472" y="3555001"/>
            <a:ext cx="93311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solidFill>
                  <a:srgbClr val="C00000"/>
                </a:solidFill>
                <a:latin typeface="Calibri" panose="020F0502020204030204" pitchFamily="34" charset="0"/>
              </a:rPr>
              <a:t>(-1,3%)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7DB42F6A-29AB-4B80-8B72-D2F32F2AB81F}"/>
              </a:ext>
            </a:extLst>
          </p:cNvPr>
          <p:cNvSpPr txBox="1"/>
          <p:nvPr/>
        </p:nvSpPr>
        <p:spPr>
          <a:xfrm>
            <a:off x="3419872" y="5835852"/>
            <a:ext cx="93311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solidFill>
                  <a:srgbClr val="C00000"/>
                </a:solidFill>
                <a:latin typeface="Calibri" panose="020F0502020204030204" pitchFamily="34" charset="0"/>
              </a:rPr>
              <a:t>(-2,0%)</a:t>
            </a: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E0AA8D65-DFF2-477B-BB68-DDBBEB138D57}"/>
              </a:ext>
            </a:extLst>
          </p:cNvPr>
          <p:cNvSpPr txBox="1"/>
          <p:nvPr/>
        </p:nvSpPr>
        <p:spPr>
          <a:xfrm>
            <a:off x="5220072" y="2797056"/>
            <a:ext cx="93311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solidFill>
                  <a:srgbClr val="008000"/>
                </a:solidFill>
                <a:latin typeface="Calibri" panose="020F0502020204030204" pitchFamily="34" charset="0"/>
              </a:rPr>
              <a:t>(+2,1%)</a:t>
            </a: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BBA22A89-F4D7-4F5C-80B6-B90C110C8D6D}"/>
              </a:ext>
            </a:extLst>
          </p:cNvPr>
          <p:cNvSpPr txBox="1"/>
          <p:nvPr/>
        </p:nvSpPr>
        <p:spPr>
          <a:xfrm>
            <a:off x="3390376" y="5078479"/>
            <a:ext cx="93311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solidFill>
                  <a:srgbClr val="008000"/>
                </a:solidFill>
                <a:latin typeface="Calibri" panose="020F0502020204030204" pitchFamily="34" charset="0"/>
              </a:rPr>
              <a:t>(+0,2%)</a:t>
            </a:r>
          </a:p>
        </p:txBody>
      </p:sp>
      <p:sp>
        <p:nvSpPr>
          <p:cNvPr id="103" name="CasellaDiTesto 102">
            <a:extLst>
              <a:ext uri="{FF2B5EF4-FFF2-40B4-BE49-F238E27FC236}">
                <a16:creationId xmlns:a16="http://schemas.microsoft.com/office/drawing/2014/main" id="{832EEB3A-6FD1-44FB-BE8E-F406F6962110}"/>
              </a:ext>
            </a:extLst>
          </p:cNvPr>
          <p:cNvSpPr txBox="1"/>
          <p:nvPr/>
        </p:nvSpPr>
        <p:spPr>
          <a:xfrm>
            <a:off x="3707904" y="4291152"/>
            <a:ext cx="93311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solidFill>
                  <a:srgbClr val="008000"/>
                </a:solidFill>
                <a:latin typeface="Calibri" panose="020F0502020204030204" pitchFamily="34" charset="0"/>
              </a:rPr>
              <a:t>(+1,0%)</a:t>
            </a:r>
          </a:p>
        </p:txBody>
      </p:sp>
      <p:sp>
        <p:nvSpPr>
          <p:cNvPr id="47" name="Titolo 1">
            <a:extLst>
              <a:ext uri="{FF2B5EF4-FFF2-40B4-BE49-F238E27FC236}">
                <a16:creationId xmlns:a16="http://schemas.microsoft.com/office/drawing/2014/main" id="{118BBB66-BE52-4B29-A6C3-197A17B5218E}"/>
              </a:ext>
            </a:extLst>
          </p:cNvPr>
          <p:cNvSpPr txBox="1">
            <a:spLocks/>
          </p:cNvSpPr>
          <p:nvPr/>
        </p:nvSpPr>
        <p:spPr>
          <a:xfrm>
            <a:off x="266268" y="172644"/>
            <a:ext cx="8572524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alibri" panose="020F0502020204030204" pitchFamily="34" charset="0"/>
                <a:cs typeface="Arial"/>
              </a:rPr>
              <a:t>Marginalità </a:t>
            </a:r>
            <a:r>
              <a:rPr lang="it-IT" sz="2200" b="1" dirty="0">
                <a:solidFill>
                  <a:srgbClr val="203864"/>
                </a:solidFill>
                <a:latin typeface="Calibri" panose="020F0502020204030204" pitchFamily="34" charset="0"/>
                <a:ea typeface="+mj-ea"/>
                <a:cs typeface="Arial"/>
              </a:rPr>
              <a:t>| </a:t>
            </a:r>
            <a:r>
              <a:rPr lang="it-IT" sz="2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Arial"/>
              </a:rPr>
              <a:t>Dal punto di vista della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marginalità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, continua ad avere un </a:t>
            </a:r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ruolo primario l’attività di vendita di auto usate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. In </a:t>
            </a:r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aumento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anche l’attività di </a:t>
            </a:r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post vendita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. Cala la vendita di auto nuove.</a:t>
            </a:r>
            <a:endParaRPr lang="it-IT" sz="2200" b="0" i="1" dirty="0">
              <a:solidFill>
                <a:schemeClr val="tx2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Arial"/>
            </a:endParaRPr>
          </a:p>
        </p:txBody>
      </p:sp>
      <p:sp>
        <p:nvSpPr>
          <p:cNvPr id="45" name="Text Box 49">
            <a:extLst>
              <a:ext uri="{FF2B5EF4-FFF2-40B4-BE49-F238E27FC236}">
                <a16:creationId xmlns:a16="http://schemas.microsoft.com/office/drawing/2014/main" id="{81DCD082-E677-400A-A7BB-D64823A2E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7" y="6360299"/>
            <a:ext cx="8672512" cy="23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alibri" panose="020F0502020204030204" pitchFamily="34" charset="0"/>
              </a:rPr>
              <a:t>Base campione: </a:t>
            </a:r>
            <a:r>
              <a:rPr lang="it-IT" altLang="it-IT" sz="900" b="0" dirty="0">
                <a:latin typeface="Calibri" panose="020F0502020204030204" pitchFamily="34" charset="0"/>
              </a:rPr>
              <a:t>740 casi. </a:t>
            </a:r>
            <a:r>
              <a:rPr lang="it-IT" altLang="it-IT" sz="900" b="0" u="sng" dirty="0">
                <a:latin typeface="Calibri" panose="020F0502020204030204" pitchFamily="34" charset="0"/>
              </a:rPr>
              <a:t>Esclusivamente i venditori automotive (4w e 2w)</a:t>
            </a:r>
            <a:r>
              <a:rPr lang="it-IT" altLang="it-IT" sz="900" b="0" dirty="0">
                <a:latin typeface="Calibri" panose="020F0502020204030204" pitchFamily="34" charset="0"/>
              </a:rPr>
              <a:t>. </a:t>
            </a:r>
            <a:r>
              <a:rPr lang="it-IT" altLang="ja-JP" sz="900" dirty="0">
                <a:latin typeface="Calibri" panose="020F0502020204030204" pitchFamily="34" charset="0"/>
              </a:rPr>
              <a:t>I dati sono riportati all’universo</a:t>
            </a:r>
          </a:p>
        </p:txBody>
      </p:sp>
      <p:sp>
        <p:nvSpPr>
          <p:cNvPr id="49" name="Text Box 49">
            <a:extLst>
              <a:ext uri="{FF2B5EF4-FFF2-40B4-BE49-F238E27FC236}">
                <a16:creationId xmlns:a16="http://schemas.microsoft.com/office/drawing/2014/main" id="{D98F6279-B012-449F-A9AD-4AE9AA95B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36" y="1816307"/>
            <a:ext cx="5876539" cy="3174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1400" dirty="0">
                <a:latin typeface="Calibri" panose="020F0502020204030204" pitchFamily="34" charset="0"/>
              </a:rPr>
              <a:t>(Esclusivamente i venditori 4w e 2w.  Sono riportati i valori percentuali medi)</a:t>
            </a:r>
          </a:p>
        </p:txBody>
      </p:sp>
      <p:sp>
        <p:nvSpPr>
          <p:cNvPr id="56" name="Rettangolo con angoli arrotondati 55">
            <a:extLst>
              <a:ext uri="{FF2B5EF4-FFF2-40B4-BE49-F238E27FC236}">
                <a16:creationId xmlns:a16="http://schemas.microsoft.com/office/drawing/2014/main" id="{45829C1A-A80F-4909-B620-EDDDEA39007E}"/>
              </a:ext>
            </a:extLst>
          </p:cNvPr>
          <p:cNvSpPr/>
          <p:nvPr/>
        </p:nvSpPr>
        <p:spPr bwMode="auto">
          <a:xfrm>
            <a:off x="7457605" y="2254898"/>
            <a:ext cx="267768" cy="266848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buChar char="•"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ttangolo con angoli arrotondati 56">
            <a:extLst>
              <a:ext uri="{FF2B5EF4-FFF2-40B4-BE49-F238E27FC236}">
                <a16:creationId xmlns:a16="http://schemas.microsoft.com/office/drawing/2014/main" id="{0B7818EB-52FF-4AE1-94C0-117C4E932EBD}"/>
              </a:ext>
            </a:extLst>
          </p:cNvPr>
          <p:cNvSpPr/>
          <p:nvPr/>
        </p:nvSpPr>
        <p:spPr bwMode="auto">
          <a:xfrm>
            <a:off x="7456240" y="1966628"/>
            <a:ext cx="267768" cy="266848"/>
          </a:xfrm>
          <a:prstGeom prst="roundRect">
            <a:avLst>
              <a:gd name="adj" fmla="val 50000"/>
            </a:avLst>
          </a:prstGeom>
          <a:solidFill>
            <a:srgbClr val="2F5597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buChar char="•"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20872780-EC4A-46D6-87F0-BD660F76AD3F}"/>
              </a:ext>
            </a:extLst>
          </p:cNvPr>
          <p:cNvSpPr txBox="1"/>
          <p:nvPr/>
        </p:nvSpPr>
        <p:spPr>
          <a:xfrm>
            <a:off x="7712116" y="1949487"/>
            <a:ext cx="112667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rgbClr val="2F5597"/>
                </a:solidFill>
                <a:latin typeface="Calibri" panose="020F0502020204030204" pitchFamily="34" charset="0"/>
              </a:rPr>
              <a:t>II </a:t>
            </a:r>
            <a:r>
              <a:rPr lang="it-IT" sz="1400" i="1" dirty="0" err="1">
                <a:solidFill>
                  <a:srgbClr val="2F5597"/>
                </a:solidFill>
                <a:latin typeface="Calibri" panose="020F0502020204030204" pitchFamily="34" charset="0"/>
              </a:rPr>
              <a:t>sem</a:t>
            </a:r>
            <a:r>
              <a:rPr lang="it-IT" sz="1400" i="1" dirty="0">
                <a:solidFill>
                  <a:srgbClr val="2F5597"/>
                </a:solidFill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D790737B-8E1D-454C-B9E5-5F101E277B00}"/>
              </a:ext>
            </a:extLst>
          </p:cNvPr>
          <p:cNvSpPr txBox="1"/>
          <p:nvPr/>
        </p:nvSpPr>
        <p:spPr>
          <a:xfrm>
            <a:off x="7724865" y="2271725"/>
            <a:ext cx="112667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rgbClr val="49A0A9"/>
                </a:solidFill>
                <a:latin typeface="Calibri" panose="020F0502020204030204" pitchFamily="34" charset="0"/>
              </a:rPr>
              <a:t>I </a:t>
            </a:r>
            <a:r>
              <a:rPr lang="it-IT" sz="1400" i="1" dirty="0" err="1">
                <a:solidFill>
                  <a:srgbClr val="49A0A9"/>
                </a:solidFill>
                <a:latin typeface="Calibri" panose="020F0502020204030204" pitchFamily="34" charset="0"/>
              </a:rPr>
              <a:t>sem</a:t>
            </a:r>
            <a:r>
              <a:rPr lang="it-IT" sz="1400" i="1" dirty="0">
                <a:solidFill>
                  <a:srgbClr val="49A0A9"/>
                </a:solidFill>
                <a:latin typeface="Calibri" panose="020F0502020204030204" pitchFamily="34" charset="0"/>
              </a:rPr>
              <a:t> 2018</a:t>
            </a:r>
          </a:p>
        </p:txBody>
      </p:sp>
      <p:pic>
        <p:nvPicPr>
          <p:cNvPr id="67" name="Elemento grafico 66">
            <a:extLst>
              <a:ext uri="{FF2B5EF4-FFF2-40B4-BE49-F238E27FC236}">
                <a16:creationId xmlns:a16="http://schemas.microsoft.com/office/drawing/2014/main" id="{796AA45A-C44F-4C67-A70C-85AE5BCD3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882732" y="4079120"/>
            <a:ext cx="357298" cy="464393"/>
          </a:xfrm>
          <a:prstGeom prst="rect">
            <a:avLst/>
          </a:prstGeom>
        </p:spPr>
      </p:pic>
      <p:sp>
        <p:nvSpPr>
          <p:cNvPr id="39" name="Text Box 49">
            <a:extLst>
              <a:ext uri="{FF2B5EF4-FFF2-40B4-BE49-F238E27FC236}">
                <a16:creationId xmlns:a16="http://schemas.microsoft.com/office/drawing/2014/main" id="{093F2F30-7377-44D8-908D-FEA6266D1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739" y="4061082"/>
            <a:ext cx="2903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sz="1400" b="0" i="1" dirty="0">
                <a:latin typeface="Calibri" panose="020F0502020204030204" pitchFamily="34" charset="0"/>
              </a:rPr>
              <a:t>(soccorso stradale, revisione, bollino blu, tagliando, </a:t>
            </a:r>
            <a:r>
              <a:rPr lang="it-IT" sz="1400" b="0" i="1" dirty="0" err="1">
                <a:latin typeface="Calibri" panose="020F0502020204030204" pitchFamily="34" charset="0"/>
              </a:rPr>
              <a:t>etc</a:t>
            </a:r>
            <a:r>
              <a:rPr lang="it-IT" sz="1400" b="0" i="1" dirty="0"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40" name="Elemento grafico 39">
            <a:extLst>
              <a:ext uri="{FF2B5EF4-FFF2-40B4-BE49-F238E27FC236}">
                <a16:creationId xmlns:a16="http://schemas.microsoft.com/office/drawing/2014/main" id="{801231FB-FF4C-4F91-AF96-AD67D53BD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633480" y="4820348"/>
            <a:ext cx="357298" cy="464393"/>
          </a:xfrm>
          <a:prstGeom prst="rect">
            <a:avLst/>
          </a:prstGeom>
        </p:spPr>
      </p:pic>
      <p:sp>
        <p:nvSpPr>
          <p:cNvPr id="41" name="Text Box 49">
            <a:extLst>
              <a:ext uri="{FF2B5EF4-FFF2-40B4-BE49-F238E27FC236}">
                <a16:creationId xmlns:a16="http://schemas.microsoft.com/office/drawing/2014/main" id="{10117192-2595-4FD4-A488-89D4A9FDD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433" y="4804428"/>
            <a:ext cx="3016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sz="1400" b="0" i="1" dirty="0">
                <a:latin typeface="Calibri" panose="020F0502020204030204" pitchFamily="34" charset="0"/>
              </a:rPr>
              <a:t>(assicurazione, leasing, finanziamenti, noleggio, </a:t>
            </a:r>
            <a:r>
              <a:rPr lang="it-IT" sz="1400" b="0" i="1" dirty="0" err="1">
                <a:latin typeface="Calibri" panose="020F0502020204030204" pitchFamily="34" charset="0"/>
              </a:rPr>
              <a:t>etc</a:t>
            </a:r>
            <a:r>
              <a:rPr lang="it-IT" sz="1400" b="0" i="1" dirty="0">
                <a:latin typeface="Calibri" panose="020F0502020204030204" pitchFamily="34" charset="0"/>
              </a:rPr>
              <a:t>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073416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4C3B3DC-3057-4AFE-B3BD-9BFD5057F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000" y="2556000"/>
            <a:ext cx="4191753" cy="28404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1CE0F0C-2CDE-4F24-BA24-30B356355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3005364"/>
            <a:ext cx="3547914" cy="238320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5A4BD577-4FCB-482E-BF38-0F9350A20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359" y="4223841"/>
            <a:ext cx="1027593" cy="1509415"/>
          </a:xfrm>
          <a:prstGeom prst="rect">
            <a:avLst/>
          </a:prstGeom>
        </p:spPr>
      </p:pic>
      <p:sp>
        <p:nvSpPr>
          <p:cNvPr id="11268" name="Text Box 49"/>
          <p:cNvSpPr txBox="1">
            <a:spLocks noChangeArrowheads="1"/>
          </p:cNvSpPr>
          <p:nvPr/>
        </p:nvSpPr>
        <p:spPr bwMode="auto">
          <a:xfrm>
            <a:off x="266267" y="6070600"/>
            <a:ext cx="8672512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alibri" panose="020F0502020204030204" pitchFamily="34" charset="0"/>
              </a:rPr>
              <a:t>Base campione: </a:t>
            </a:r>
            <a:r>
              <a:rPr lang="it-IT" altLang="it-IT" sz="900" b="0" dirty="0">
                <a:latin typeface="Calibri" panose="020F0502020204030204" pitchFamily="34" charset="0"/>
              </a:rPr>
              <a:t>1.000 casi. </a:t>
            </a:r>
            <a:r>
              <a:rPr lang="it-IT" altLang="ja-JP" sz="900" b="0" dirty="0">
                <a:latin typeface="Calibri" panose="020F0502020204030204" pitchFamily="34" charset="0"/>
              </a:rPr>
              <a:t>Sono riportati gli indicatori delle imprese rispondenti. </a:t>
            </a:r>
            <a:r>
              <a:rPr lang="it-IT" altLang="ja-JP" sz="900" dirty="0">
                <a:latin typeface="Calibri" panose="020F0502020204030204" pitchFamily="34" charset="0"/>
              </a:rPr>
              <a:t>INDICATORE</a:t>
            </a:r>
            <a:r>
              <a:rPr lang="it-IT" altLang="ja-JP" sz="900" b="0" dirty="0">
                <a:latin typeface="Calibri" panose="020F050202020403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latin typeface="Calibri" panose="020F0502020204030204" pitchFamily="34" charset="0"/>
              </a:rPr>
              <a:t>I dati sono riportati all’universo.	</a:t>
            </a:r>
            <a:endParaRPr lang="it-IT" altLang="it-IT" sz="900" dirty="0">
              <a:latin typeface="Calibri" panose="020F0502020204030204" pitchFamily="34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A4F590E-3A17-411B-86FF-739C03E28517}"/>
              </a:ext>
            </a:extLst>
          </p:cNvPr>
          <p:cNvSpPr/>
          <p:nvPr/>
        </p:nvSpPr>
        <p:spPr>
          <a:xfrm>
            <a:off x="266267" y="1779301"/>
            <a:ext cx="8353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0" dirty="0">
                <a:latin typeface="Calibri" panose="020F0502020204030204" pitchFamily="34" charset="0"/>
              </a:rPr>
              <a:t>Negli ultimi sei mesi, l’</a:t>
            </a:r>
            <a:r>
              <a:rPr lang="it-IT" sz="1600" u="sng" dirty="0">
                <a:latin typeface="Calibri" panose="020F0502020204030204" pitchFamily="34" charset="0"/>
              </a:rPr>
              <a:t>occupazione complessiva</a:t>
            </a:r>
            <a:r>
              <a:rPr lang="it-IT" sz="1600" b="0" dirty="0">
                <a:latin typeface="Calibri" panose="020F0502020204030204" pitchFamily="34" charset="0"/>
              </a:rPr>
              <a:t> della Sua impresa, ovvero il numero degli addetti, rispetto ai sei mesi precedenti, è…?</a:t>
            </a: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558ADEB2-9F03-4E22-9BF1-982C5A9BFCDD}"/>
              </a:ext>
            </a:extLst>
          </p:cNvPr>
          <p:cNvGrpSpPr/>
          <p:nvPr/>
        </p:nvGrpSpPr>
        <p:grpSpPr>
          <a:xfrm>
            <a:off x="391937" y="2625224"/>
            <a:ext cx="3531991" cy="371728"/>
            <a:chOff x="607960" y="2625224"/>
            <a:chExt cx="3531991" cy="371728"/>
          </a:xfrm>
        </p:grpSpPr>
        <p:sp>
          <p:nvSpPr>
            <p:cNvPr id="33" name="Rettangolo con angoli arrotondati 32">
              <a:extLst>
                <a:ext uri="{FF2B5EF4-FFF2-40B4-BE49-F238E27FC236}">
                  <a16:creationId xmlns:a16="http://schemas.microsoft.com/office/drawing/2014/main" id="{D095EF49-79B8-41FC-BBB9-4FD0FC3B5D6F}"/>
                </a:ext>
              </a:extLst>
            </p:cNvPr>
            <p:cNvSpPr/>
            <p:nvPr/>
          </p:nvSpPr>
          <p:spPr bwMode="auto">
            <a:xfrm>
              <a:off x="607960" y="2625224"/>
              <a:ext cx="3531991" cy="371728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CasellaDiTesto 10">
              <a:extLst>
                <a:ext uri="{FF2B5EF4-FFF2-40B4-BE49-F238E27FC236}">
                  <a16:creationId xmlns:a16="http://schemas.microsoft.com/office/drawing/2014/main" id="{E3855F99-C5A2-4CBF-836C-95BBB8A6D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798" y="2687666"/>
              <a:ext cx="78484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11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PERIODO</a:t>
              </a:r>
            </a:p>
          </p:txBody>
        </p:sp>
        <p:sp>
          <p:nvSpPr>
            <p:cNvPr id="35" name="CasellaDiTesto 10">
              <a:extLst>
                <a:ext uri="{FF2B5EF4-FFF2-40B4-BE49-F238E27FC236}">
                  <a16:creationId xmlns:a16="http://schemas.microsoft.com/office/drawing/2014/main" id="{AE959152-4A56-4681-BA3F-6349538D03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4263" y="2687666"/>
              <a:ext cx="104462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11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migliore</a:t>
              </a:r>
            </a:p>
          </p:txBody>
        </p:sp>
        <p:sp>
          <p:nvSpPr>
            <p:cNvPr id="36" name="CasellaDiTesto 10">
              <a:extLst>
                <a:ext uri="{FF2B5EF4-FFF2-40B4-BE49-F238E27FC236}">
                  <a16:creationId xmlns:a16="http://schemas.microsoft.com/office/drawing/2014/main" id="{905358C6-5CC0-4882-95C8-28200A5E86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7583" y="2687666"/>
              <a:ext cx="104462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11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uguale</a:t>
              </a:r>
            </a:p>
          </p:txBody>
        </p:sp>
        <p:sp>
          <p:nvSpPr>
            <p:cNvPr id="38" name="CasellaDiTesto 10">
              <a:extLst>
                <a:ext uri="{FF2B5EF4-FFF2-40B4-BE49-F238E27FC236}">
                  <a16:creationId xmlns:a16="http://schemas.microsoft.com/office/drawing/2014/main" id="{874E8D3A-696C-47C8-A731-2F2833B1D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6605" y="2687666"/>
              <a:ext cx="104462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11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peggiore</a:t>
              </a:r>
            </a:p>
          </p:txBody>
        </p:sp>
        <p:sp>
          <p:nvSpPr>
            <p:cNvPr id="39" name="CasellaDiTesto 10">
              <a:extLst>
                <a:ext uri="{FF2B5EF4-FFF2-40B4-BE49-F238E27FC236}">
                  <a16:creationId xmlns:a16="http://schemas.microsoft.com/office/drawing/2014/main" id="{B7B602C3-EAC1-403F-89C9-D4603B90D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7415" y="2687666"/>
              <a:ext cx="64862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11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SALDO</a:t>
              </a:r>
            </a:p>
          </p:txBody>
        </p:sp>
      </p:grpSp>
      <p:sp>
        <p:nvSpPr>
          <p:cNvPr id="41" name="Text Box 49">
            <a:extLst>
              <a:ext uri="{FF2B5EF4-FFF2-40B4-BE49-F238E27FC236}">
                <a16:creationId xmlns:a16="http://schemas.microsoft.com/office/drawing/2014/main" id="{7C2C11AF-DC5B-4300-99C4-EE9403718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445224"/>
            <a:ext cx="36861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altLang="it-IT" sz="1000" i="1" dirty="0">
                <a:solidFill>
                  <a:srgbClr val="C00000"/>
                </a:solidFill>
                <a:latin typeface="Calibri" panose="020F0502020204030204" pitchFamily="34" charset="0"/>
              </a:rPr>
              <a:t>In rosso è riportata la previsione relativa al semestre successivo</a:t>
            </a:r>
          </a:p>
        </p:txBody>
      </p:sp>
      <p:sp>
        <p:nvSpPr>
          <p:cNvPr id="52" name="Titolo 1">
            <a:extLst>
              <a:ext uri="{FF2B5EF4-FFF2-40B4-BE49-F238E27FC236}">
                <a16:creationId xmlns:a16="http://schemas.microsoft.com/office/drawing/2014/main" id="{AFF69FFC-BA25-41B0-81C3-48BC0610C560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8877733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alibri" panose="020F0502020204030204" pitchFamily="34" charset="0"/>
                <a:cs typeface="Arial"/>
              </a:rPr>
              <a:t>Andamento dell’OCCUPAZIONE </a:t>
            </a:r>
            <a:r>
              <a:rPr lang="it-IT" sz="2200" b="1" dirty="0">
                <a:solidFill>
                  <a:srgbClr val="203864"/>
                </a:solidFill>
                <a:latin typeface="Calibri" panose="020F0502020204030204" pitchFamily="34" charset="0"/>
                <a:ea typeface="+mj-ea"/>
                <a:cs typeface="Arial"/>
              </a:rPr>
              <a:t>|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Le imprese </a:t>
            </a:r>
            <a:r>
              <a:rPr lang="it-IT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dell’</a:t>
            </a:r>
            <a:r>
              <a:rPr lang="it-IT" sz="2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automotive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reputano </a:t>
            </a:r>
            <a:r>
              <a:rPr lang="it-IT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stabile la situazione relativa agli occupati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. Lo stesso </a:t>
            </a:r>
            <a:r>
              <a:rPr lang="it-IT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trend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sembra confermarsi nei prossimi sei mesi.</a:t>
            </a:r>
            <a:endParaRPr lang="it-IT" sz="2200" b="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Arial"/>
            </a:endParaRPr>
          </a:p>
        </p:txBody>
      </p:sp>
      <p:sp>
        <p:nvSpPr>
          <p:cNvPr id="54" name="CasellaDiTesto 10">
            <a:extLst>
              <a:ext uri="{FF2B5EF4-FFF2-40B4-BE49-F238E27FC236}">
                <a16:creationId xmlns:a16="http://schemas.microsoft.com/office/drawing/2014/main" id="{9FF9BE8D-FAC8-487B-A221-F4702FD41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157" y="2404785"/>
            <a:ext cx="9496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1400" i="1" dirty="0">
                <a:solidFill>
                  <a:srgbClr val="C00000"/>
                </a:solidFill>
                <a:latin typeface="Calibri" panose="020F0502020204030204" pitchFamily="34" charset="0"/>
              </a:rPr>
              <a:t>Previsione</a:t>
            </a:r>
          </a:p>
        </p:txBody>
      </p:sp>
      <p:sp>
        <p:nvSpPr>
          <p:cNvPr id="56" name="CasellaDiTesto 10">
            <a:extLst>
              <a:ext uri="{FF2B5EF4-FFF2-40B4-BE49-F238E27FC236}">
                <a16:creationId xmlns:a16="http://schemas.microsoft.com/office/drawing/2014/main" id="{8B165417-1000-404C-9F74-6DE5D6B47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475" y="2416815"/>
            <a:ext cx="17391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1200" i="1" dirty="0">
                <a:latin typeface="Calibri" panose="020F0502020204030204" pitchFamily="34" charset="0"/>
              </a:rPr>
              <a:t>SALDO - SERIE STORICA</a:t>
            </a:r>
          </a:p>
        </p:txBody>
      </p:sp>
      <p:sp>
        <p:nvSpPr>
          <p:cNvPr id="58" name="Segnaposto contenuto 2">
            <a:extLst>
              <a:ext uri="{FF2B5EF4-FFF2-40B4-BE49-F238E27FC236}">
                <a16:creationId xmlns:a16="http://schemas.microsoft.com/office/drawing/2014/main" id="{8B785E75-1800-4122-ABB9-F91733AE8B67}"/>
              </a:ext>
            </a:extLst>
          </p:cNvPr>
          <p:cNvSpPr txBox="1">
            <a:spLocks/>
          </p:cNvSpPr>
          <p:nvPr/>
        </p:nvSpPr>
        <p:spPr bwMode="auto">
          <a:xfrm>
            <a:off x="4973029" y="5533819"/>
            <a:ext cx="3747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it-IT" sz="1200" i="1" kern="0" dirty="0">
                <a:latin typeface="Calibri" panose="020F0502020204030204" pitchFamily="34" charset="0"/>
              </a:rPr>
              <a:t>L’area di espansione è convenzionalmente fissata al di sopra del valore soglia 50 dell’indicatore congiunturale.</a:t>
            </a:r>
            <a:endParaRPr lang="it-IT" sz="1100" i="1" kern="0" dirty="0">
              <a:latin typeface="Calibri" panose="020F0502020204030204" pitchFamily="34" charset="0"/>
            </a:endParaRPr>
          </a:p>
        </p:txBody>
      </p:sp>
      <p:pic>
        <p:nvPicPr>
          <p:cNvPr id="59" name="Picture 4" descr="https://image.freepik.com/icone-gratis/insegnante-che-punta-una-scheda-con-un-bastone_318-61893.png">
            <a:extLst>
              <a:ext uri="{FF2B5EF4-FFF2-40B4-BE49-F238E27FC236}">
                <a16:creationId xmlns:a16="http://schemas.microsoft.com/office/drawing/2014/main" id="{F8EBC6EE-0EF9-4DCF-8A13-715E1307F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60" y="5406831"/>
            <a:ext cx="663769" cy="66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6087D353-00B5-4C1D-9E4C-DBF0908E67E4}"/>
              </a:ext>
            </a:extLst>
          </p:cNvPr>
          <p:cNvSpPr/>
          <p:nvPr/>
        </p:nvSpPr>
        <p:spPr bwMode="auto">
          <a:xfrm>
            <a:off x="7956376" y="2693019"/>
            <a:ext cx="504056" cy="237600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4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30785" y="1968190"/>
            <a:ext cx="5724128" cy="364779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it-IT" sz="3200" dirty="0">
                <a:solidFill>
                  <a:srgbClr val="1F4E79"/>
                </a:solidFill>
                <a:latin typeface="Calibri" panose="020F0502020204030204" pitchFamily="34" charset="0"/>
              </a:rPr>
              <a:t>Struttura delle imprese</a:t>
            </a: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it-IT" sz="3200" dirty="0">
              <a:solidFill>
                <a:srgbClr val="1F4E79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it-IT" sz="3200" dirty="0">
                <a:solidFill>
                  <a:srgbClr val="1F4E79"/>
                </a:solidFill>
                <a:latin typeface="Calibri" panose="020F0502020204030204" pitchFamily="34" charset="0"/>
              </a:rPr>
              <a:t>Clima di fiducia</a:t>
            </a: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it-IT" sz="3200" dirty="0">
              <a:solidFill>
                <a:srgbClr val="1F4E79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it-IT" sz="3200" dirty="0">
                <a:solidFill>
                  <a:srgbClr val="1F4E79"/>
                </a:solidFill>
                <a:latin typeface="Calibri" panose="020F0502020204030204" pitchFamily="34" charset="0"/>
              </a:rPr>
              <a:t>Congiuntura economica</a:t>
            </a: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it-IT" sz="3200" dirty="0">
              <a:solidFill>
                <a:srgbClr val="1F4E79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it-IT" sz="3200" dirty="0">
                <a:solidFill>
                  <a:srgbClr val="1F4E79"/>
                </a:solidFill>
                <a:latin typeface="Calibri" panose="020F0502020204030204" pitchFamily="34" charset="0"/>
              </a:rPr>
              <a:t>Competenze e risorse umane</a:t>
            </a: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it-IT" sz="3200" dirty="0">
              <a:solidFill>
                <a:srgbClr val="1F4E79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it-IT" sz="3200" dirty="0">
                <a:solidFill>
                  <a:srgbClr val="1F4E79"/>
                </a:solidFill>
                <a:latin typeface="Calibri" panose="020F0502020204030204" pitchFamily="34" charset="0"/>
              </a:rPr>
              <a:t>Focus sull’elettrico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36232" y="571327"/>
            <a:ext cx="7592152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4400" kern="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E08FF3B8-AC76-4E35-80FC-54875E6220A4}"/>
              </a:ext>
            </a:extLst>
          </p:cNvPr>
          <p:cNvCxnSpPr/>
          <p:nvPr/>
        </p:nvCxnSpPr>
        <p:spPr bwMode="auto">
          <a:xfrm>
            <a:off x="467544" y="5733256"/>
            <a:ext cx="8208912" cy="0"/>
          </a:xfrm>
          <a:prstGeom prst="line">
            <a:avLst/>
          </a:prstGeom>
          <a:noFill/>
          <a:ln w="57150" cap="flat" cmpd="sng" algn="ctr">
            <a:solidFill>
              <a:srgbClr val="1F4E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F51679D6-D60E-48EF-AEC8-59888BD75C4D}"/>
              </a:ext>
            </a:extLst>
          </p:cNvPr>
          <p:cNvCxnSpPr/>
          <p:nvPr/>
        </p:nvCxnSpPr>
        <p:spPr bwMode="auto">
          <a:xfrm>
            <a:off x="478177" y="1772816"/>
            <a:ext cx="8208912" cy="0"/>
          </a:xfrm>
          <a:prstGeom prst="line">
            <a:avLst/>
          </a:prstGeom>
          <a:noFill/>
          <a:ln w="57150" cap="flat" cmpd="sng" algn="ctr">
            <a:solidFill>
              <a:srgbClr val="1F4E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9" name="Picture 8" descr="Risultati immagini per confcommercio mobilità">
            <a:extLst>
              <a:ext uri="{FF2B5EF4-FFF2-40B4-BE49-F238E27FC236}">
                <a16:creationId xmlns:a16="http://schemas.microsoft.com/office/drawing/2014/main" id="{D39E252C-16E8-418F-956B-E0FA8542C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74" y="692032"/>
            <a:ext cx="2620574" cy="67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421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ottotitolo 3">
            <a:extLst>
              <a:ext uri="{FF2B5EF4-FFF2-40B4-BE49-F238E27FC236}">
                <a16:creationId xmlns:a16="http://schemas.microsoft.com/office/drawing/2014/main" id="{E0A5B3EF-11ED-48BB-BCB5-9826C50A34E0}"/>
              </a:ext>
            </a:extLst>
          </p:cNvPr>
          <p:cNvSpPr txBox="1">
            <a:spLocks/>
          </p:cNvSpPr>
          <p:nvPr/>
        </p:nvSpPr>
        <p:spPr bwMode="auto">
          <a:xfrm>
            <a:off x="330902" y="2585386"/>
            <a:ext cx="8554550" cy="245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it-IT"/>
            </a:defPPr>
            <a:lvl1pPr marL="0" indent="0" algn="ctr" eaLnBrk="1" hangingPunct="1">
              <a:lnSpc>
                <a:spcPct val="150000"/>
              </a:lnSpc>
              <a:spcBef>
                <a:spcPts val="600"/>
              </a:spcBef>
              <a:defRPr sz="28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54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Competenze e risorse umane</a:t>
            </a:r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8C178973-4A0D-4BB4-893B-E16734A62279}"/>
              </a:ext>
            </a:extLst>
          </p:cNvPr>
          <p:cNvCxnSpPr/>
          <p:nvPr/>
        </p:nvCxnSpPr>
        <p:spPr bwMode="auto">
          <a:xfrm>
            <a:off x="467544" y="5085184"/>
            <a:ext cx="8208912" cy="0"/>
          </a:xfrm>
          <a:prstGeom prst="line">
            <a:avLst/>
          </a:prstGeom>
          <a:noFill/>
          <a:ln w="57150" cap="flat" cmpd="sng" algn="ctr">
            <a:solidFill>
              <a:srgbClr val="1F4E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3D22D233-6263-4525-979F-98FAA2929836}"/>
              </a:ext>
            </a:extLst>
          </p:cNvPr>
          <p:cNvCxnSpPr/>
          <p:nvPr/>
        </p:nvCxnSpPr>
        <p:spPr bwMode="auto">
          <a:xfrm>
            <a:off x="478177" y="2996952"/>
            <a:ext cx="8208912" cy="0"/>
          </a:xfrm>
          <a:prstGeom prst="line">
            <a:avLst/>
          </a:prstGeom>
          <a:noFill/>
          <a:ln w="57150" cap="flat" cmpd="sng" algn="ctr">
            <a:solidFill>
              <a:srgbClr val="1F4E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22083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>
            <a:extLst>
              <a:ext uri="{FF2B5EF4-FFF2-40B4-BE49-F238E27FC236}">
                <a16:creationId xmlns:a16="http://schemas.microsoft.com/office/drawing/2014/main" id="{552B3CFE-6977-4B16-81F7-8A00A501A254}"/>
              </a:ext>
            </a:extLst>
          </p:cNvPr>
          <p:cNvSpPr/>
          <p:nvPr/>
        </p:nvSpPr>
        <p:spPr bwMode="auto">
          <a:xfrm>
            <a:off x="266267" y="2714143"/>
            <a:ext cx="8410189" cy="1938993"/>
          </a:xfrm>
          <a:prstGeom prst="rect">
            <a:avLst/>
          </a:prstGeom>
          <a:solidFill>
            <a:srgbClr val="EEF7F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6188C60-C036-4C57-8B88-02D65603C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9" y="2829829"/>
            <a:ext cx="3816423" cy="1763785"/>
          </a:xfrm>
          <a:prstGeom prst="rect">
            <a:avLst/>
          </a:prstGeom>
        </p:spPr>
      </p:pic>
      <p:sp>
        <p:nvSpPr>
          <p:cNvPr id="54" name="CasellaDiTesto 9"/>
          <p:cNvSpPr txBox="1">
            <a:spLocks noChangeArrowheads="1"/>
          </p:cNvSpPr>
          <p:nvPr/>
        </p:nvSpPr>
        <p:spPr bwMode="auto">
          <a:xfrm>
            <a:off x="266267" y="1293181"/>
            <a:ext cx="85417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it-IT" sz="1600" b="0" dirty="0">
                <a:latin typeface="Calibri" panose="020F0502020204030204" pitchFamily="34" charset="0"/>
              </a:rPr>
              <a:t>L’approccio alla vendita si appoggia oggi su canali diversi rispetto al passato, potendo contare anche su </a:t>
            </a:r>
            <a:r>
              <a:rPr lang="it-IT" sz="1600" u="sng" dirty="0">
                <a:latin typeface="Calibri" panose="020F0502020204030204" pitchFamily="34" charset="0"/>
              </a:rPr>
              <a:t>strumenti digitali</a:t>
            </a:r>
            <a:r>
              <a:rPr lang="it-IT" sz="1600" b="0" dirty="0">
                <a:latin typeface="Calibri" panose="020F0502020204030204" pitchFamily="34" charset="0"/>
              </a:rPr>
              <a:t> e su nuove tipologie di marketing. </a:t>
            </a:r>
            <a:r>
              <a:rPr lang="it-IT" sz="1600" u="sng" dirty="0">
                <a:latin typeface="Calibri" panose="020F0502020204030204" pitchFamily="34" charset="0"/>
              </a:rPr>
              <a:t>Nella Sua impresa, esistono oggi figure professionali preposte a questo tipo di vendita</a:t>
            </a:r>
            <a:r>
              <a:rPr lang="it-IT" sz="1600" b="0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863B091F-D06D-4257-961C-3DFF46FAD73A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8770229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alibri" panose="020F0502020204030204" pitchFamily="34" charset="0"/>
                <a:cs typeface="Arial"/>
              </a:rPr>
              <a:t>L’approccio «digitale» alla vendita |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Le imprese del settore </a:t>
            </a:r>
            <a:r>
              <a:rPr lang="it-IT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puntano sempre più su figure professionali da impiegare nel digitale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: tre su dieci hanno nel proprio organico personale addetto alle nuove tecnologie.</a:t>
            </a:r>
            <a:endParaRPr lang="it-IT" sz="2200" b="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Arial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19DB2A1-59E6-43B2-BCAF-9267EC2EE25A}"/>
              </a:ext>
            </a:extLst>
          </p:cNvPr>
          <p:cNvSpPr/>
          <p:nvPr/>
        </p:nvSpPr>
        <p:spPr>
          <a:xfrm>
            <a:off x="1948417" y="3031865"/>
            <a:ext cx="252132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1F4E79"/>
                </a:solidFill>
                <a:latin typeface="Calibri" panose="020F0502020204030204" pitchFamily="34" charset="0"/>
              </a:rPr>
              <a:t>Sì,</a:t>
            </a:r>
            <a:r>
              <a:rPr lang="it-IT" sz="1600" b="0" dirty="0">
                <a:solidFill>
                  <a:srgbClr val="1F4E79"/>
                </a:solidFill>
                <a:latin typeface="Calibri" panose="020F0502020204030204" pitchFamily="34" charset="0"/>
              </a:rPr>
              <a:t> </a:t>
            </a:r>
            <a:r>
              <a:rPr lang="it-IT" sz="2800" u="sng" dirty="0">
                <a:solidFill>
                  <a:srgbClr val="1F4E79"/>
                </a:solidFill>
                <a:latin typeface="Calibri" panose="020F0502020204030204" pitchFamily="34" charset="0"/>
              </a:rPr>
              <a:t>esistono figure preposte</a:t>
            </a:r>
            <a:endParaRPr lang="it-IT" sz="2400" u="sng" dirty="0">
              <a:solidFill>
                <a:srgbClr val="1F4E79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D6248606-DD92-4197-96F9-B6A8980D2795}"/>
              </a:ext>
            </a:extLst>
          </p:cNvPr>
          <p:cNvSpPr/>
          <p:nvPr/>
        </p:nvSpPr>
        <p:spPr>
          <a:xfrm>
            <a:off x="1948417" y="4553327"/>
            <a:ext cx="3888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>
                <a:latin typeface="Calibri" panose="020F0502020204030204" pitchFamily="34" charset="0"/>
              </a:rPr>
              <a:t>NO, </a:t>
            </a:r>
          </a:p>
          <a:p>
            <a:r>
              <a:rPr lang="it-IT" sz="1800" b="0" dirty="0">
                <a:latin typeface="Calibri" panose="020F0502020204030204" pitchFamily="34" charset="0"/>
              </a:rPr>
              <a:t>le opportunità commerciali di tipo digitale sono colte da </a:t>
            </a:r>
            <a:r>
              <a:rPr lang="it-IT" sz="1800" b="0" u="sng" dirty="0">
                <a:latin typeface="Calibri" panose="020F0502020204030204" pitchFamily="34" charset="0"/>
              </a:rPr>
              <a:t>risorse che svolgono altre attività</a:t>
            </a:r>
            <a:r>
              <a:rPr lang="it-IT" sz="1800" b="0" dirty="0">
                <a:latin typeface="Calibri" panose="020F0502020204030204" pitchFamily="34" charset="0"/>
              </a:rPr>
              <a:t> </a:t>
            </a:r>
            <a:r>
              <a:rPr lang="it-IT" sz="1800" b="0" i="1" dirty="0">
                <a:latin typeface="Calibri" panose="020F0502020204030204" pitchFamily="34" charset="0"/>
              </a:rPr>
              <a:t>(es. segretaria, venditori tradizionali)</a:t>
            </a:r>
          </a:p>
          <a:p>
            <a:endParaRPr lang="it-IT" sz="1600" u="sng" dirty="0">
              <a:latin typeface="Calibri" panose="020F0502020204030204" pitchFamily="34" charset="0"/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A34757AB-A2DE-41D7-949E-A81821CC09B6}"/>
              </a:ext>
            </a:extLst>
          </p:cNvPr>
          <p:cNvSpPr/>
          <p:nvPr/>
        </p:nvSpPr>
        <p:spPr bwMode="auto">
          <a:xfrm rot="21214957">
            <a:off x="382109" y="3091925"/>
            <a:ext cx="1507727" cy="1132746"/>
          </a:xfrm>
          <a:prstGeom prst="roundRect">
            <a:avLst>
              <a:gd name="adj" fmla="val 25494"/>
            </a:avLst>
          </a:prstGeom>
          <a:solidFill>
            <a:srgbClr val="1F4E79"/>
          </a:solidFill>
          <a:ln w="1905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4B0764B-F94F-444F-889F-CCE08BBD51DD}"/>
              </a:ext>
            </a:extLst>
          </p:cNvPr>
          <p:cNvSpPr txBox="1"/>
          <p:nvPr/>
        </p:nvSpPr>
        <p:spPr>
          <a:xfrm>
            <a:off x="364026" y="3221026"/>
            <a:ext cx="1701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0" b="1" dirty="0">
                <a:solidFill>
                  <a:schemeClr val="bg1"/>
                </a:solidFill>
                <a:latin typeface="Calibri" panose="020F0502020204030204" pitchFamily="34" charset="0"/>
              </a:rPr>
              <a:t>36,</a:t>
            </a:r>
            <a:r>
              <a:rPr lang="it-IT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1%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CA509E17-9DDF-4D7A-BC63-316041DDBB6E}"/>
              </a:ext>
            </a:extLst>
          </p:cNvPr>
          <p:cNvSpPr/>
          <p:nvPr/>
        </p:nvSpPr>
        <p:spPr bwMode="auto">
          <a:xfrm rot="21214957">
            <a:off x="382109" y="4965099"/>
            <a:ext cx="1507727" cy="1132746"/>
          </a:xfrm>
          <a:prstGeom prst="roundRect">
            <a:avLst>
              <a:gd name="adj" fmla="val 25494"/>
            </a:avLst>
          </a:prstGeom>
          <a:solidFill>
            <a:srgbClr val="D9D9D9"/>
          </a:solidFill>
          <a:ln w="1905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52ED71F-63A8-42F9-87E8-1710BF33F66A}"/>
              </a:ext>
            </a:extLst>
          </p:cNvPr>
          <p:cNvSpPr txBox="1"/>
          <p:nvPr/>
        </p:nvSpPr>
        <p:spPr>
          <a:xfrm>
            <a:off x="364026" y="5100758"/>
            <a:ext cx="17205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63,</a:t>
            </a:r>
            <a:r>
              <a:rPr lang="it-IT" sz="4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9%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4C1DA4E2-FBD7-470D-921F-1EF6FB9DC69F}"/>
              </a:ext>
            </a:extLst>
          </p:cNvPr>
          <p:cNvSpPr/>
          <p:nvPr/>
        </p:nvSpPr>
        <p:spPr bwMode="auto">
          <a:xfrm>
            <a:off x="4477914" y="2702357"/>
            <a:ext cx="4198542" cy="1938992"/>
          </a:xfrm>
          <a:prstGeom prst="rect">
            <a:avLst/>
          </a:prstGeom>
          <a:noFill/>
          <a:ln w="19050" cap="flat" cmpd="sng" algn="ctr">
            <a:solidFill>
              <a:srgbClr val="1F4E79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5743C337-C21A-4011-A8B6-BBC6D21029FD}"/>
              </a:ext>
            </a:extLst>
          </p:cNvPr>
          <p:cNvSpPr/>
          <p:nvPr/>
        </p:nvSpPr>
        <p:spPr bwMode="auto">
          <a:xfrm>
            <a:off x="5004048" y="2490515"/>
            <a:ext cx="3176877" cy="400110"/>
          </a:xfrm>
          <a:prstGeom prst="rect">
            <a:avLst/>
          </a:prstGeom>
          <a:solidFill>
            <a:srgbClr val="FF99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Bradley Hand ITC" panose="03070402050302030203" pitchFamily="66" charset="0"/>
              </a:rPr>
              <a:t>Serie storica 2016 -2018 </a:t>
            </a: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177847F6-F2AD-48B0-975F-8E77CEBAD3B0}"/>
              </a:ext>
            </a:extLst>
          </p:cNvPr>
          <p:cNvSpPr/>
          <p:nvPr/>
        </p:nvSpPr>
        <p:spPr bwMode="auto">
          <a:xfrm>
            <a:off x="7814081" y="3801326"/>
            <a:ext cx="432000" cy="432000"/>
          </a:xfrm>
          <a:prstGeom prst="ellipse">
            <a:avLst/>
          </a:prstGeom>
          <a:solidFill>
            <a:srgbClr val="FF9933"/>
          </a:solidFill>
          <a:ln w="127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DA82C03F-0203-4707-BA88-FB031ED64086}"/>
              </a:ext>
            </a:extLst>
          </p:cNvPr>
          <p:cNvSpPr txBox="1"/>
          <p:nvPr/>
        </p:nvSpPr>
        <p:spPr>
          <a:xfrm>
            <a:off x="7721381" y="3885772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+11,4</a:t>
            </a:r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591D5587-A6BE-4D87-924A-8A4D54FBFBA8}"/>
              </a:ext>
            </a:extLst>
          </p:cNvPr>
          <p:cNvCxnSpPr>
            <a:cxnSpLocks/>
          </p:cNvCxnSpPr>
          <p:nvPr/>
        </p:nvCxnSpPr>
        <p:spPr bwMode="auto">
          <a:xfrm>
            <a:off x="5148064" y="4161485"/>
            <a:ext cx="2573317" cy="0"/>
          </a:xfrm>
          <a:prstGeom prst="straightConnector1">
            <a:avLst/>
          </a:prstGeom>
          <a:noFill/>
          <a:ln w="19050" cap="flat" cmpd="sng" algn="ctr">
            <a:solidFill>
              <a:srgbClr val="FF9933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9" name="Text Box 49">
            <a:extLst>
              <a:ext uri="{FF2B5EF4-FFF2-40B4-BE49-F238E27FC236}">
                <a16:creationId xmlns:a16="http://schemas.microsoft.com/office/drawing/2014/main" id="{92619F4F-98C9-4D14-81AE-23B2DC837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7" y="6365922"/>
            <a:ext cx="8672512" cy="23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alibri" panose="020F0502020204030204" pitchFamily="34" charset="0"/>
              </a:rPr>
              <a:t>Base campione: </a:t>
            </a:r>
            <a:r>
              <a:rPr lang="it-IT" altLang="it-IT" sz="900" b="0" dirty="0">
                <a:latin typeface="Calibri" panose="020F0502020204030204" pitchFamily="34" charset="0"/>
              </a:rPr>
              <a:t>740 casi. Esclusivamente i venditori </a:t>
            </a:r>
            <a:r>
              <a:rPr lang="it-IT" altLang="it-IT" sz="900" b="0" dirty="0" err="1">
                <a:latin typeface="Calibri" panose="020F0502020204030204" pitchFamily="34" charset="0"/>
              </a:rPr>
              <a:t>automotive</a:t>
            </a:r>
            <a:r>
              <a:rPr lang="it-IT" altLang="it-IT" sz="900" b="0" dirty="0">
                <a:latin typeface="Calibri" panose="020F0502020204030204" pitchFamily="34" charset="0"/>
              </a:rPr>
              <a:t> (4w e 2w). </a:t>
            </a:r>
            <a:r>
              <a:rPr lang="it-IT" altLang="ja-JP" sz="900" dirty="0">
                <a:latin typeface="Calibri" panose="020F0502020204030204" pitchFamily="34" charset="0"/>
              </a:rPr>
              <a:t>I dati sono riportati all’universo</a:t>
            </a:r>
            <a:endParaRPr lang="it-IT" altLang="it-IT" sz="900" dirty="0">
              <a:latin typeface="Calibri" panose="020F0502020204030204" pitchFamily="34" charset="0"/>
            </a:endParaRPr>
          </a:p>
        </p:txBody>
      </p:sp>
      <p:sp>
        <p:nvSpPr>
          <p:cNvPr id="20" name="Text Box 49">
            <a:extLst>
              <a:ext uri="{FF2B5EF4-FFF2-40B4-BE49-F238E27FC236}">
                <a16:creationId xmlns:a16="http://schemas.microsoft.com/office/drawing/2014/main" id="{D41C21D3-53B6-4901-AB34-50C54F3ED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61" y="2132004"/>
            <a:ext cx="5009020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1400" u="sng" dirty="0">
                <a:latin typeface="Calibri" panose="020F0502020204030204" pitchFamily="34" charset="0"/>
              </a:rPr>
              <a:t>Rispondenti</a:t>
            </a:r>
            <a:r>
              <a:rPr lang="it-IT" altLang="it-IT" sz="1400" dirty="0">
                <a:latin typeface="Calibri" panose="020F0502020204030204" pitchFamily="34" charset="0"/>
              </a:rPr>
              <a:t>: esclusivamente i venditori automotive (4w e 2w).</a:t>
            </a:r>
          </a:p>
        </p:txBody>
      </p:sp>
    </p:spTree>
    <p:extLst>
      <p:ext uri="{BB962C8B-B14F-4D97-AF65-F5344CB8AC3E}">
        <p14:creationId xmlns:p14="http://schemas.microsoft.com/office/powerpoint/2010/main" val="469220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98943B4-99AD-49CB-A019-5B77E09DB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36" y="4402134"/>
            <a:ext cx="4356099" cy="1742904"/>
          </a:xfrm>
          <a:prstGeom prst="rect">
            <a:avLst/>
          </a:prstGeom>
        </p:spPr>
      </p:pic>
      <p:sp>
        <p:nvSpPr>
          <p:cNvPr id="62" name="Rettangolo con angoli arrotondati 61">
            <a:extLst>
              <a:ext uri="{FF2B5EF4-FFF2-40B4-BE49-F238E27FC236}">
                <a16:creationId xmlns:a16="http://schemas.microsoft.com/office/drawing/2014/main" id="{FECC51B1-BB8B-45BD-B244-81755C8895E7}"/>
              </a:ext>
            </a:extLst>
          </p:cNvPr>
          <p:cNvSpPr/>
          <p:nvPr/>
        </p:nvSpPr>
        <p:spPr bwMode="auto">
          <a:xfrm>
            <a:off x="5640610" y="2569699"/>
            <a:ext cx="1427248" cy="1140741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ttangolo con angoli arrotondati 62">
            <a:extLst>
              <a:ext uri="{FF2B5EF4-FFF2-40B4-BE49-F238E27FC236}">
                <a16:creationId xmlns:a16="http://schemas.microsoft.com/office/drawing/2014/main" id="{5597B0B7-A0A9-4F26-AF65-E7B500E16318}"/>
              </a:ext>
            </a:extLst>
          </p:cNvPr>
          <p:cNvSpPr/>
          <p:nvPr/>
        </p:nvSpPr>
        <p:spPr bwMode="auto">
          <a:xfrm>
            <a:off x="7164083" y="2569699"/>
            <a:ext cx="1427248" cy="1140741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BE822996-2ABD-4B41-80AB-DCAE44E059D5}"/>
              </a:ext>
            </a:extLst>
          </p:cNvPr>
          <p:cNvSpPr/>
          <p:nvPr/>
        </p:nvSpPr>
        <p:spPr bwMode="auto">
          <a:xfrm>
            <a:off x="315893" y="2578266"/>
            <a:ext cx="5193566" cy="1140741"/>
          </a:xfrm>
          <a:prstGeom prst="roundRect">
            <a:avLst/>
          </a:prstGeom>
          <a:solidFill>
            <a:srgbClr val="A6B4C6"/>
          </a:solidFill>
          <a:ln w="19050" cap="flat" cmpd="sng" algn="ctr">
            <a:solidFill>
              <a:srgbClr val="214B7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CasellaDiTesto 9"/>
          <p:cNvSpPr txBox="1">
            <a:spLocks noChangeArrowheads="1"/>
          </p:cNvSpPr>
          <p:nvPr/>
        </p:nvSpPr>
        <p:spPr bwMode="auto">
          <a:xfrm>
            <a:off x="266267" y="1484784"/>
            <a:ext cx="85417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it-IT" sz="1600" b="0" dirty="0">
                <a:latin typeface="Calibri" panose="020F0502020204030204" pitchFamily="34" charset="0"/>
              </a:rPr>
              <a:t>Quanto è importante, per la Sua impresa, poter contare su </a:t>
            </a:r>
            <a:r>
              <a:rPr lang="it-IT" sz="1600" u="sng" dirty="0">
                <a:latin typeface="Calibri" panose="020F0502020204030204" pitchFamily="34" charset="0"/>
              </a:rPr>
              <a:t>personale interamente dedicato alle nuove tecnologie</a:t>
            </a:r>
            <a:r>
              <a:rPr lang="it-IT" sz="1600" dirty="0">
                <a:latin typeface="Calibri" panose="020F0502020204030204" pitchFamily="34" charset="0"/>
              </a:rPr>
              <a:t> </a:t>
            </a:r>
            <a:r>
              <a:rPr lang="it-IT" sz="1600" b="0" dirty="0">
                <a:latin typeface="Calibri" panose="020F0502020204030204" pitchFamily="34" charset="0"/>
              </a:rPr>
              <a:t>da impiegare nelle attività di commercializzazione? </a:t>
            </a: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5064B729-0DD7-45D6-9213-222C0691967B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8877733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alibri" panose="020F0502020204030204" pitchFamily="34" charset="0"/>
                <a:cs typeface="Arial"/>
              </a:rPr>
              <a:t>L’approccio «digitale» alla vendita |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La consapevolezza dell’</a:t>
            </a:r>
            <a:r>
              <a:rPr lang="it-IT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importanza di seguire un percorso verso l’adeguamento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al processo di modernizzazione </a:t>
            </a:r>
            <a:r>
              <a:rPr lang="it-IT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è fortemente cresciuta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negli anni (+16,7 punti percentuali rispetto al 2016).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B927367C-C267-4DF9-BEA6-D8AEEA8B55EB}"/>
              </a:ext>
            </a:extLst>
          </p:cNvPr>
          <p:cNvSpPr txBox="1"/>
          <p:nvPr/>
        </p:nvSpPr>
        <p:spPr>
          <a:xfrm>
            <a:off x="432707" y="2676519"/>
            <a:ext cx="3824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1F497D"/>
                </a:solidFill>
                <a:latin typeface="Calibri" panose="020F0502020204030204" pitchFamily="34" charset="0"/>
              </a:rPr>
              <a:t>MOLTO + </a:t>
            </a:r>
          </a:p>
          <a:p>
            <a:r>
              <a:rPr lang="it-IT" sz="2200" dirty="0">
                <a:solidFill>
                  <a:srgbClr val="1F497D"/>
                </a:solidFill>
                <a:latin typeface="Calibri" panose="020F0502020204030204" pitchFamily="34" charset="0"/>
              </a:rPr>
              <a:t>ABBASTANZA IMPORTANTE</a:t>
            </a:r>
          </a:p>
        </p:txBody>
      </p:sp>
      <p:sp>
        <p:nvSpPr>
          <p:cNvPr id="2055" name="CasellaDiTesto 2054">
            <a:extLst>
              <a:ext uri="{FF2B5EF4-FFF2-40B4-BE49-F238E27FC236}">
                <a16:creationId xmlns:a16="http://schemas.microsoft.com/office/drawing/2014/main" id="{B60B6375-7E0F-4AAD-A29F-63D501003785}"/>
              </a:ext>
            </a:extLst>
          </p:cNvPr>
          <p:cNvSpPr txBox="1"/>
          <p:nvPr/>
        </p:nvSpPr>
        <p:spPr>
          <a:xfrm>
            <a:off x="4067944" y="2471458"/>
            <a:ext cx="14527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0" dirty="0">
                <a:solidFill>
                  <a:srgbClr val="1F497D"/>
                </a:solidFill>
                <a:latin typeface="Calibri" panose="020F0502020204030204" pitchFamily="34" charset="0"/>
              </a:rPr>
              <a:t>78</a:t>
            </a:r>
            <a:r>
              <a:rPr lang="it-IT" sz="3200" dirty="0">
                <a:solidFill>
                  <a:srgbClr val="1F497D"/>
                </a:solidFill>
                <a:latin typeface="Calibri" panose="020F0502020204030204" pitchFamily="34" charset="0"/>
              </a:rPr>
              <a:t>,4%</a:t>
            </a:r>
            <a:endParaRPr lang="it-IT" sz="220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42F88654-2B27-4959-A79B-6BA66483426D}"/>
              </a:ext>
            </a:extLst>
          </p:cNvPr>
          <p:cNvSpPr txBox="1"/>
          <p:nvPr/>
        </p:nvSpPr>
        <p:spPr>
          <a:xfrm>
            <a:off x="6084168" y="2637986"/>
            <a:ext cx="9957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16</a:t>
            </a:r>
            <a:r>
              <a:rPr lang="it-IT" sz="2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,9%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FC632D21-6610-4D4C-8085-E93E7F977A6C}"/>
              </a:ext>
            </a:extLst>
          </p:cNvPr>
          <p:cNvSpPr/>
          <p:nvPr/>
        </p:nvSpPr>
        <p:spPr bwMode="auto">
          <a:xfrm>
            <a:off x="657136" y="4170753"/>
            <a:ext cx="4446825" cy="1999121"/>
          </a:xfrm>
          <a:prstGeom prst="rect">
            <a:avLst/>
          </a:prstGeom>
          <a:noFill/>
          <a:ln w="19050" cap="flat" cmpd="sng" algn="ctr">
            <a:solidFill>
              <a:srgbClr val="1F4E7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8A3ACB61-15CB-4CEA-B87B-DE46B6E25E1E}"/>
              </a:ext>
            </a:extLst>
          </p:cNvPr>
          <p:cNvSpPr/>
          <p:nvPr/>
        </p:nvSpPr>
        <p:spPr bwMode="auto">
          <a:xfrm>
            <a:off x="1543554" y="3976935"/>
            <a:ext cx="2622448" cy="338554"/>
          </a:xfrm>
          <a:prstGeom prst="rect">
            <a:avLst/>
          </a:prstGeom>
          <a:solidFill>
            <a:srgbClr val="FF99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Bradley Hand ITC" panose="03070402050302030203" pitchFamily="66" charset="0"/>
              </a:rPr>
              <a:t>Serie storica 2016 -2019 </a:t>
            </a:r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CBFDE739-31C9-4552-B391-81B60027EE1F}"/>
              </a:ext>
            </a:extLst>
          </p:cNvPr>
          <p:cNvSpPr/>
          <p:nvPr/>
        </p:nvSpPr>
        <p:spPr bwMode="auto">
          <a:xfrm>
            <a:off x="4374241" y="5264226"/>
            <a:ext cx="522720" cy="522720"/>
          </a:xfrm>
          <a:prstGeom prst="ellipse">
            <a:avLst/>
          </a:prstGeom>
          <a:solidFill>
            <a:srgbClr val="FF9933"/>
          </a:solidFill>
          <a:ln w="127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913BF33-E7E2-4B1B-A367-A948857D47C6}"/>
              </a:ext>
            </a:extLst>
          </p:cNvPr>
          <p:cNvSpPr txBox="1"/>
          <p:nvPr/>
        </p:nvSpPr>
        <p:spPr>
          <a:xfrm>
            <a:off x="4297498" y="5354395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i="1" dirty="0">
                <a:solidFill>
                  <a:schemeClr val="bg1"/>
                </a:solidFill>
                <a:latin typeface="Calibri" panose="020F0502020204030204" pitchFamily="34" charset="0"/>
              </a:rPr>
              <a:t>+16,7</a:t>
            </a:r>
          </a:p>
        </p:txBody>
      </p: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A30D04CA-0F9A-4A69-A1F9-AB3448F1E798}"/>
              </a:ext>
            </a:extLst>
          </p:cNvPr>
          <p:cNvCxnSpPr>
            <a:cxnSpLocks/>
          </p:cNvCxnSpPr>
          <p:nvPr/>
        </p:nvCxnSpPr>
        <p:spPr bwMode="auto">
          <a:xfrm>
            <a:off x="1205845" y="5758618"/>
            <a:ext cx="3142407" cy="0"/>
          </a:xfrm>
          <a:prstGeom prst="straightConnector1">
            <a:avLst/>
          </a:prstGeom>
          <a:noFill/>
          <a:ln w="19050" cap="flat" cmpd="sng" algn="ctr">
            <a:solidFill>
              <a:srgbClr val="FF9933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C684E88-33F5-4320-A493-AF938CF2D2DD}"/>
              </a:ext>
            </a:extLst>
          </p:cNvPr>
          <p:cNvSpPr txBox="1"/>
          <p:nvPr/>
        </p:nvSpPr>
        <p:spPr>
          <a:xfrm>
            <a:off x="7732221" y="2628461"/>
            <a:ext cx="800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4</a:t>
            </a:r>
            <a:r>
              <a:rPr lang="it-IT" sz="2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,8%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3812C4F9-6099-47E8-9F6B-18F3303A276F}"/>
              </a:ext>
            </a:extLst>
          </p:cNvPr>
          <p:cNvSpPr txBox="1"/>
          <p:nvPr/>
        </p:nvSpPr>
        <p:spPr>
          <a:xfrm>
            <a:off x="7249208" y="3191984"/>
            <a:ext cx="142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PER NULLA</a:t>
            </a:r>
          </a:p>
          <a:p>
            <a:r>
              <a:rPr lang="it-IT" sz="1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IMPORTANTE 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9F03684B-303A-47A1-91AA-300F68AC7328}"/>
              </a:ext>
            </a:extLst>
          </p:cNvPr>
          <p:cNvSpPr txBox="1"/>
          <p:nvPr/>
        </p:nvSpPr>
        <p:spPr>
          <a:xfrm>
            <a:off x="5719145" y="3191984"/>
            <a:ext cx="128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POCO</a:t>
            </a:r>
          </a:p>
          <a:p>
            <a:r>
              <a:rPr lang="it-IT" sz="1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IMPORTANTE </a:t>
            </a:r>
          </a:p>
        </p:txBody>
      </p:sp>
      <p:pic>
        <p:nvPicPr>
          <p:cNvPr id="10" name="Elemento grafico 9" descr="Freccia: rotazione a destra">
            <a:extLst>
              <a:ext uri="{FF2B5EF4-FFF2-40B4-BE49-F238E27FC236}">
                <a16:creationId xmlns:a16="http://schemas.microsoft.com/office/drawing/2014/main" id="{0E7EB9B7-FB83-415A-818E-D8B10E4FC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1052" y="3359646"/>
            <a:ext cx="914400" cy="9144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46" name="Text Box 49">
            <a:extLst>
              <a:ext uri="{FF2B5EF4-FFF2-40B4-BE49-F238E27FC236}">
                <a16:creationId xmlns:a16="http://schemas.microsoft.com/office/drawing/2014/main" id="{50BF091F-DC60-4436-A941-F4938FF63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61" y="2132856"/>
            <a:ext cx="8541770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1400" u="sng" dirty="0">
                <a:latin typeface="Calibri" panose="020F0502020204030204" pitchFamily="34" charset="0"/>
              </a:rPr>
              <a:t>Rispondenti</a:t>
            </a:r>
            <a:r>
              <a:rPr lang="it-IT" altLang="it-IT" sz="1400" dirty="0">
                <a:latin typeface="Calibri" panose="020F0502020204030204" pitchFamily="34" charset="0"/>
              </a:rPr>
              <a:t>: esclusivamente i venditori automotive (4w e 2w)</a:t>
            </a:r>
          </a:p>
        </p:txBody>
      </p:sp>
      <p:sp>
        <p:nvSpPr>
          <p:cNvPr id="50" name="Text Box 49">
            <a:extLst>
              <a:ext uri="{FF2B5EF4-FFF2-40B4-BE49-F238E27FC236}">
                <a16:creationId xmlns:a16="http://schemas.microsoft.com/office/drawing/2014/main" id="{E4F6476A-6370-4126-B99C-11238165E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7" y="6365922"/>
            <a:ext cx="8672512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alibri" panose="020F0502020204030204" pitchFamily="34" charset="0"/>
              </a:rPr>
              <a:t>Base campione: </a:t>
            </a:r>
            <a:r>
              <a:rPr lang="it-IT" altLang="it-IT" sz="900" b="0" dirty="0">
                <a:latin typeface="Calibri" panose="020F0502020204030204" pitchFamily="34" charset="0"/>
              </a:rPr>
              <a:t>740 casi. Esclusivamente i venditori </a:t>
            </a:r>
            <a:r>
              <a:rPr lang="it-IT" altLang="it-IT" sz="900" b="0" dirty="0" err="1">
                <a:latin typeface="Calibri" panose="020F0502020204030204" pitchFamily="34" charset="0"/>
              </a:rPr>
              <a:t>automotive</a:t>
            </a:r>
            <a:r>
              <a:rPr lang="it-IT" altLang="it-IT" sz="900" b="0" dirty="0">
                <a:latin typeface="Calibri" panose="020F0502020204030204" pitchFamily="34" charset="0"/>
              </a:rPr>
              <a:t> (4w e 2w). </a:t>
            </a:r>
            <a:r>
              <a:rPr lang="it-IT" altLang="ja-JP" sz="900" dirty="0">
                <a:latin typeface="Calibri" panose="020F0502020204030204" pitchFamily="34" charset="0"/>
              </a:rPr>
              <a:t>I dati sono riportati all’universo</a:t>
            </a:r>
            <a:endParaRPr lang="it-IT" altLang="it-IT" sz="900" dirty="0">
              <a:latin typeface="Calibri" panose="020F0502020204030204" pitchFamily="34" charset="0"/>
            </a:endParaRP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D950044A-8458-4062-9730-C31E7EC3D64E}"/>
              </a:ext>
            </a:extLst>
          </p:cNvPr>
          <p:cNvSpPr/>
          <p:nvPr/>
        </p:nvSpPr>
        <p:spPr bwMode="auto">
          <a:xfrm>
            <a:off x="1552820" y="4327450"/>
            <a:ext cx="2622448" cy="30777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>
                <a:solidFill>
                  <a:srgbClr val="ED7D31"/>
                </a:solidFill>
                <a:latin typeface="Bradley Hand ITC" panose="03070402050302030203" pitchFamily="66" charset="0"/>
              </a:rPr>
              <a:t>«Molto + abbastanza»</a:t>
            </a:r>
          </a:p>
        </p:txBody>
      </p:sp>
    </p:spTree>
    <p:extLst>
      <p:ext uri="{BB962C8B-B14F-4D97-AF65-F5344CB8AC3E}">
        <p14:creationId xmlns:p14="http://schemas.microsoft.com/office/powerpoint/2010/main" val="4259012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4EC8FDF-AECD-4E2F-89AE-FEA5B5C08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844" y="3217283"/>
            <a:ext cx="4060373" cy="1875219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66267" y="1280762"/>
            <a:ext cx="8491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Generalmente, a quali dei seguenti aspetti attribuisce </a:t>
            </a: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maggiore rilevanza in sede di assunzione di nuovo personale</a:t>
            </a:r>
            <a:r>
              <a:rPr lang="it-IT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025" y="5212491"/>
            <a:ext cx="1233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Anzianità lavorativa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829025" y="5807916"/>
            <a:ext cx="1233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Titolo di studio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714505" y="4617065"/>
            <a:ext cx="1347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Incentivi e agevolazioni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829025" y="4021639"/>
            <a:ext cx="1233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Età del candidato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829025" y="3431893"/>
            <a:ext cx="1233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Reputazione e referenze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829025" y="2836467"/>
            <a:ext cx="1233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Esperienza pregressa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829025" y="2235361"/>
            <a:ext cx="1233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Competenze professionali</a:t>
            </a:r>
          </a:p>
        </p:txBody>
      </p:sp>
      <p:sp>
        <p:nvSpPr>
          <p:cNvPr id="63" name="Titolo 1">
            <a:extLst>
              <a:ext uri="{FF2B5EF4-FFF2-40B4-BE49-F238E27FC236}">
                <a16:creationId xmlns:a16="http://schemas.microsoft.com/office/drawing/2014/main" id="{0094D15E-D23A-4671-86F2-CEF7B46A5060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8877733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/>
              </a:rPr>
              <a:t>Formazione aziendale |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/>
              </a:rPr>
              <a:t>Per essere al passo con l’innovazione, le imprese </a:t>
            </a:r>
            <a:r>
              <a:rPr kumimoji="0" lang="it-IT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/>
              </a:rPr>
              <a:t>dell’</a:t>
            </a:r>
            <a:r>
              <a:rPr kumimoji="0" lang="it-IT" sz="22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/>
              </a:rPr>
              <a:t>automotive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/>
              </a:rPr>
              <a:t> puntano sulle competenze professionali </a:t>
            </a:r>
            <a:r>
              <a:rPr kumimoji="0" lang="it-IT" sz="22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/>
              </a:rPr>
              <a:t>dei nuovi assunti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/>
              </a:rPr>
              <a:t>. La </a:t>
            </a:r>
            <a:r>
              <a:rPr kumimoji="0" lang="it-IT" sz="22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/>
              </a:rPr>
              <a:t>percentuale è in forte crescita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/>
              </a:rPr>
              <a:t> rispetto al 2016 (+11,8%)</a:t>
            </a:r>
            <a:endParaRPr kumimoji="0" lang="it-IT" sz="22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09919C41-04AC-47DC-97CB-A498950EFE1B}"/>
              </a:ext>
            </a:extLst>
          </p:cNvPr>
          <p:cNvSpPr/>
          <p:nvPr/>
        </p:nvSpPr>
        <p:spPr bwMode="auto">
          <a:xfrm>
            <a:off x="2034004" y="2312457"/>
            <a:ext cx="2970043" cy="390693"/>
          </a:xfrm>
          <a:prstGeom prst="roundRect">
            <a:avLst>
              <a:gd name="adj" fmla="val 50000"/>
            </a:avLst>
          </a:prstGeom>
          <a:solidFill>
            <a:srgbClr val="2F5597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5" name="Rettangolo con angoli arrotondati 64">
            <a:extLst>
              <a:ext uri="{FF2B5EF4-FFF2-40B4-BE49-F238E27FC236}">
                <a16:creationId xmlns:a16="http://schemas.microsoft.com/office/drawing/2014/main" id="{EE074073-E1B1-47AE-82FC-7F928403B834}"/>
              </a:ext>
            </a:extLst>
          </p:cNvPr>
          <p:cNvSpPr/>
          <p:nvPr/>
        </p:nvSpPr>
        <p:spPr bwMode="auto">
          <a:xfrm>
            <a:off x="2034004" y="2927696"/>
            <a:ext cx="1518119" cy="390693"/>
          </a:xfrm>
          <a:prstGeom prst="roundRect">
            <a:avLst>
              <a:gd name="adj" fmla="val 50000"/>
            </a:avLst>
          </a:prstGeom>
          <a:solidFill>
            <a:srgbClr val="2F5597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6" name="Rettangolo con angoli arrotondati 65">
            <a:extLst>
              <a:ext uri="{FF2B5EF4-FFF2-40B4-BE49-F238E27FC236}">
                <a16:creationId xmlns:a16="http://schemas.microsoft.com/office/drawing/2014/main" id="{57E82092-619B-432E-84D8-C9CEBF8A43E4}"/>
              </a:ext>
            </a:extLst>
          </p:cNvPr>
          <p:cNvSpPr/>
          <p:nvPr/>
        </p:nvSpPr>
        <p:spPr bwMode="auto">
          <a:xfrm>
            <a:off x="2034004" y="3523522"/>
            <a:ext cx="1135342" cy="390693"/>
          </a:xfrm>
          <a:prstGeom prst="roundRect">
            <a:avLst>
              <a:gd name="adj" fmla="val 50000"/>
            </a:avLst>
          </a:prstGeom>
          <a:solidFill>
            <a:srgbClr val="2F5597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7" name="Rettangolo con angoli arrotondati 66">
            <a:extLst>
              <a:ext uri="{FF2B5EF4-FFF2-40B4-BE49-F238E27FC236}">
                <a16:creationId xmlns:a16="http://schemas.microsoft.com/office/drawing/2014/main" id="{6D7262F7-2360-4704-B49D-D61FFC57362C}"/>
              </a:ext>
            </a:extLst>
          </p:cNvPr>
          <p:cNvSpPr/>
          <p:nvPr/>
        </p:nvSpPr>
        <p:spPr bwMode="auto">
          <a:xfrm>
            <a:off x="2034005" y="4119348"/>
            <a:ext cx="709336" cy="390693"/>
          </a:xfrm>
          <a:prstGeom prst="roundRect">
            <a:avLst>
              <a:gd name="adj" fmla="val 50000"/>
            </a:avLst>
          </a:prstGeom>
          <a:solidFill>
            <a:srgbClr val="2F5597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8" name="Rettangolo con angoli arrotondati 67">
            <a:extLst>
              <a:ext uri="{FF2B5EF4-FFF2-40B4-BE49-F238E27FC236}">
                <a16:creationId xmlns:a16="http://schemas.microsoft.com/office/drawing/2014/main" id="{4C9639EB-6C33-4F88-84ED-98A1C6049B64}"/>
              </a:ext>
            </a:extLst>
          </p:cNvPr>
          <p:cNvSpPr/>
          <p:nvPr/>
        </p:nvSpPr>
        <p:spPr bwMode="auto">
          <a:xfrm>
            <a:off x="2034005" y="4715174"/>
            <a:ext cx="624482" cy="390693"/>
          </a:xfrm>
          <a:prstGeom prst="roundRect">
            <a:avLst>
              <a:gd name="adj" fmla="val 50000"/>
            </a:avLst>
          </a:prstGeom>
          <a:solidFill>
            <a:srgbClr val="2F5597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9" name="Rettangolo con angoli arrotondati 68">
            <a:extLst>
              <a:ext uri="{FF2B5EF4-FFF2-40B4-BE49-F238E27FC236}">
                <a16:creationId xmlns:a16="http://schemas.microsoft.com/office/drawing/2014/main" id="{18E49DAF-75F9-497F-9DB7-74012E34F565}"/>
              </a:ext>
            </a:extLst>
          </p:cNvPr>
          <p:cNvSpPr/>
          <p:nvPr/>
        </p:nvSpPr>
        <p:spPr bwMode="auto">
          <a:xfrm>
            <a:off x="2034004" y="5311000"/>
            <a:ext cx="481550" cy="390693"/>
          </a:xfrm>
          <a:prstGeom prst="roundRect">
            <a:avLst>
              <a:gd name="adj" fmla="val 50000"/>
            </a:avLst>
          </a:prstGeom>
          <a:solidFill>
            <a:srgbClr val="2F5597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0" name="Rettangolo con angoli arrotondati 69">
            <a:extLst>
              <a:ext uri="{FF2B5EF4-FFF2-40B4-BE49-F238E27FC236}">
                <a16:creationId xmlns:a16="http://schemas.microsoft.com/office/drawing/2014/main" id="{D273674B-42B1-4864-96DD-7F1F0C4D45DC}"/>
              </a:ext>
            </a:extLst>
          </p:cNvPr>
          <p:cNvSpPr/>
          <p:nvPr/>
        </p:nvSpPr>
        <p:spPr bwMode="auto">
          <a:xfrm>
            <a:off x="2034004" y="5906826"/>
            <a:ext cx="423522" cy="390693"/>
          </a:xfrm>
          <a:prstGeom prst="roundRect">
            <a:avLst>
              <a:gd name="adj" fmla="val 50000"/>
            </a:avLst>
          </a:prstGeom>
          <a:solidFill>
            <a:srgbClr val="2F5597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670E83CE-4185-4AFA-9C8E-FAE5B7E53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48" y="2261857"/>
            <a:ext cx="84245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003A7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60,5</a:t>
            </a:r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8F42B955-FB73-4B9A-B5C4-A862552D5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523" y="2883640"/>
            <a:ext cx="84245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003A7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31,0</a:t>
            </a:r>
          </a:p>
        </p:txBody>
      </p:sp>
      <p:sp>
        <p:nvSpPr>
          <p:cNvPr id="75" name="Rectangle 3">
            <a:extLst>
              <a:ext uri="{FF2B5EF4-FFF2-40B4-BE49-F238E27FC236}">
                <a16:creationId xmlns:a16="http://schemas.microsoft.com/office/drawing/2014/main" id="{33F20E36-14A1-4CB2-A97E-613BB7EE1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3481180"/>
            <a:ext cx="84245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003A7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18,5</a:t>
            </a:r>
          </a:p>
        </p:txBody>
      </p:sp>
      <p:sp>
        <p:nvSpPr>
          <p:cNvPr id="77" name="Rectangle 3">
            <a:extLst>
              <a:ext uri="{FF2B5EF4-FFF2-40B4-BE49-F238E27FC236}">
                <a16:creationId xmlns:a16="http://schemas.microsoft.com/office/drawing/2014/main" id="{AB6BF635-F18A-4972-9319-E426093B5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7419" y="4078720"/>
            <a:ext cx="84245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003A7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7,5</a:t>
            </a:r>
          </a:p>
        </p:txBody>
      </p:sp>
      <p:sp>
        <p:nvSpPr>
          <p:cNvPr id="79" name="Rectangle 3">
            <a:extLst>
              <a:ext uri="{FF2B5EF4-FFF2-40B4-BE49-F238E27FC236}">
                <a16:creationId xmlns:a16="http://schemas.microsoft.com/office/drawing/2014/main" id="{80DF5C25-FE94-4B31-A68B-2FE18A3F3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015" y="4676260"/>
            <a:ext cx="84245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003A7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9,0</a:t>
            </a:r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43282BBF-5859-4166-B7B6-E96CA9B36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897" y="5264279"/>
            <a:ext cx="84245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003A7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9,0</a:t>
            </a:r>
          </a:p>
        </p:txBody>
      </p:sp>
      <p:sp>
        <p:nvSpPr>
          <p:cNvPr id="83" name="Rectangle 3">
            <a:extLst>
              <a:ext uri="{FF2B5EF4-FFF2-40B4-BE49-F238E27FC236}">
                <a16:creationId xmlns:a16="http://schemas.microsoft.com/office/drawing/2014/main" id="{4AED99F4-1458-499D-814B-131A33147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734" y="5871339"/>
            <a:ext cx="84245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003A7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6,2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AE38606-CA35-48E4-B24E-A5AF5DA7F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330" y="3501900"/>
            <a:ext cx="446281" cy="446281"/>
          </a:xfrm>
          <a:prstGeom prst="rect">
            <a:avLst/>
          </a:prstGeom>
        </p:spPr>
      </p:pic>
      <p:pic>
        <p:nvPicPr>
          <p:cNvPr id="85" name="Elemento grafico 84">
            <a:extLst>
              <a:ext uri="{FF2B5EF4-FFF2-40B4-BE49-F238E27FC236}">
                <a16:creationId xmlns:a16="http://schemas.microsoft.com/office/drawing/2014/main" id="{EFC76C35-BCB2-493C-8B8B-7A88192493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6446" y="4718433"/>
            <a:ext cx="419519" cy="419519"/>
          </a:xfrm>
          <a:prstGeom prst="rect">
            <a:avLst/>
          </a:prstGeom>
        </p:spPr>
      </p:pic>
      <p:pic>
        <p:nvPicPr>
          <p:cNvPr id="87" name="Elemento grafico 86">
            <a:extLst>
              <a:ext uri="{FF2B5EF4-FFF2-40B4-BE49-F238E27FC236}">
                <a16:creationId xmlns:a16="http://schemas.microsoft.com/office/drawing/2014/main" id="{6C25AABF-FACF-42ED-8178-FA6801936F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6393" y="5294903"/>
            <a:ext cx="418447" cy="418447"/>
          </a:xfrm>
          <a:prstGeom prst="rect">
            <a:avLst/>
          </a:prstGeom>
        </p:spPr>
      </p:pic>
      <p:pic>
        <p:nvPicPr>
          <p:cNvPr id="89" name="Elemento grafico 88">
            <a:extLst>
              <a:ext uri="{FF2B5EF4-FFF2-40B4-BE49-F238E27FC236}">
                <a16:creationId xmlns:a16="http://schemas.microsoft.com/office/drawing/2014/main" id="{BACB29ED-8A4B-4D97-940D-7957207912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7436" y="5870299"/>
            <a:ext cx="439319" cy="439319"/>
          </a:xfrm>
          <a:prstGeom prst="rect">
            <a:avLst/>
          </a:prstGeom>
        </p:spPr>
      </p:pic>
      <p:pic>
        <p:nvPicPr>
          <p:cNvPr id="96" name="Elemento grafico 95">
            <a:extLst>
              <a:ext uri="{FF2B5EF4-FFF2-40B4-BE49-F238E27FC236}">
                <a16:creationId xmlns:a16="http://schemas.microsoft.com/office/drawing/2014/main" id="{15D04AEA-C8ED-4E23-BED3-A023001718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7031" y="2918953"/>
            <a:ext cx="405710" cy="405710"/>
          </a:xfrm>
          <a:prstGeom prst="rect">
            <a:avLst/>
          </a:prstGeom>
        </p:spPr>
      </p:pic>
      <p:pic>
        <p:nvPicPr>
          <p:cNvPr id="98" name="Elemento grafico 97">
            <a:extLst>
              <a:ext uri="{FF2B5EF4-FFF2-40B4-BE49-F238E27FC236}">
                <a16:creationId xmlns:a16="http://schemas.microsoft.com/office/drawing/2014/main" id="{92FE8223-F9C8-49EC-AB21-2A4F4D01A51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5230" y="2295436"/>
            <a:ext cx="446281" cy="446281"/>
          </a:xfrm>
          <a:prstGeom prst="rect">
            <a:avLst/>
          </a:prstGeom>
        </p:spPr>
      </p:pic>
      <p:grpSp>
        <p:nvGrpSpPr>
          <p:cNvPr id="101" name="Gruppo 100">
            <a:extLst>
              <a:ext uri="{FF2B5EF4-FFF2-40B4-BE49-F238E27FC236}">
                <a16:creationId xmlns:a16="http://schemas.microsoft.com/office/drawing/2014/main" id="{CBBEA6B5-B4FE-47D0-A54C-3DA4CBC447EE}"/>
              </a:ext>
            </a:extLst>
          </p:cNvPr>
          <p:cNvGrpSpPr/>
          <p:nvPr/>
        </p:nvGrpSpPr>
        <p:grpSpPr>
          <a:xfrm>
            <a:off x="284098" y="4125875"/>
            <a:ext cx="554170" cy="414864"/>
            <a:chOff x="503608" y="3653494"/>
            <a:chExt cx="540000" cy="540000"/>
          </a:xfrm>
        </p:grpSpPr>
        <p:pic>
          <p:nvPicPr>
            <p:cNvPr id="19" name="Elemento grafico 18">
              <a:extLst>
                <a:ext uri="{FF2B5EF4-FFF2-40B4-BE49-F238E27FC236}">
                  <a16:creationId xmlns:a16="http://schemas.microsoft.com/office/drawing/2014/main" id="{44925DD7-4D62-4B80-9544-18E9C86A1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03608" y="3653494"/>
              <a:ext cx="540000" cy="540000"/>
            </a:xfrm>
            <a:prstGeom prst="rect">
              <a:avLst/>
            </a:prstGeom>
          </p:spPr>
        </p:pic>
        <p:sp>
          <p:nvSpPr>
            <p:cNvPr id="99" name="Rettangolo 98">
              <a:extLst>
                <a:ext uri="{FF2B5EF4-FFF2-40B4-BE49-F238E27FC236}">
                  <a16:creationId xmlns:a16="http://schemas.microsoft.com/office/drawing/2014/main" id="{5691CD27-17E8-4BA4-85BB-E6C0B3CED005}"/>
                </a:ext>
              </a:extLst>
            </p:cNvPr>
            <p:cNvSpPr/>
            <p:nvPr/>
          </p:nvSpPr>
          <p:spPr bwMode="auto">
            <a:xfrm>
              <a:off x="609128" y="3866022"/>
              <a:ext cx="284843" cy="12553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0" name="CasellaDiTesto 99">
              <a:extLst>
                <a:ext uri="{FF2B5EF4-FFF2-40B4-BE49-F238E27FC236}">
                  <a16:creationId xmlns:a16="http://schemas.microsoft.com/office/drawing/2014/main" id="{2EEF84A0-00CC-4BA3-A632-E972A347B758}"/>
                </a:ext>
              </a:extLst>
            </p:cNvPr>
            <p:cNvSpPr txBox="1"/>
            <p:nvPr/>
          </p:nvSpPr>
          <p:spPr>
            <a:xfrm>
              <a:off x="512467" y="3662056"/>
              <a:ext cx="459062" cy="391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F5597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Età</a:t>
              </a:r>
            </a:p>
          </p:txBody>
        </p:sp>
      </p:grpSp>
      <p:sp>
        <p:nvSpPr>
          <p:cNvPr id="109" name="Rettangolo 108">
            <a:extLst>
              <a:ext uri="{FF2B5EF4-FFF2-40B4-BE49-F238E27FC236}">
                <a16:creationId xmlns:a16="http://schemas.microsoft.com/office/drawing/2014/main" id="{05A6E047-4092-464F-ABDE-5E1F862A0E8F}"/>
              </a:ext>
            </a:extLst>
          </p:cNvPr>
          <p:cNvSpPr/>
          <p:nvPr/>
        </p:nvSpPr>
        <p:spPr bwMode="auto">
          <a:xfrm>
            <a:off x="800624" y="2204864"/>
            <a:ext cx="4970631" cy="60975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CFD6ADBF-3F88-4B1A-9E6E-79DF68C57DBB}"/>
              </a:ext>
            </a:extLst>
          </p:cNvPr>
          <p:cNvSpPr/>
          <p:nvPr/>
        </p:nvSpPr>
        <p:spPr bwMode="auto">
          <a:xfrm>
            <a:off x="4719747" y="2929488"/>
            <a:ext cx="4042568" cy="2269768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3311AFD3-B727-4C3C-AD80-EE660710465C}"/>
              </a:ext>
            </a:extLst>
          </p:cNvPr>
          <p:cNvSpPr/>
          <p:nvPr/>
        </p:nvSpPr>
        <p:spPr bwMode="auto">
          <a:xfrm>
            <a:off x="6073195" y="2718655"/>
            <a:ext cx="2622448" cy="338554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Bradley Hand ITC" panose="03070402050302030203" pitchFamily="66" charset="0"/>
              </a:rPr>
              <a:t>Serie storica 2016 -2019 </a:t>
            </a: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08CC8B44-C993-466E-9437-C5A4AC549F2B}"/>
              </a:ext>
            </a:extLst>
          </p:cNvPr>
          <p:cNvSpPr/>
          <p:nvPr/>
        </p:nvSpPr>
        <p:spPr bwMode="auto">
          <a:xfrm>
            <a:off x="8047419" y="4200159"/>
            <a:ext cx="522720" cy="522720"/>
          </a:xfrm>
          <a:prstGeom prst="ellipse">
            <a:avLst/>
          </a:prstGeom>
          <a:solidFill>
            <a:srgbClr val="FF9933"/>
          </a:solidFill>
          <a:ln w="127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7F73D706-85B3-4D28-858E-8F870DED67FB}"/>
              </a:ext>
            </a:extLst>
          </p:cNvPr>
          <p:cNvSpPr txBox="1"/>
          <p:nvPr/>
        </p:nvSpPr>
        <p:spPr>
          <a:xfrm>
            <a:off x="7970676" y="4307328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i="1" dirty="0">
                <a:solidFill>
                  <a:schemeClr val="bg1"/>
                </a:solidFill>
                <a:latin typeface="Calibri" panose="020F0502020204030204" pitchFamily="34" charset="0"/>
              </a:rPr>
              <a:t>+11,8</a:t>
            </a:r>
          </a:p>
        </p:txBody>
      </p: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532C00CC-1D21-46FF-B1BB-7A7406E1F3AE}"/>
              </a:ext>
            </a:extLst>
          </p:cNvPr>
          <p:cNvCxnSpPr>
            <a:cxnSpLocks/>
          </p:cNvCxnSpPr>
          <p:nvPr/>
        </p:nvCxnSpPr>
        <p:spPr bwMode="auto">
          <a:xfrm>
            <a:off x="5402188" y="4478377"/>
            <a:ext cx="2626196" cy="0"/>
          </a:xfrm>
          <a:prstGeom prst="straightConnector1">
            <a:avLst/>
          </a:prstGeom>
          <a:noFill/>
          <a:ln w="19050" cap="flat" cmpd="sng" algn="ctr">
            <a:solidFill>
              <a:srgbClr val="FF9933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" name="Triangolo isoscele 1">
            <a:extLst>
              <a:ext uri="{FF2B5EF4-FFF2-40B4-BE49-F238E27FC236}">
                <a16:creationId xmlns:a16="http://schemas.microsoft.com/office/drawing/2014/main" id="{1AEF6D0C-7B08-42F9-B995-37D27B4E36D2}"/>
              </a:ext>
            </a:extLst>
          </p:cNvPr>
          <p:cNvSpPr/>
          <p:nvPr/>
        </p:nvSpPr>
        <p:spPr bwMode="auto">
          <a:xfrm rot="10800000">
            <a:off x="4826773" y="2732680"/>
            <a:ext cx="1191292" cy="249104"/>
          </a:xfrm>
          <a:prstGeom prst="triangle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Text Box 49">
            <a:extLst>
              <a:ext uri="{FF2B5EF4-FFF2-40B4-BE49-F238E27FC236}">
                <a16:creationId xmlns:a16="http://schemas.microsoft.com/office/drawing/2014/main" id="{EBF24142-DD79-43B7-AA97-03A0CC195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61" y="1816249"/>
            <a:ext cx="5119127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1400" u="sng" dirty="0">
                <a:latin typeface="Calibri" panose="020F0502020204030204" pitchFamily="34" charset="0"/>
              </a:rPr>
              <a:t>Rispondenti</a:t>
            </a:r>
            <a:r>
              <a:rPr lang="it-IT" altLang="it-IT" sz="1400" dirty="0">
                <a:latin typeface="Calibri" panose="020F0502020204030204" pitchFamily="34" charset="0"/>
              </a:rPr>
              <a:t>: esclusivamente i venditori automotive (4w e 2w)</a:t>
            </a:r>
          </a:p>
        </p:txBody>
      </p:sp>
      <p:sp>
        <p:nvSpPr>
          <p:cNvPr id="57" name="Text Box 49">
            <a:extLst>
              <a:ext uri="{FF2B5EF4-FFF2-40B4-BE49-F238E27FC236}">
                <a16:creationId xmlns:a16="http://schemas.microsoft.com/office/drawing/2014/main" id="{111D5136-2317-4CB6-BCD9-83145E5C7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6365922"/>
            <a:ext cx="8770229" cy="23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alibri" panose="020F0502020204030204" pitchFamily="34" charset="0"/>
              </a:rPr>
              <a:t>Base campione: </a:t>
            </a:r>
            <a:r>
              <a:rPr lang="it-IT" altLang="it-IT" sz="900" b="0" dirty="0">
                <a:latin typeface="Calibri" panose="020F0502020204030204" pitchFamily="34" charset="0"/>
              </a:rPr>
              <a:t>740 casi. Esclusivamente i venditori automotive. La somma delle percentuali è diversa da 100 perché erano ammesse risposte multiple. </a:t>
            </a:r>
            <a:r>
              <a:rPr lang="it-IT" altLang="ja-JP" sz="900" dirty="0">
                <a:latin typeface="Calibri" panose="020F0502020204030204" pitchFamily="34" charset="0"/>
              </a:rPr>
              <a:t>I dati sono riportati all’universo</a:t>
            </a:r>
            <a:endParaRPr lang="it-IT" altLang="it-IT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71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ottotitolo 3">
            <a:extLst>
              <a:ext uri="{FF2B5EF4-FFF2-40B4-BE49-F238E27FC236}">
                <a16:creationId xmlns:a16="http://schemas.microsoft.com/office/drawing/2014/main" id="{E0A5B3EF-11ED-48BB-BCB5-9826C50A34E0}"/>
              </a:ext>
            </a:extLst>
          </p:cNvPr>
          <p:cNvSpPr txBox="1">
            <a:spLocks/>
          </p:cNvSpPr>
          <p:nvPr/>
        </p:nvSpPr>
        <p:spPr bwMode="auto">
          <a:xfrm>
            <a:off x="827584" y="3208633"/>
            <a:ext cx="7776864" cy="121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it-IT"/>
            </a:defPPr>
            <a:lvl1pPr marL="0" indent="0" algn="ctr" eaLnBrk="1" hangingPunct="1">
              <a:lnSpc>
                <a:spcPct val="150000"/>
              </a:lnSpc>
              <a:spcBef>
                <a:spcPts val="600"/>
              </a:spcBef>
              <a:defRPr sz="28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54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Focus sull’elettrico</a:t>
            </a:r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8C178973-4A0D-4BB4-893B-E16734A62279}"/>
              </a:ext>
            </a:extLst>
          </p:cNvPr>
          <p:cNvCxnSpPr/>
          <p:nvPr/>
        </p:nvCxnSpPr>
        <p:spPr bwMode="auto">
          <a:xfrm>
            <a:off x="467544" y="5085184"/>
            <a:ext cx="8208912" cy="0"/>
          </a:xfrm>
          <a:prstGeom prst="line">
            <a:avLst/>
          </a:prstGeom>
          <a:noFill/>
          <a:ln w="57150" cap="flat" cmpd="sng" algn="ctr">
            <a:solidFill>
              <a:srgbClr val="1F4E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3D22D233-6263-4525-979F-98FAA2929836}"/>
              </a:ext>
            </a:extLst>
          </p:cNvPr>
          <p:cNvCxnSpPr/>
          <p:nvPr/>
        </p:nvCxnSpPr>
        <p:spPr bwMode="auto">
          <a:xfrm>
            <a:off x="478177" y="2996952"/>
            <a:ext cx="8208912" cy="0"/>
          </a:xfrm>
          <a:prstGeom prst="line">
            <a:avLst/>
          </a:prstGeom>
          <a:noFill/>
          <a:ln w="57150" cap="flat" cmpd="sng" algn="ctr">
            <a:solidFill>
              <a:srgbClr val="1F4E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7085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Elemento grafico 70">
            <a:extLst>
              <a:ext uri="{FF2B5EF4-FFF2-40B4-BE49-F238E27FC236}">
                <a16:creationId xmlns:a16="http://schemas.microsoft.com/office/drawing/2014/main" id="{A3812472-43BA-4406-9E97-41EE76635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4682435" y="3278527"/>
            <a:ext cx="736927" cy="736927"/>
          </a:xfrm>
          <a:prstGeom prst="rect">
            <a:avLst/>
          </a:prstGeom>
        </p:spPr>
      </p:pic>
      <p:sp>
        <p:nvSpPr>
          <p:cNvPr id="39" name="Titolo 1">
            <a:extLst>
              <a:ext uri="{FF2B5EF4-FFF2-40B4-BE49-F238E27FC236}">
                <a16:creationId xmlns:a16="http://schemas.microsoft.com/office/drawing/2014/main" id="{697A972C-2EFD-465D-8B53-62A46C38BC45}"/>
              </a:ext>
            </a:extLst>
          </p:cNvPr>
          <p:cNvSpPr txBox="1">
            <a:spLocks/>
          </p:cNvSpPr>
          <p:nvPr/>
        </p:nvSpPr>
        <p:spPr>
          <a:xfrm>
            <a:off x="251520" y="172644"/>
            <a:ext cx="8877733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alibri" panose="020F0502020204030204" pitchFamily="34" charset="0"/>
                <a:cs typeface="Arial"/>
              </a:rPr>
              <a:t>Elettrificazione |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Quasi la </a:t>
            </a:r>
            <a:r>
              <a:rPr lang="it-IT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metà delle imprese </a:t>
            </a:r>
            <a:r>
              <a:rPr lang="it-IT" sz="22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dell’automotive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sta affrontando il </a:t>
            </a:r>
            <a:r>
              <a:rPr lang="it-IT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passaggio all’elettrico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effettuando </a:t>
            </a:r>
            <a:r>
              <a:rPr lang="it-IT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corsi di formazione sulla sicurezza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. Ciò avviene in misura maggiore per le imprese più grandi.</a:t>
            </a:r>
            <a:endParaRPr lang="it-IT" sz="2200" b="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Arial"/>
            </a:endParaRP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C87B1E2F-3D99-4104-99B0-321115D5D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645" y="6431683"/>
            <a:ext cx="6524246" cy="38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alibri" panose="020F0502020204030204" pitchFamily="34" charset="0"/>
              </a:rPr>
              <a:t>Base campione: </a:t>
            </a:r>
            <a:r>
              <a:rPr lang="it-IT" altLang="it-IT" sz="900" b="0" dirty="0">
                <a:latin typeface="Calibri" panose="020F0502020204030204" pitchFamily="34" charset="0"/>
              </a:rPr>
              <a:t>710 casi. </a:t>
            </a:r>
            <a:r>
              <a:rPr lang="it-IT" altLang="it-IT" sz="900" b="0" u="sng" dirty="0">
                <a:latin typeface="Calibri" panose="020F0502020204030204" pitchFamily="34" charset="0"/>
              </a:rPr>
              <a:t>Solo i rivenditori che effettuano riparazioni sui veicoli</a:t>
            </a:r>
            <a:r>
              <a:rPr lang="it-IT" altLang="it-IT" sz="900" b="0" dirty="0">
                <a:latin typeface="Calibri" panose="020F0502020204030204" pitchFamily="34" charset="0"/>
              </a:rPr>
              <a:t>. La somma delle percentuali è diversa da 100% perché erano ammesse risposte multiple. </a:t>
            </a:r>
            <a:r>
              <a:rPr lang="it-IT" altLang="ja-JP" sz="900" dirty="0">
                <a:latin typeface="Calibri" panose="020F0502020204030204" pitchFamily="34" charset="0"/>
              </a:rPr>
              <a:t>I dati sono riportati all’universo</a:t>
            </a:r>
            <a:endParaRPr lang="it-IT" altLang="it-IT" sz="900" dirty="0">
              <a:latin typeface="Calibri" panose="020F0502020204030204" pitchFamily="34" charset="0"/>
            </a:endParaRPr>
          </a:p>
        </p:txBody>
      </p:sp>
      <p:sp>
        <p:nvSpPr>
          <p:cNvPr id="82" name="CasellaDiTesto 9">
            <a:extLst>
              <a:ext uri="{FF2B5EF4-FFF2-40B4-BE49-F238E27FC236}">
                <a16:creationId xmlns:a16="http://schemas.microsoft.com/office/drawing/2014/main" id="{0FD95307-380C-4F51-8613-600B3F428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340768"/>
            <a:ext cx="85950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it-IT" sz="1600" b="0" dirty="0">
                <a:latin typeface="Calibri" panose="020F0502020204030204" pitchFamily="34" charset="0"/>
              </a:rPr>
              <a:t>L’elettrificazione rappresenta oggi uno dei punti cardine dei programmi di sviluppo di tutti i costruttori di auto e motoveicoli. Ad oggi, </a:t>
            </a:r>
            <a:r>
              <a:rPr lang="it-IT" sz="1600" u="sng" dirty="0">
                <a:latin typeface="Calibri" panose="020F0502020204030204" pitchFamily="34" charset="0"/>
              </a:rPr>
              <a:t>quale delle seguenti misure ha adottato la Sua impresa per allinearsi a questo </a:t>
            </a:r>
            <a:r>
              <a:rPr lang="it-IT" sz="1600" i="1" u="sng" dirty="0">
                <a:latin typeface="Calibri" panose="020F0502020204030204" pitchFamily="34" charset="0"/>
              </a:rPr>
              <a:t>trend</a:t>
            </a:r>
            <a:r>
              <a:rPr lang="it-IT" sz="1600" b="0" dirty="0">
                <a:latin typeface="Calibri" panose="020F0502020204030204" pitchFamily="34" charset="0"/>
              </a:rPr>
              <a:t>? 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CAD98E14-B4CA-4DF7-998C-D8E27FBCBFAF}"/>
              </a:ext>
            </a:extLst>
          </p:cNvPr>
          <p:cNvCxnSpPr>
            <a:cxnSpLocks/>
            <a:endCxn id="52" idx="4"/>
          </p:cNvCxnSpPr>
          <p:nvPr/>
        </p:nvCxnSpPr>
        <p:spPr bwMode="auto">
          <a:xfrm flipV="1">
            <a:off x="1087936" y="3452193"/>
            <a:ext cx="719868" cy="571328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DFB9E48-BA04-47D9-8208-D925D63C4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38" y="4477640"/>
            <a:ext cx="11128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3600" dirty="0">
                <a:solidFill>
                  <a:srgbClr val="ED7D31"/>
                </a:solidFill>
                <a:latin typeface="Calibri" panose="020F0502020204030204" pitchFamily="34" charset="0"/>
              </a:rPr>
              <a:t>39</a:t>
            </a:r>
            <a:r>
              <a:rPr lang="it-IT" sz="2400" dirty="0">
                <a:solidFill>
                  <a:srgbClr val="ED7D31"/>
                </a:solidFill>
                <a:latin typeface="Calibri" panose="020F0502020204030204" pitchFamily="34" charset="0"/>
              </a:rPr>
              <a:t>,2%</a:t>
            </a:r>
            <a:endParaRPr lang="it-IT" sz="3600" dirty="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CasellaDiTesto 9">
            <a:extLst>
              <a:ext uri="{FF2B5EF4-FFF2-40B4-BE49-F238E27FC236}">
                <a16:creationId xmlns:a16="http://schemas.microsoft.com/office/drawing/2014/main" id="{0059CCA8-9569-4AFB-B542-2C91DFA38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68" y="4094846"/>
            <a:ext cx="1648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it-IT" sz="1400" i="1" dirty="0">
                <a:latin typeface="Calibri" panose="020F0502020204030204" pitchFamily="34" charset="0"/>
              </a:rPr>
              <a:t>..sulle funzionalità dei veicoli elettrici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106A020-DF81-421F-849A-F410EAE5BCE9}"/>
              </a:ext>
            </a:extLst>
          </p:cNvPr>
          <p:cNvSpPr/>
          <p:nvPr/>
        </p:nvSpPr>
        <p:spPr bwMode="auto">
          <a:xfrm>
            <a:off x="451766" y="4077072"/>
            <a:ext cx="1659134" cy="1086548"/>
          </a:xfrm>
          <a:prstGeom prst="rect">
            <a:avLst/>
          </a:prstGeom>
          <a:noFill/>
          <a:ln w="19050" cap="flat" cmpd="sng" algn="ctr">
            <a:solidFill>
              <a:srgbClr val="7ABC3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573207F-4A1B-49DD-AD93-815B6901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90" y="4909688"/>
            <a:ext cx="11128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3600" dirty="0">
                <a:solidFill>
                  <a:srgbClr val="ED7D31"/>
                </a:solidFill>
                <a:latin typeface="Calibri" panose="020F0502020204030204" pitchFamily="34" charset="0"/>
              </a:rPr>
              <a:t>33</a:t>
            </a:r>
            <a:r>
              <a:rPr lang="it-IT" sz="2400" dirty="0">
                <a:solidFill>
                  <a:srgbClr val="ED7D31"/>
                </a:solidFill>
                <a:latin typeface="Calibri" panose="020F0502020204030204" pitchFamily="34" charset="0"/>
              </a:rPr>
              <a:t>,6%</a:t>
            </a:r>
            <a:endParaRPr lang="it-IT" sz="3600" dirty="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CasellaDiTesto 9">
            <a:extLst>
              <a:ext uri="{FF2B5EF4-FFF2-40B4-BE49-F238E27FC236}">
                <a16:creationId xmlns:a16="http://schemas.microsoft.com/office/drawing/2014/main" id="{BA92593E-96C6-402A-BABB-01C376257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820" y="4526894"/>
            <a:ext cx="1648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it-IT" sz="1400" i="1" dirty="0">
                <a:latin typeface="Calibri" panose="020F0502020204030204" pitchFamily="34" charset="0"/>
              </a:rPr>
              <a:t>..su principi base dell’elettrotecnica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A5D54855-DF9B-4321-9E07-7CBE51629B76}"/>
              </a:ext>
            </a:extLst>
          </p:cNvPr>
          <p:cNvSpPr/>
          <p:nvPr/>
        </p:nvSpPr>
        <p:spPr bwMode="auto">
          <a:xfrm>
            <a:off x="2480818" y="4509120"/>
            <a:ext cx="1659134" cy="1086548"/>
          </a:xfrm>
          <a:prstGeom prst="rect">
            <a:avLst/>
          </a:prstGeom>
          <a:noFill/>
          <a:ln w="19050" cap="flat" cmpd="sng" algn="ctr">
            <a:solidFill>
              <a:srgbClr val="7ABC3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BBF46CEA-B9AC-4C43-8739-6604EA4BEBBB}"/>
              </a:ext>
            </a:extLst>
          </p:cNvPr>
          <p:cNvSpPr/>
          <p:nvPr/>
        </p:nvSpPr>
        <p:spPr bwMode="auto">
          <a:xfrm>
            <a:off x="3834101" y="2402826"/>
            <a:ext cx="1659134" cy="108654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7ABC3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4117C45-9F4A-4AB9-92F2-6255885A9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596" y="4931401"/>
            <a:ext cx="11128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3600" dirty="0">
                <a:solidFill>
                  <a:srgbClr val="ED7D31"/>
                </a:solidFill>
                <a:latin typeface="Calibri" panose="020F0502020204030204" pitchFamily="34" charset="0"/>
              </a:rPr>
              <a:t>17</a:t>
            </a:r>
            <a:r>
              <a:rPr lang="it-IT" sz="2400" dirty="0">
                <a:solidFill>
                  <a:srgbClr val="ED7D31"/>
                </a:solidFill>
                <a:latin typeface="Calibri" panose="020F0502020204030204" pitchFamily="34" charset="0"/>
              </a:rPr>
              <a:t>,6%</a:t>
            </a:r>
            <a:endParaRPr lang="it-IT" sz="3600" dirty="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CasellaDiTesto 9">
            <a:extLst>
              <a:ext uri="{FF2B5EF4-FFF2-40B4-BE49-F238E27FC236}">
                <a16:creationId xmlns:a16="http://schemas.microsoft.com/office/drawing/2014/main" id="{D44248BC-E12D-4CFB-A7A1-BA341469C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817" y="4527650"/>
            <a:ext cx="1812982" cy="5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it-IT" sz="1400" i="1" dirty="0">
                <a:latin typeface="Calibri" panose="020F0502020204030204" pitchFamily="34" charset="0"/>
              </a:rPr>
              <a:t>per la manutenzione dei veicoli elettrici 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22EF8346-F0C7-428D-9FE2-F01648238D9A}"/>
              </a:ext>
            </a:extLst>
          </p:cNvPr>
          <p:cNvSpPr/>
          <p:nvPr/>
        </p:nvSpPr>
        <p:spPr bwMode="auto">
          <a:xfrm>
            <a:off x="6525224" y="4530833"/>
            <a:ext cx="1659134" cy="1086548"/>
          </a:xfrm>
          <a:prstGeom prst="rect">
            <a:avLst/>
          </a:prstGeom>
          <a:noFill/>
          <a:ln w="19050" cap="flat" cmpd="sng" algn="ctr">
            <a:solidFill>
              <a:srgbClr val="4AABC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A2DA37E2-8738-49AE-8507-9F7DB994E82B}"/>
              </a:ext>
            </a:extLst>
          </p:cNvPr>
          <p:cNvCxnSpPr>
            <a:cxnSpLocks/>
            <a:endCxn id="49" idx="4"/>
          </p:cNvCxnSpPr>
          <p:nvPr/>
        </p:nvCxnSpPr>
        <p:spPr bwMode="auto">
          <a:xfrm flipV="1">
            <a:off x="6795596" y="4084861"/>
            <a:ext cx="754029" cy="411348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41A95558-39EF-4C0A-88FA-45E7F9975299}"/>
              </a:ext>
            </a:extLst>
          </p:cNvPr>
          <p:cNvCxnSpPr>
            <a:cxnSpLocks/>
            <a:endCxn id="49" idx="4"/>
          </p:cNvCxnSpPr>
          <p:nvPr/>
        </p:nvCxnSpPr>
        <p:spPr bwMode="auto">
          <a:xfrm flipV="1">
            <a:off x="7544891" y="4084861"/>
            <a:ext cx="4734" cy="411348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F00D2FF9-246A-4F1B-8DB4-A92096ECED92}"/>
              </a:ext>
            </a:extLst>
          </p:cNvPr>
          <p:cNvCxnSpPr>
            <a:cxnSpLocks/>
            <a:endCxn id="52" idx="4"/>
          </p:cNvCxnSpPr>
          <p:nvPr/>
        </p:nvCxnSpPr>
        <p:spPr bwMode="auto">
          <a:xfrm flipH="1" flipV="1">
            <a:off x="1807804" y="3452193"/>
            <a:ext cx="1208790" cy="947494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A49F804F-2D88-4046-A6E1-D325D89A0F33}"/>
              </a:ext>
            </a:extLst>
          </p:cNvPr>
          <p:cNvCxnSpPr>
            <a:cxnSpLocks/>
            <a:endCxn id="52" idx="4"/>
          </p:cNvCxnSpPr>
          <p:nvPr/>
        </p:nvCxnSpPr>
        <p:spPr bwMode="auto">
          <a:xfrm flipH="1">
            <a:off x="1807804" y="3232304"/>
            <a:ext cx="1960890" cy="219889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Ovale 48">
            <a:extLst>
              <a:ext uri="{FF2B5EF4-FFF2-40B4-BE49-F238E27FC236}">
                <a16:creationId xmlns:a16="http://schemas.microsoft.com/office/drawing/2014/main" id="{A9029014-3405-47C4-8116-C62EC253EF2E}"/>
              </a:ext>
            </a:extLst>
          </p:cNvPr>
          <p:cNvSpPr/>
          <p:nvPr/>
        </p:nvSpPr>
        <p:spPr bwMode="auto">
          <a:xfrm rot="21109135">
            <a:off x="5930974" y="2796066"/>
            <a:ext cx="3052965" cy="1295386"/>
          </a:xfrm>
          <a:prstGeom prst="ellipse">
            <a:avLst/>
          </a:prstGeom>
          <a:solidFill>
            <a:srgbClr val="CDE8E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CasellaDiTesto 9">
            <a:extLst>
              <a:ext uri="{FF2B5EF4-FFF2-40B4-BE49-F238E27FC236}">
                <a16:creationId xmlns:a16="http://schemas.microsoft.com/office/drawing/2014/main" id="{DEC5DC1E-A5F1-492E-9D4A-DE724B6EB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296" y="3054554"/>
            <a:ext cx="2448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ctr"/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ACQUISTO DELLE ATTREZZATURE</a:t>
            </a:r>
            <a:endParaRPr lang="it-IT" sz="24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5349194F-3068-4B90-A76C-C9E186CED38C}"/>
              </a:ext>
            </a:extLst>
          </p:cNvPr>
          <p:cNvSpPr/>
          <p:nvPr/>
        </p:nvSpPr>
        <p:spPr bwMode="auto">
          <a:xfrm rot="21376304">
            <a:off x="3334495" y="3391460"/>
            <a:ext cx="1326380" cy="83352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 cap="flat" cmpd="sng" algn="ctr">
            <a:noFill/>
            <a:prstDash val="sysDot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Principalmente le imprese con un numero di addetti superiore a 10</a:t>
            </a: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9C232A6A-3395-4926-BC10-7F5A94491D12}"/>
              </a:ext>
            </a:extLst>
          </p:cNvPr>
          <p:cNvSpPr/>
          <p:nvPr/>
        </p:nvSpPr>
        <p:spPr bwMode="auto">
          <a:xfrm rot="21061544">
            <a:off x="253459" y="2281777"/>
            <a:ext cx="2924992" cy="1177624"/>
          </a:xfrm>
          <a:prstGeom prst="ellipse">
            <a:avLst/>
          </a:prstGeom>
          <a:solidFill>
            <a:srgbClr val="7ABC32">
              <a:alpha val="41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CasellaDiTesto 9">
            <a:extLst>
              <a:ext uri="{FF2B5EF4-FFF2-40B4-BE49-F238E27FC236}">
                <a16:creationId xmlns:a16="http://schemas.microsoft.com/office/drawing/2014/main" id="{7D7AAFB6-8071-4424-8DE5-F98E9260E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19" y="2456240"/>
            <a:ext cx="23116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it-IT" sz="2400" i="1" dirty="0">
                <a:latin typeface="Calibri" panose="020F0502020204030204" pitchFamily="34" charset="0"/>
              </a:rPr>
              <a:t>FORMAZIONE DEL PERSONALE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68041C9-D340-483B-8EAB-92C6E1274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4473" y="2803394"/>
            <a:ext cx="11128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3600" dirty="0">
                <a:solidFill>
                  <a:srgbClr val="ED7D31"/>
                </a:solidFill>
                <a:latin typeface="Calibri" panose="020F0502020204030204" pitchFamily="34" charset="0"/>
              </a:rPr>
              <a:t>46</a:t>
            </a:r>
            <a:r>
              <a:rPr lang="it-IT" sz="2400" dirty="0">
                <a:solidFill>
                  <a:srgbClr val="ED7D31"/>
                </a:solidFill>
                <a:latin typeface="Calibri" panose="020F0502020204030204" pitchFamily="34" charset="0"/>
              </a:rPr>
              <a:t>,9%</a:t>
            </a:r>
            <a:endParaRPr lang="it-IT" sz="3600" dirty="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CasellaDiTesto 9">
            <a:extLst>
              <a:ext uri="{FF2B5EF4-FFF2-40B4-BE49-F238E27FC236}">
                <a16:creationId xmlns:a16="http://schemas.microsoft.com/office/drawing/2014/main" id="{52A65FA3-DD4F-4543-A184-22682C227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635" y="2420600"/>
            <a:ext cx="17674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it-IT" sz="1400" i="1" dirty="0">
                <a:latin typeface="Calibri" panose="020F0502020204030204" pitchFamily="34" charset="0"/>
              </a:rPr>
              <a:t>..sulle misure di sicurezza da adottare</a:t>
            </a:r>
          </a:p>
        </p:txBody>
      </p:sp>
      <p:sp>
        <p:nvSpPr>
          <p:cNvPr id="77" name="Rettangolo arrotondato 56">
            <a:extLst>
              <a:ext uri="{FF2B5EF4-FFF2-40B4-BE49-F238E27FC236}">
                <a16:creationId xmlns:a16="http://schemas.microsoft.com/office/drawing/2014/main" id="{11B2621B-9DE1-4396-ACA0-A2E5E5F640C1}"/>
              </a:ext>
            </a:extLst>
          </p:cNvPr>
          <p:cNvSpPr/>
          <p:nvPr/>
        </p:nvSpPr>
        <p:spPr bwMode="auto">
          <a:xfrm>
            <a:off x="314952" y="5843483"/>
            <a:ext cx="8531603" cy="478651"/>
          </a:xfrm>
          <a:prstGeom prst="roundRect">
            <a:avLst/>
          </a:prstGeom>
          <a:solidFill>
            <a:srgbClr val="1F4E7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Eras Medium ITC" panose="020B0602030504020804" pitchFamily="34" charset="0"/>
            </a:endParaRPr>
          </a:p>
        </p:txBody>
      </p:sp>
      <p:pic>
        <p:nvPicPr>
          <p:cNvPr id="79" name="Elemento grafico 78">
            <a:extLst>
              <a:ext uri="{FF2B5EF4-FFF2-40B4-BE49-F238E27FC236}">
                <a16:creationId xmlns:a16="http://schemas.microsoft.com/office/drawing/2014/main" id="{810E6E55-2622-496B-BC25-61961D8BBD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11453">
            <a:off x="445400" y="5924381"/>
            <a:ext cx="386716" cy="386716"/>
          </a:xfrm>
          <a:prstGeom prst="rect">
            <a:avLst/>
          </a:prstGeom>
        </p:spPr>
      </p:pic>
      <p:sp>
        <p:nvSpPr>
          <p:cNvPr id="84" name="CasellaDiTesto 9">
            <a:extLst>
              <a:ext uri="{FF2B5EF4-FFF2-40B4-BE49-F238E27FC236}">
                <a16:creationId xmlns:a16="http://schemas.microsoft.com/office/drawing/2014/main" id="{3D267E64-EAEE-4989-8453-464FCB032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51" y="5858429"/>
            <a:ext cx="8102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it-IT" sz="1200" b="0" dirty="0">
                <a:solidFill>
                  <a:schemeClr val="bg1"/>
                </a:solidFill>
                <a:latin typeface="Eras Medium ITC" panose="020B0602030504020804" pitchFamily="34" charset="0"/>
                <a:cs typeface="Calibri" panose="020F0502020204030204" pitchFamily="34" charset="0"/>
              </a:rPr>
              <a:t>Gli autosaloni e le altre imprese del commercio di veicoli che effettuano anche riparazioni, sono coloro che più di altri stanno attuando piani formativi e acquistando l’attrezzatura necessaria per affrontare il passaggio all’elettrificazione </a:t>
            </a:r>
          </a:p>
        </p:txBody>
      </p:sp>
    </p:spTree>
    <p:extLst>
      <p:ext uri="{BB962C8B-B14F-4D97-AF65-F5344CB8AC3E}">
        <p14:creationId xmlns:p14="http://schemas.microsoft.com/office/powerpoint/2010/main" val="1506712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E6C997BC-F222-43DE-B33C-57A56F22C8A9}"/>
              </a:ext>
            </a:extLst>
          </p:cNvPr>
          <p:cNvSpPr/>
          <p:nvPr/>
        </p:nvSpPr>
        <p:spPr bwMode="auto">
          <a:xfrm>
            <a:off x="291629" y="2285941"/>
            <a:ext cx="2800090" cy="288331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B9C4C2AD-998A-41A0-ABC7-C160098DADD8}"/>
              </a:ext>
            </a:extLst>
          </p:cNvPr>
          <p:cNvSpPr/>
          <p:nvPr/>
        </p:nvSpPr>
        <p:spPr bwMode="auto">
          <a:xfrm>
            <a:off x="3491880" y="3068960"/>
            <a:ext cx="1224136" cy="1129134"/>
          </a:xfrm>
          <a:prstGeom prst="ellipse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F4F14B80-D5ED-47D3-87B2-4463DA7818E0}"/>
              </a:ext>
            </a:extLst>
          </p:cNvPr>
          <p:cNvSpPr/>
          <p:nvPr/>
        </p:nvSpPr>
        <p:spPr bwMode="auto">
          <a:xfrm>
            <a:off x="5510085" y="3185923"/>
            <a:ext cx="1011683" cy="933168"/>
          </a:xfrm>
          <a:prstGeom prst="ellipse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212DAFA6-C76D-4C55-8647-BAD00753596D}"/>
              </a:ext>
            </a:extLst>
          </p:cNvPr>
          <p:cNvSpPr/>
          <p:nvPr/>
        </p:nvSpPr>
        <p:spPr bwMode="auto">
          <a:xfrm>
            <a:off x="7468339" y="3212050"/>
            <a:ext cx="936000" cy="864000"/>
          </a:xfrm>
          <a:prstGeom prst="ellipse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5CD8F0EB-F416-4F68-9FAA-67BE758E7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188244">
            <a:off x="3022740" y="2166413"/>
            <a:ext cx="736927" cy="736927"/>
          </a:xfrm>
          <a:prstGeom prst="rect">
            <a:avLst/>
          </a:prstGeom>
        </p:spPr>
      </p:pic>
      <p:sp>
        <p:nvSpPr>
          <p:cNvPr id="39" name="Titolo 1">
            <a:extLst>
              <a:ext uri="{FF2B5EF4-FFF2-40B4-BE49-F238E27FC236}">
                <a16:creationId xmlns:a16="http://schemas.microsoft.com/office/drawing/2014/main" id="{697A972C-2EFD-465D-8B53-62A46C38BC45}"/>
              </a:ext>
            </a:extLst>
          </p:cNvPr>
          <p:cNvSpPr txBox="1">
            <a:spLocks/>
          </p:cNvSpPr>
          <p:nvPr/>
        </p:nvSpPr>
        <p:spPr>
          <a:xfrm>
            <a:off x="251520" y="172644"/>
            <a:ext cx="8877733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alibri" panose="020F0502020204030204" pitchFamily="34" charset="0"/>
                <a:cs typeface="Arial"/>
              </a:rPr>
              <a:t>Difficoltà incontrate |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La </a:t>
            </a:r>
            <a:r>
              <a:rPr lang="it-IT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metà delle imprese che non sta adottando misure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per adeguarsi al mondo dell’elettrico, non lo fa a causa del </a:t>
            </a:r>
            <a:r>
              <a:rPr lang="it-IT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costo troppo elevato delle attrezzature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.</a:t>
            </a:r>
            <a:endParaRPr lang="it-IT" sz="2200" b="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Arial"/>
            </a:endParaRP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C87B1E2F-3D99-4104-99B0-321115D5D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365922"/>
            <a:ext cx="8672512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alibri" panose="020F0502020204030204" pitchFamily="34" charset="0"/>
              </a:rPr>
              <a:t>Base campione: </a:t>
            </a:r>
            <a:r>
              <a:rPr lang="it-IT" altLang="it-IT" sz="900" b="0" u="sng" dirty="0">
                <a:latin typeface="Calibri" panose="020F0502020204030204" pitchFamily="34" charset="0"/>
              </a:rPr>
              <a:t>Solo i rivenditori che effettuano riparazioni sui veicoli, che non hanno fatto formazione, né acquistato attrezzature</a:t>
            </a:r>
            <a:r>
              <a:rPr lang="it-IT" altLang="it-IT" sz="900" b="0" dirty="0">
                <a:latin typeface="Calibri" panose="020F0502020204030204" pitchFamily="34" charset="0"/>
              </a:rPr>
              <a:t>. </a:t>
            </a:r>
            <a:r>
              <a:rPr lang="it-IT" altLang="ja-JP" sz="900" dirty="0">
                <a:latin typeface="Calibri" panose="020F0502020204030204" pitchFamily="34" charset="0"/>
              </a:rPr>
              <a:t>I dati sono riportati all’universo</a:t>
            </a:r>
            <a:endParaRPr lang="it-IT" altLang="it-IT" sz="900" dirty="0">
              <a:latin typeface="Calibri" panose="020F0502020204030204" pitchFamily="34" charset="0"/>
            </a:endParaRPr>
          </a:p>
        </p:txBody>
      </p:sp>
      <p:sp>
        <p:nvSpPr>
          <p:cNvPr id="82" name="CasellaDiTesto 9">
            <a:extLst>
              <a:ext uri="{FF2B5EF4-FFF2-40B4-BE49-F238E27FC236}">
                <a16:creationId xmlns:a16="http://schemas.microsoft.com/office/drawing/2014/main" id="{0FD95307-380C-4F51-8613-600B3F428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434262"/>
            <a:ext cx="8595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it-IT" sz="1600" b="0" dirty="0">
                <a:latin typeface="Calibri" panose="020F0502020204030204" pitchFamily="34" charset="0"/>
              </a:rPr>
              <a:t>Se dovesse pensare alle </a:t>
            </a:r>
            <a:r>
              <a:rPr lang="it-IT" sz="1600" u="sng" dirty="0">
                <a:latin typeface="Calibri" panose="020F0502020204030204" pitchFamily="34" charset="0"/>
              </a:rPr>
              <a:t>difficoltà</a:t>
            </a:r>
            <a:r>
              <a:rPr lang="it-IT" sz="1600" b="0" dirty="0">
                <a:latin typeface="Calibri" panose="020F0502020204030204" pitchFamily="34" charset="0"/>
              </a:rPr>
              <a:t> che la Sua impresa incontra nell’</a:t>
            </a:r>
            <a:r>
              <a:rPr lang="it-IT" sz="1600" u="sng" dirty="0">
                <a:latin typeface="Calibri" panose="020F0502020204030204" pitchFamily="34" charset="0"/>
              </a:rPr>
              <a:t>adattarsi alle nuove esigenze legate all’elettrificazione</a:t>
            </a:r>
            <a:r>
              <a:rPr lang="it-IT" sz="1600" b="0" dirty="0">
                <a:latin typeface="Calibri" panose="020F0502020204030204" pitchFamily="34" charset="0"/>
              </a:rPr>
              <a:t>, Lei direbbe che ad incidere maggiormente sono…</a:t>
            </a:r>
          </a:p>
        </p:txBody>
      </p:sp>
      <p:sp>
        <p:nvSpPr>
          <p:cNvPr id="7" name="Rettangolo arrotondato 56">
            <a:extLst>
              <a:ext uri="{FF2B5EF4-FFF2-40B4-BE49-F238E27FC236}">
                <a16:creationId xmlns:a16="http://schemas.microsoft.com/office/drawing/2014/main" id="{6F50A8EF-3A3F-4487-8A00-C8918BD6DF49}"/>
              </a:ext>
            </a:extLst>
          </p:cNvPr>
          <p:cNvSpPr/>
          <p:nvPr/>
        </p:nvSpPr>
        <p:spPr bwMode="auto">
          <a:xfrm>
            <a:off x="323528" y="2415470"/>
            <a:ext cx="3032912" cy="932756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>
              <a:ln>
                <a:noFill/>
              </a:ln>
              <a:effectLst/>
              <a:latin typeface="Eras Medium ITC" panose="020B0602030504020804" pitchFamily="34" charset="0"/>
            </a:endParaRPr>
          </a:p>
        </p:txBody>
      </p:sp>
      <p:sp>
        <p:nvSpPr>
          <p:cNvPr id="8" name="CasellaDiTesto 9">
            <a:extLst>
              <a:ext uri="{FF2B5EF4-FFF2-40B4-BE49-F238E27FC236}">
                <a16:creationId xmlns:a16="http://schemas.microsoft.com/office/drawing/2014/main" id="{9A1E05DA-C61D-4B53-81FB-7DD60475E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57" y="2283687"/>
            <a:ext cx="276154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fontAlgn="ctr"/>
            <a:r>
              <a:rPr lang="it-IT" sz="2800" b="0" dirty="0">
                <a:latin typeface="Eras Medium ITC" panose="020B0602030504020804" pitchFamily="34" charset="0"/>
                <a:cs typeface="Calibri" panose="020F0502020204030204" pitchFamily="34" charset="0"/>
              </a:rPr>
              <a:t>Tra coloro che non hanno fatto formazione, né acquistato attrezzature…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741DF84-6434-4F91-AD46-63090823F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704" y="2386034"/>
            <a:ext cx="3032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it-IT" sz="1800" dirty="0">
                <a:solidFill>
                  <a:srgbClr val="C00000"/>
                </a:solidFill>
                <a:latin typeface="Eras Medium ITC" panose="020B0602030504020804" pitchFamily="34" charset="0"/>
                <a:cs typeface="Calibri" panose="020F0502020204030204" pitchFamily="34" charset="0"/>
              </a:rPr>
              <a:t>DIFFICOLTA’ INCONTRATE:</a:t>
            </a:r>
          </a:p>
        </p:txBody>
      </p:sp>
      <p:sp>
        <p:nvSpPr>
          <p:cNvPr id="12" name="CasellaDiTesto 9">
            <a:extLst>
              <a:ext uri="{FF2B5EF4-FFF2-40B4-BE49-F238E27FC236}">
                <a16:creationId xmlns:a16="http://schemas.microsoft.com/office/drawing/2014/main" id="{649D75BB-AD0A-49B6-8705-35C31D951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120" y="3351772"/>
            <a:ext cx="11746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ctr"/>
            <a:r>
              <a:rPr lang="it-IT" sz="3200" b="0" dirty="0">
                <a:solidFill>
                  <a:schemeClr val="bg1"/>
                </a:solidFill>
                <a:latin typeface="Eras Medium ITC" panose="020B0602030504020804" pitchFamily="34" charset="0"/>
                <a:cs typeface="Calibri" panose="020F0502020204030204" pitchFamily="34" charset="0"/>
              </a:rPr>
              <a:t>49</a:t>
            </a:r>
            <a:r>
              <a:rPr lang="it-IT" sz="2400" b="0" dirty="0">
                <a:solidFill>
                  <a:schemeClr val="bg1"/>
                </a:solidFill>
                <a:latin typeface="Eras Medium ITC" panose="020B0602030504020804" pitchFamily="34" charset="0"/>
                <a:cs typeface="Calibri" panose="020F0502020204030204" pitchFamily="34" charset="0"/>
              </a:rPr>
              <a:t>,7%</a:t>
            </a:r>
            <a:endParaRPr lang="it-IT" sz="3200" b="0" dirty="0">
              <a:solidFill>
                <a:schemeClr val="bg1"/>
              </a:solidFill>
              <a:latin typeface="Eras Medium ITC" panose="020B06020305040208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sellaDiTesto 9">
            <a:extLst>
              <a:ext uri="{FF2B5EF4-FFF2-40B4-BE49-F238E27FC236}">
                <a16:creationId xmlns:a16="http://schemas.microsoft.com/office/drawing/2014/main" id="{6660AB02-3BC5-46B1-BFA0-6D5DC8EB8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465" y="3402651"/>
            <a:ext cx="1174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ctr"/>
            <a:r>
              <a:rPr lang="it-IT" sz="2800" b="0" dirty="0">
                <a:solidFill>
                  <a:schemeClr val="bg1"/>
                </a:solidFill>
                <a:latin typeface="Eras Medium ITC" panose="020B0602030504020804" pitchFamily="34" charset="0"/>
                <a:cs typeface="Calibri" panose="020F0502020204030204" pitchFamily="34" charset="0"/>
              </a:rPr>
              <a:t>29</a:t>
            </a:r>
            <a:r>
              <a:rPr lang="it-IT" sz="2000" b="0" dirty="0">
                <a:solidFill>
                  <a:schemeClr val="bg1"/>
                </a:solidFill>
                <a:latin typeface="Eras Medium ITC" panose="020B0602030504020804" pitchFamily="34" charset="0"/>
                <a:cs typeface="Calibri" panose="020F0502020204030204" pitchFamily="34" charset="0"/>
              </a:rPr>
              <a:t>,8%</a:t>
            </a:r>
            <a:endParaRPr lang="it-IT" sz="2800" b="0" dirty="0">
              <a:solidFill>
                <a:schemeClr val="bg1"/>
              </a:solidFill>
              <a:latin typeface="Eras Medium ITC" panose="020B06020305040208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asellaDiTesto 9">
            <a:extLst>
              <a:ext uri="{FF2B5EF4-FFF2-40B4-BE49-F238E27FC236}">
                <a16:creationId xmlns:a16="http://schemas.microsoft.com/office/drawing/2014/main" id="{FAD9441C-03CF-496D-AB12-B5766D076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393" y="3428894"/>
            <a:ext cx="10678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ctr"/>
            <a:r>
              <a:rPr lang="it-IT" sz="2400" b="0" dirty="0">
                <a:solidFill>
                  <a:schemeClr val="bg1"/>
                </a:solidFill>
                <a:latin typeface="Eras Medium ITC" panose="020B0602030504020804" pitchFamily="34" charset="0"/>
                <a:cs typeface="Calibri" panose="020F0502020204030204" pitchFamily="34" charset="0"/>
              </a:rPr>
              <a:t>20</a:t>
            </a:r>
            <a:r>
              <a:rPr lang="it-IT" sz="1800" b="0" dirty="0">
                <a:solidFill>
                  <a:schemeClr val="bg1"/>
                </a:solidFill>
                <a:latin typeface="Eras Medium ITC" panose="020B0602030504020804" pitchFamily="34" charset="0"/>
                <a:cs typeface="Calibri" panose="020F0502020204030204" pitchFamily="34" charset="0"/>
              </a:rPr>
              <a:t>,5%</a:t>
            </a:r>
            <a:endParaRPr lang="it-IT" sz="2400" b="0" dirty="0">
              <a:solidFill>
                <a:schemeClr val="bg1"/>
              </a:solidFill>
              <a:latin typeface="Eras Medium ITC" panose="020B06020305040208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8A582B8E-BC64-4C61-831C-D01607B586C1}"/>
              </a:ext>
            </a:extLst>
          </p:cNvPr>
          <p:cNvCxnSpPr>
            <a:cxnSpLocks/>
          </p:cNvCxnSpPr>
          <p:nvPr/>
        </p:nvCxnSpPr>
        <p:spPr bwMode="auto">
          <a:xfrm>
            <a:off x="3117414" y="2332173"/>
            <a:ext cx="18550" cy="281130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089EBA8E-DFE4-4622-8459-014915FA63DC}"/>
              </a:ext>
            </a:extLst>
          </p:cNvPr>
          <p:cNvCxnSpPr/>
          <p:nvPr/>
        </p:nvCxnSpPr>
        <p:spPr bwMode="auto">
          <a:xfrm>
            <a:off x="7965085" y="4330299"/>
            <a:ext cx="0" cy="50303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F3EF3AD7-C415-40CA-8EE9-D6DCD4DADDD7}"/>
              </a:ext>
            </a:extLst>
          </p:cNvPr>
          <p:cNvCxnSpPr>
            <a:cxnSpLocks/>
          </p:cNvCxnSpPr>
          <p:nvPr/>
        </p:nvCxnSpPr>
        <p:spPr bwMode="auto">
          <a:xfrm flipH="1">
            <a:off x="7140459" y="4855041"/>
            <a:ext cx="165918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39EE71B9-5F3A-472E-AD49-B8A82763F09F}"/>
              </a:ext>
            </a:extLst>
          </p:cNvPr>
          <p:cNvCxnSpPr/>
          <p:nvPr/>
        </p:nvCxnSpPr>
        <p:spPr bwMode="auto">
          <a:xfrm>
            <a:off x="6015567" y="4336641"/>
            <a:ext cx="0" cy="50303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D69FF4D1-1AC1-470D-8F5F-416A0B6AED14}"/>
              </a:ext>
            </a:extLst>
          </p:cNvPr>
          <p:cNvCxnSpPr>
            <a:cxnSpLocks/>
          </p:cNvCxnSpPr>
          <p:nvPr/>
        </p:nvCxnSpPr>
        <p:spPr bwMode="auto">
          <a:xfrm flipH="1">
            <a:off x="5190941" y="4861383"/>
            <a:ext cx="165918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8253D46F-7639-4F2F-B0EE-E070CDD2A0B4}"/>
              </a:ext>
            </a:extLst>
          </p:cNvPr>
          <p:cNvCxnSpPr/>
          <p:nvPr/>
        </p:nvCxnSpPr>
        <p:spPr bwMode="auto">
          <a:xfrm>
            <a:off x="4117900" y="4338977"/>
            <a:ext cx="0" cy="50303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C62B71E5-EE29-4561-9255-E5EF7E179DE5}"/>
              </a:ext>
            </a:extLst>
          </p:cNvPr>
          <p:cNvCxnSpPr>
            <a:cxnSpLocks/>
          </p:cNvCxnSpPr>
          <p:nvPr/>
        </p:nvCxnSpPr>
        <p:spPr bwMode="auto">
          <a:xfrm flipH="1">
            <a:off x="3293274" y="4863719"/>
            <a:ext cx="165918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CasellaDiTesto 9">
            <a:extLst>
              <a:ext uri="{FF2B5EF4-FFF2-40B4-BE49-F238E27FC236}">
                <a16:creationId xmlns:a16="http://schemas.microsoft.com/office/drawing/2014/main" id="{B4069211-DC89-459A-A6D8-7C9EEF59D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553" y="4843222"/>
            <a:ext cx="1958935" cy="110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ctr"/>
            <a:r>
              <a:rPr lang="it-IT" sz="1600" b="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costi elevati </a:t>
            </a:r>
            <a:r>
              <a:rPr lang="it-IT" sz="1600" b="0" dirty="0">
                <a:latin typeface="Calibri" panose="020F0502020204030204" pitchFamily="34" charset="0"/>
                <a:cs typeface="Calibri" panose="020F0502020204030204" pitchFamily="34" charset="0"/>
              </a:rPr>
              <a:t>dei programmi di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formazione </a:t>
            </a:r>
            <a:r>
              <a:rPr lang="it-IT" sz="1600" b="0" dirty="0">
                <a:latin typeface="Calibri" panose="020F0502020204030204" pitchFamily="34" charset="0"/>
                <a:cs typeface="Calibri" panose="020F0502020204030204" pitchFamily="34" charset="0"/>
              </a:rPr>
              <a:t>rivolti agli autoriparatori </a:t>
            </a:r>
            <a:endParaRPr lang="it-IT" sz="1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CasellaDiTesto 9">
            <a:extLst>
              <a:ext uri="{FF2B5EF4-FFF2-40B4-BE49-F238E27FC236}">
                <a16:creationId xmlns:a16="http://schemas.microsoft.com/office/drawing/2014/main" id="{8B1457D2-9044-4112-99EC-899B168C9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48" y="4841865"/>
            <a:ext cx="19589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ctr"/>
            <a:r>
              <a:rPr lang="it-IT" sz="1600" b="0" dirty="0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mancato sviluppo </a:t>
            </a:r>
            <a:r>
              <a:rPr lang="it-IT" sz="1600" b="0" dirty="0">
                <a:latin typeface="Calibri" panose="020F0502020204030204" pitchFamily="34" charset="0"/>
                <a:cs typeface="Calibri" panose="020F0502020204030204" pitchFamily="34" charset="0"/>
              </a:rPr>
              <a:t>di progetti importanti sull’elettrificazione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da parte di tutta la filiera</a:t>
            </a:r>
            <a:endParaRPr lang="it-IT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CasellaDiTesto 9">
            <a:extLst>
              <a:ext uri="{FF2B5EF4-FFF2-40B4-BE49-F238E27FC236}">
                <a16:creationId xmlns:a16="http://schemas.microsoft.com/office/drawing/2014/main" id="{1066F744-DCF7-43C7-9E34-BBC93FA8D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4869160"/>
            <a:ext cx="18349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ctr"/>
            <a:r>
              <a:rPr lang="it-IT" sz="1600" b="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costi elevati </a:t>
            </a:r>
            <a:r>
              <a:rPr lang="it-IT" sz="1600" b="0" dirty="0">
                <a:latin typeface="Calibri" panose="020F0502020204030204" pitchFamily="34" charset="0"/>
                <a:cs typeface="Calibri" panose="020F0502020204030204" pitchFamily="34" charset="0"/>
              </a:rPr>
              <a:t>delle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attrezzature </a:t>
            </a:r>
            <a:r>
              <a:rPr lang="it-IT" sz="1600" b="0" dirty="0">
                <a:latin typeface="Calibri" panose="020F0502020204030204" pitchFamily="34" charset="0"/>
                <a:cs typeface="Calibri" panose="020F0502020204030204" pitchFamily="34" charset="0"/>
              </a:rPr>
              <a:t>per la manutenzione e/o i controlli sui veicoli elettrici </a:t>
            </a:r>
            <a:endParaRPr lang="it-IT" sz="1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41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5EE8B3C2-9502-4D2A-8ECC-1B71E8A89D71}"/>
              </a:ext>
            </a:extLst>
          </p:cNvPr>
          <p:cNvSpPr/>
          <p:nvPr/>
        </p:nvSpPr>
        <p:spPr bwMode="auto">
          <a:xfrm rot="271612">
            <a:off x="4314522" y="2377593"/>
            <a:ext cx="3633325" cy="206856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itolo 1">
            <a:extLst>
              <a:ext uri="{FF2B5EF4-FFF2-40B4-BE49-F238E27FC236}">
                <a16:creationId xmlns:a16="http://schemas.microsoft.com/office/drawing/2014/main" id="{697A972C-2EFD-465D-8B53-62A46C38BC45}"/>
              </a:ext>
            </a:extLst>
          </p:cNvPr>
          <p:cNvSpPr txBox="1">
            <a:spLocks/>
          </p:cNvSpPr>
          <p:nvPr/>
        </p:nvSpPr>
        <p:spPr>
          <a:xfrm>
            <a:off x="251520" y="172644"/>
            <a:ext cx="8877733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alibri" panose="020F0502020204030204" pitchFamily="34" charset="0"/>
                <a:cs typeface="Arial"/>
              </a:rPr>
              <a:t>Le risorse |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Ad oggi, quasi </a:t>
            </a:r>
            <a:r>
              <a:rPr lang="it-IT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tre imprese su dieci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dispongono delle </a:t>
            </a:r>
            <a:r>
              <a:rPr lang="it-IT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professionalità adeguate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per effettuare riparazioni su veicoli di tipo elettrico. Il dato si accentua al crescere della dimensione dell’impresa.</a:t>
            </a:r>
            <a:endParaRPr lang="it-IT" sz="2200" b="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Arial"/>
            </a:endParaRP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C87B1E2F-3D99-4104-99B0-321115D5D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365922"/>
            <a:ext cx="8672512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alibri" panose="020F0502020204030204" pitchFamily="34" charset="0"/>
              </a:rPr>
              <a:t>Base campione: </a:t>
            </a:r>
            <a:r>
              <a:rPr lang="it-IT" altLang="it-IT" sz="900" b="0" dirty="0">
                <a:latin typeface="Calibri" panose="020F0502020204030204" pitchFamily="34" charset="0"/>
              </a:rPr>
              <a:t>710 casi. </a:t>
            </a:r>
            <a:r>
              <a:rPr lang="it-IT" altLang="it-IT" sz="900" b="0" u="sng" dirty="0">
                <a:latin typeface="Calibri" panose="020F0502020204030204" pitchFamily="34" charset="0"/>
              </a:rPr>
              <a:t>Solo i rivenditori che effettuano riparazioni sui veicoli</a:t>
            </a:r>
            <a:r>
              <a:rPr lang="it-IT" altLang="it-IT" sz="900" b="0" dirty="0">
                <a:latin typeface="Calibri" panose="020F0502020204030204" pitchFamily="34" charset="0"/>
              </a:rPr>
              <a:t>. </a:t>
            </a:r>
            <a:r>
              <a:rPr lang="it-IT" altLang="ja-JP" sz="900" dirty="0">
                <a:latin typeface="Calibri" panose="020F0502020204030204" pitchFamily="34" charset="0"/>
              </a:rPr>
              <a:t>I dati sono riportati all’universo</a:t>
            </a:r>
            <a:endParaRPr lang="it-IT" altLang="it-IT" sz="900" dirty="0">
              <a:latin typeface="Calibri" panose="020F0502020204030204" pitchFamily="34" charset="0"/>
            </a:endParaRPr>
          </a:p>
        </p:txBody>
      </p:sp>
      <p:sp>
        <p:nvSpPr>
          <p:cNvPr id="6" name="CasellaDiTesto 9">
            <a:extLst>
              <a:ext uri="{FF2B5EF4-FFF2-40B4-BE49-F238E27FC236}">
                <a16:creationId xmlns:a16="http://schemas.microsoft.com/office/drawing/2014/main" id="{A206723A-58F3-4F93-850C-E5862C3D3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434262"/>
            <a:ext cx="8595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it-IT" sz="1600" b="0" dirty="0">
                <a:latin typeface="Calibri" panose="020F0502020204030204" pitchFamily="34" charset="0"/>
              </a:rPr>
              <a:t>La sua impresa è oggi </a:t>
            </a:r>
            <a:r>
              <a:rPr lang="it-IT" sz="1600" u="sng" dirty="0">
                <a:latin typeface="Calibri" panose="020F0502020204030204" pitchFamily="34" charset="0"/>
              </a:rPr>
              <a:t>qualificata per riparare auto/scooter elettrici</a:t>
            </a:r>
            <a:r>
              <a:rPr lang="it-IT" sz="1600" b="0" dirty="0">
                <a:latin typeface="Calibri" panose="020F0502020204030204" pitchFamily="34" charset="0"/>
              </a:rPr>
              <a:t>?</a:t>
            </a:r>
          </a:p>
          <a:p>
            <a:pPr algn="just"/>
            <a:r>
              <a:rPr lang="it-IT" sz="1600" b="0" dirty="0">
                <a:latin typeface="Calibri" panose="020F0502020204030204" pitchFamily="34" charset="0"/>
              </a:rPr>
              <a:t>(ossia </a:t>
            </a:r>
            <a:r>
              <a:rPr lang="it-IT" sz="1600" b="0" u="sng" dirty="0">
                <a:latin typeface="Calibri" panose="020F0502020204030204" pitchFamily="34" charset="0"/>
              </a:rPr>
              <a:t>dispone delle professionalità</a:t>
            </a:r>
            <a:r>
              <a:rPr lang="it-IT" sz="1600" b="0" dirty="0">
                <a:latin typeface="Calibri" panose="020F0502020204030204" pitchFamily="34" charset="0"/>
              </a:rPr>
              <a:t> adeguate per effettuare questo tipo di riparazioni)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82AB1E-8D8F-4719-855F-14E6AC410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586" y="3061830"/>
            <a:ext cx="33665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it-IT" sz="1800" dirty="0">
                <a:solidFill>
                  <a:srgbClr val="1F4E79"/>
                </a:solidFill>
                <a:latin typeface="Eras Medium ITC" panose="020B0602030504020804" pitchFamily="34" charset="0"/>
                <a:cs typeface="Calibri" panose="020F0502020204030204" pitchFamily="34" charset="0"/>
              </a:rPr>
              <a:t>IMPRESE CHE RITENGONO DI AVERE RISORSE ADATTE ALLA RIPARAZIONE DI VEICOLI ELETTRICI…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4E40207-F122-4B8F-B0E3-C094B4626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7680">
            <a:off x="1702873" y="2229103"/>
            <a:ext cx="2709955" cy="233890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E43AFCD-1F75-4604-A340-448FF362A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269" y="2285629"/>
            <a:ext cx="18734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it-IT" sz="48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it-IT" sz="40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,2%</a:t>
            </a:r>
            <a:endParaRPr lang="it-IT" sz="48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1DBA136-BDB7-4B60-A142-5EA1ED78D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70810">
            <a:off x="503803" y="5119156"/>
            <a:ext cx="1390635" cy="120023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049C16D-846F-4AFB-9C5F-3CCF3C910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8799">
            <a:off x="1860999" y="5119156"/>
            <a:ext cx="1390635" cy="120023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1357620-C372-415F-B1F8-659248BFA4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48444">
            <a:off x="3218195" y="5119156"/>
            <a:ext cx="1390635" cy="120023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02DEDEF-0265-4325-975F-E1E348207B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82127">
            <a:off x="4575391" y="5119156"/>
            <a:ext cx="1390635" cy="120023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2AE04F5-8FAF-4832-899E-22D9F5D4FA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20183">
            <a:off x="5932587" y="5119156"/>
            <a:ext cx="1390635" cy="120023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15E7CCB-1945-4836-89FB-B074543F01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022684">
            <a:off x="7289782" y="5119156"/>
            <a:ext cx="1390635" cy="1200230"/>
          </a:xfrm>
          <a:prstGeom prst="rect">
            <a:avLst/>
          </a:prstGeom>
        </p:spPr>
      </p:pic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1C728F3E-21B6-47D7-B8B5-A26B3290BF00}"/>
              </a:ext>
            </a:extLst>
          </p:cNvPr>
          <p:cNvCxnSpPr>
            <a:cxnSpLocks/>
          </p:cNvCxnSpPr>
          <p:nvPr/>
        </p:nvCxnSpPr>
        <p:spPr bwMode="auto">
          <a:xfrm flipH="1">
            <a:off x="492241" y="4706094"/>
            <a:ext cx="8233179" cy="0"/>
          </a:xfrm>
          <a:prstGeom prst="line">
            <a:avLst/>
          </a:prstGeom>
          <a:noFill/>
          <a:ln w="38100" cap="flat" cmpd="sng" algn="ctr">
            <a:solidFill>
              <a:srgbClr val="1F4E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F3DE2C7-C0D9-4920-B26E-12F9CC7B7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57" y="5519216"/>
            <a:ext cx="7479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ctr"/>
            <a:r>
              <a:rPr lang="it-IT" sz="2000" b="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it-IT" sz="1600" b="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,1%</a:t>
            </a:r>
            <a:endParaRPr lang="it-IT" sz="2000" b="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7E1959F-93D2-4DE8-A987-9EDB9B79A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926" y="5517232"/>
            <a:ext cx="7479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ctr"/>
            <a:r>
              <a:rPr lang="it-IT" sz="2000" b="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r>
              <a:rPr lang="it-IT" sz="1600" b="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,4%</a:t>
            </a:r>
            <a:endParaRPr lang="it-IT" sz="2000" b="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B350E6D-ACE9-4E4F-A50E-A396F7DC8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028" y="5517232"/>
            <a:ext cx="7479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ctr"/>
            <a:r>
              <a:rPr lang="it-IT" sz="2000" b="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  <a:r>
              <a:rPr lang="it-IT" sz="1600" b="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,6%</a:t>
            </a:r>
            <a:endParaRPr lang="it-IT" sz="2000" b="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67C337E-75EE-486B-9D92-2CA9BE6C1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4180" y="5520595"/>
            <a:ext cx="7479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ctr"/>
            <a:r>
              <a:rPr lang="it-IT" sz="2000" b="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  <a:r>
              <a:rPr lang="it-IT" sz="1600" b="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,7%</a:t>
            </a:r>
            <a:endParaRPr lang="it-IT" sz="2000" b="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771FB47-5C1B-45DE-9093-5F81D0439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474" y="5515262"/>
            <a:ext cx="7479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ctr"/>
            <a:r>
              <a:rPr lang="it-IT" sz="2000" b="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  <a:r>
              <a:rPr lang="it-IT" sz="1600" b="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,8%</a:t>
            </a:r>
            <a:endParaRPr lang="it-IT" sz="2000" b="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4C05A2B-0DD6-4C5F-BB21-D2B1661D2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434" y="5517232"/>
            <a:ext cx="7479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ctr"/>
            <a:r>
              <a:rPr lang="it-IT" sz="2000" b="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94</a:t>
            </a:r>
            <a:r>
              <a:rPr lang="it-IT" sz="1600" b="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,1%</a:t>
            </a:r>
            <a:endParaRPr lang="it-IT" sz="2000" b="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3DD1D63-9595-40D6-9097-D929147C5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943" y="4778102"/>
            <a:ext cx="878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ctr"/>
            <a:r>
              <a:rPr lang="it-IT" sz="1200" i="1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ADDETTO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695A7EA-0415-4468-8CA8-6AE4D618F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823" y="4778102"/>
            <a:ext cx="878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ctr"/>
            <a:r>
              <a:rPr lang="it-IT" sz="1200" i="1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2-5 ADDETTI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E246467-EF52-4753-A5E8-E9C798D2E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2067" y="4778102"/>
            <a:ext cx="878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ctr"/>
            <a:r>
              <a:rPr lang="it-IT" sz="1200" i="1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6-9 ADDETTI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2900EAD-0989-4983-BB3C-B1F2A7144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754" y="4778102"/>
            <a:ext cx="1063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ctr"/>
            <a:r>
              <a:rPr lang="it-IT" sz="1200" i="1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10-19 ADDETTI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157131C-5857-479C-B0C2-70DCB0969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0956" y="4778102"/>
            <a:ext cx="1063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ctr"/>
            <a:r>
              <a:rPr lang="it-IT" sz="1200" i="1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20-49 ADDETTI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FE5E3F9-756C-46C0-AA3D-B5D13AFD8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331" y="4778102"/>
            <a:ext cx="878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ctr"/>
            <a:r>
              <a:rPr lang="it-IT" sz="1200" i="1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&gt;49 ADDETTI</a:t>
            </a:r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A3EDE985-76BF-4C5D-99D2-F5E28135DFEF}"/>
              </a:ext>
            </a:extLst>
          </p:cNvPr>
          <p:cNvSpPr/>
          <p:nvPr/>
        </p:nvSpPr>
        <p:spPr bwMode="auto">
          <a:xfrm rot="16200000">
            <a:off x="3848519" y="2525764"/>
            <a:ext cx="584776" cy="596948"/>
          </a:xfrm>
          <a:prstGeom prst="downArrow">
            <a:avLst>
              <a:gd name="adj1" fmla="val 35454"/>
              <a:gd name="adj2" fmla="val 50000"/>
            </a:avLst>
          </a:prstGeom>
          <a:solidFill>
            <a:srgbClr val="1F4E7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4" name="Elemento grafico 33">
            <a:extLst>
              <a:ext uri="{FF2B5EF4-FFF2-40B4-BE49-F238E27FC236}">
                <a16:creationId xmlns:a16="http://schemas.microsoft.com/office/drawing/2014/main" id="{A3D989B9-6608-4270-9310-DB4393B8F9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65292" y="2969105"/>
            <a:ext cx="784056" cy="7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60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con angoli diagonali arrotondati 38">
            <a:extLst>
              <a:ext uri="{FF2B5EF4-FFF2-40B4-BE49-F238E27FC236}">
                <a16:creationId xmlns:a16="http://schemas.microsoft.com/office/drawing/2014/main" id="{BDC6AC45-BEA8-4DBD-96A9-A96D91B92A9A}"/>
              </a:ext>
            </a:extLst>
          </p:cNvPr>
          <p:cNvSpPr/>
          <p:nvPr/>
        </p:nvSpPr>
        <p:spPr bwMode="auto">
          <a:xfrm>
            <a:off x="328997" y="1916832"/>
            <a:ext cx="8595035" cy="42074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7ABC32">
                <a:alpha val="4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F63046EA-5D82-49B2-B619-7C4B28764A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160" y="2082621"/>
            <a:ext cx="2016224" cy="2016224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22C584D3-22B6-4EF1-BD77-06B7947852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12160" y="2023669"/>
            <a:ext cx="2016224" cy="2016224"/>
          </a:xfrm>
          <a:prstGeom prst="rect">
            <a:avLst/>
          </a:prstGeom>
        </p:spPr>
      </p:pic>
      <p:sp>
        <p:nvSpPr>
          <p:cNvPr id="39" name="Titolo 1">
            <a:extLst>
              <a:ext uri="{FF2B5EF4-FFF2-40B4-BE49-F238E27FC236}">
                <a16:creationId xmlns:a16="http://schemas.microsoft.com/office/drawing/2014/main" id="{697A972C-2EFD-465D-8B53-62A46C38BC45}"/>
              </a:ext>
            </a:extLst>
          </p:cNvPr>
          <p:cNvSpPr txBox="1">
            <a:spLocks/>
          </p:cNvSpPr>
          <p:nvPr/>
        </p:nvSpPr>
        <p:spPr>
          <a:xfrm>
            <a:off x="251520" y="172644"/>
            <a:ext cx="8877733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alibri" panose="020F0502020204030204" pitchFamily="34" charset="0"/>
                <a:cs typeface="Arial"/>
              </a:rPr>
              <a:t>Motori elettrici |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Se buona parte delle imprese si sta orientando verso il mondo dell’elettrificazione, </a:t>
            </a:r>
            <a:r>
              <a:rPr lang="it-IT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solo il 4,8%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di esse ha, ad oggi, </a:t>
            </a:r>
            <a:r>
              <a:rPr lang="it-IT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collaborato allo sviluppo di motori elettrici o ibridi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.</a:t>
            </a:r>
            <a:endParaRPr lang="it-IT" sz="2200" b="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Arial"/>
            </a:endParaRP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C87B1E2F-3D99-4104-99B0-321115D5D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365922"/>
            <a:ext cx="8672512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alibri" panose="020F0502020204030204" pitchFamily="34" charset="0"/>
              </a:rPr>
              <a:t>Base campione: </a:t>
            </a:r>
            <a:r>
              <a:rPr lang="it-IT" altLang="it-IT" sz="900" b="0" dirty="0">
                <a:latin typeface="Calibri" panose="020F0502020204030204" pitchFamily="34" charset="0"/>
              </a:rPr>
              <a:t>710 casi. </a:t>
            </a:r>
            <a:r>
              <a:rPr lang="it-IT" altLang="it-IT" sz="900" b="0" u="sng" dirty="0">
                <a:latin typeface="Calibri" panose="020F0502020204030204" pitchFamily="34" charset="0"/>
              </a:rPr>
              <a:t>Solo i rivenditori che effettuano riparazioni sui veicoli</a:t>
            </a:r>
            <a:r>
              <a:rPr lang="it-IT" altLang="it-IT" sz="900" b="0" dirty="0">
                <a:latin typeface="Calibri" panose="020F0502020204030204" pitchFamily="34" charset="0"/>
              </a:rPr>
              <a:t>. </a:t>
            </a:r>
            <a:r>
              <a:rPr lang="it-IT" altLang="ja-JP" sz="900" dirty="0">
                <a:latin typeface="Calibri" panose="020F0502020204030204" pitchFamily="34" charset="0"/>
              </a:rPr>
              <a:t>I dati sono riportati all’universo</a:t>
            </a:r>
            <a:endParaRPr lang="it-IT" altLang="it-IT" sz="900" dirty="0">
              <a:latin typeface="Calibri" panose="020F0502020204030204" pitchFamily="34" charset="0"/>
            </a:endParaRPr>
          </a:p>
        </p:txBody>
      </p:sp>
      <p:sp>
        <p:nvSpPr>
          <p:cNvPr id="6" name="CasellaDiTesto 9">
            <a:extLst>
              <a:ext uri="{FF2B5EF4-FFF2-40B4-BE49-F238E27FC236}">
                <a16:creationId xmlns:a16="http://schemas.microsoft.com/office/drawing/2014/main" id="{62DB39AE-241E-429E-BDA4-A12FF7189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340768"/>
            <a:ext cx="859503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sz="1700" b="0" dirty="0">
                <a:latin typeface="Calibri" panose="020F0502020204030204" pitchFamily="34" charset="0"/>
              </a:rPr>
              <a:t>La sua impresa ha, ad oggi, collaborato allo </a:t>
            </a:r>
            <a:r>
              <a:rPr lang="it-IT" sz="1700" u="sng" dirty="0">
                <a:latin typeface="Calibri" panose="020F0502020204030204" pitchFamily="34" charset="0"/>
              </a:rPr>
              <a:t>sviluppo di motori elettrici o ibridi</a:t>
            </a:r>
            <a:r>
              <a:rPr lang="it-IT" sz="1700" b="0" dirty="0">
                <a:latin typeface="Calibri" panose="020F0502020204030204" pitchFamily="34" charset="0"/>
              </a:rPr>
              <a:t>? </a:t>
            </a:r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1534CA58-6FA7-41F0-A952-C401C849D5BB}"/>
              </a:ext>
            </a:extLst>
          </p:cNvPr>
          <p:cNvSpPr/>
          <p:nvPr/>
        </p:nvSpPr>
        <p:spPr bwMode="auto">
          <a:xfrm rot="14495947">
            <a:off x="2256659" y="3257271"/>
            <a:ext cx="584776" cy="596948"/>
          </a:xfrm>
          <a:prstGeom prst="downArrow">
            <a:avLst>
              <a:gd name="adj1" fmla="val 35454"/>
              <a:gd name="adj2" fmla="val 50000"/>
            </a:avLst>
          </a:prstGeom>
          <a:solidFill>
            <a:srgbClr val="1F4E7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026D20C-AEB4-48B5-8AF7-DFF46F59F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046" y="2370061"/>
            <a:ext cx="24167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it-IT" sz="2000" dirty="0">
                <a:solidFill>
                  <a:srgbClr val="1F4E79"/>
                </a:solidFill>
                <a:latin typeface="Eras Medium ITC" panose="020B0602030504020804" pitchFamily="34" charset="0"/>
                <a:cs typeface="Calibri" panose="020F0502020204030204" pitchFamily="34" charset="0"/>
              </a:rPr>
              <a:t>Imprese che hanno collaborato allo sviluppo di motori elettrici o ibridi</a:t>
            </a:r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815EE390-1638-4AA7-A164-760EB6628D8A}"/>
              </a:ext>
            </a:extLst>
          </p:cNvPr>
          <p:cNvSpPr/>
          <p:nvPr/>
        </p:nvSpPr>
        <p:spPr bwMode="auto">
          <a:xfrm rot="14631769">
            <a:off x="6480856" y="4671672"/>
            <a:ext cx="399410" cy="480511"/>
          </a:xfrm>
          <a:prstGeom prst="downArrow">
            <a:avLst>
              <a:gd name="adj1" fmla="val 35454"/>
              <a:gd name="adj2" fmla="val 50000"/>
            </a:avLst>
          </a:prstGeom>
          <a:solidFill>
            <a:schemeClr val="tx2">
              <a:lumMod val="75000"/>
              <a:lumOff val="25000"/>
            </a:schemeClr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46883F8-FD70-446D-987A-F474E0B1E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4223" y="4461315"/>
            <a:ext cx="18307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it-IT" sz="1600" dirty="0">
                <a:solidFill>
                  <a:srgbClr val="404040"/>
                </a:solidFill>
                <a:latin typeface="Eras Medium ITC" panose="020B0602030504020804" pitchFamily="34" charset="0"/>
                <a:cs typeface="Calibri" panose="020F0502020204030204" pitchFamily="34" charset="0"/>
              </a:rPr>
              <a:t>Imprese che non hanno collaborato allo sviluppo di motori elettrici o ibridi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5E027C7-FB10-4EEC-AC15-509B0819E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3941" y="4970881"/>
            <a:ext cx="11977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4000" b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95,</a:t>
            </a:r>
            <a:r>
              <a:rPr lang="it-IT" sz="2800" b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it-IT" sz="2000" b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%</a:t>
            </a:r>
            <a:endParaRPr lang="it-IT" sz="4000" b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ttangolo con angoli diagonali arrotondati 44">
            <a:extLst>
              <a:ext uri="{FF2B5EF4-FFF2-40B4-BE49-F238E27FC236}">
                <a16:creationId xmlns:a16="http://schemas.microsoft.com/office/drawing/2014/main" id="{E0011496-58DC-46C3-ACD9-4B816D70C0C6}"/>
              </a:ext>
            </a:extLst>
          </p:cNvPr>
          <p:cNvSpPr/>
          <p:nvPr/>
        </p:nvSpPr>
        <p:spPr bwMode="auto">
          <a:xfrm>
            <a:off x="539552" y="4943073"/>
            <a:ext cx="5040560" cy="794053"/>
          </a:xfrm>
          <a:prstGeom prst="round2DiagRect">
            <a:avLst/>
          </a:prstGeom>
          <a:solidFill>
            <a:schemeClr val="tx2">
              <a:lumMod val="65000"/>
              <a:lumOff val="35000"/>
            </a:schemeClr>
          </a:solidFill>
          <a:ln w="19050" cap="flat" cmpd="sng" algn="ctr">
            <a:solidFill>
              <a:srgbClr val="E6E6E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5A7277AB-75A7-4713-8D30-639A1F583E4F}"/>
              </a:ext>
            </a:extLst>
          </p:cNvPr>
          <p:cNvSpPr/>
          <p:nvPr/>
        </p:nvSpPr>
        <p:spPr>
          <a:xfrm>
            <a:off x="524696" y="5010770"/>
            <a:ext cx="97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it-IT" sz="3600" b="0" dirty="0">
                <a:solidFill>
                  <a:schemeClr val="bg1"/>
                </a:solidFill>
                <a:latin typeface="Calibri" panose="020F0502020204030204" pitchFamily="34" charset="0"/>
              </a:rPr>
              <a:t>NO</a:t>
            </a:r>
            <a:endParaRPr lang="it-IT" sz="3600" b="0" u="sng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DD93B59-DFB9-47CC-822D-B49C3D736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3572842"/>
            <a:ext cx="12618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5400" b="0" dirty="0">
                <a:solidFill>
                  <a:srgbClr val="1F4E79"/>
                </a:solidFill>
                <a:latin typeface="Calibri" panose="020F0502020204030204" pitchFamily="34" charset="0"/>
              </a:rPr>
              <a:t>4,</a:t>
            </a:r>
            <a:r>
              <a:rPr lang="it-IT" sz="4000" b="0" dirty="0">
                <a:solidFill>
                  <a:srgbClr val="1F4E79"/>
                </a:solidFill>
                <a:latin typeface="Calibri" panose="020F0502020204030204" pitchFamily="34" charset="0"/>
              </a:rPr>
              <a:t>8</a:t>
            </a:r>
            <a:r>
              <a:rPr lang="it-IT" sz="3200" b="0" dirty="0">
                <a:solidFill>
                  <a:srgbClr val="1F4E79"/>
                </a:solidFill>
                <a:latin typeface="Calibri" panose="020F0502020204030204" pitchFamily="34" charset="0"/>
              </a:rPr>
              <a:t>%</a:t>
            </a:r>
            <a:endParaRPr lang="it-IT" sz="5400" b="0" dirty="0">
              <a:solidFill>
                <a:srgbClr val="1F4E79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ttangolo con angoli diagonali arrotondati 38">
            <a:extLst>
              <a:ext uri="{FF2B5EF4-FFF2-40B4-BE49-F238E27FC236}">
                <a16:creationId xmlns:a16="http://schemas.microsoft.com/office/drawing/2014/main" id="{78581F1E-45A1-411B-8BF6-68235E09BFDB}"/>
              </a:ext>
            </a:extLst>
          </p:cNvPr>
          <p:cNvSpPr/>
          <p:nvPr/>
        </p:nvSpPr>
        <p:spPr bwMode="auto">
          <a:xfrm>
            <a:off x="539553" y="3660125"/>
            <a:ext cx="576064" cy="794053"/>
          </a:xfrm>
          <a:prstGeom prst="round2DiagRect">
            <a:avLst/>
          </a:prstGeom>
          <a:solidFill>
            <a:srgbClr val="1F4E79"/>
          </a:solidFill>
          <a:ln w="19050" cap="flat" cmpd="sng" algn="ctr">
            <a:solidFill>
              <a:srgbClr val="7ABC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37AC9A5B-8B0C-49E5-AF3F-56F4D98DED35}"/>
              </a:ext>
            </a:extLst>
          </p:cNvPr>
          <p:cNvSpPr/>
          <p:nvPr/>
        </p:nvSpPr>
        <p:spPr>
          <a:xfrm>
            <a:off x="535328" y="3716082"/>
            <a:ext cx="745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it-IT" sz="3600" dirty="0">
                <a:solidFill>
                  <a:schemeClr val="bg1"/>
                </a:solidFill>
                <a:latin typeface="Calibri" panose="020F0502020204030204" pitchFamily="34" charset="0"/>
              </a:rPr>
              <a:t>SI</a:t>
            </a:r>
            <a:endParaRPr lang="it-IT" sz="3600" u="sng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5FFC5727-A59E-4168-AB67-0ACD620D37E5}"/>
              </a:ext>
            </a:extLst>
          </p:cNvPr>
          <p:cNvCxnSpPr/>
          <p:nvPr/>
        </p:nvCxnSpPr>
        <p:spPr bwMode="auto">
          <a:xfrm>
            <a:off x="2934046" y="2434560"/>
            <a:ext cx="0" cy="1289981"/>
          </a:xfrm>
          <a:prstGeom prst="line">
            <a:avLst/>
          </a:prstGeom>
          <a:noFill/>
          <a:ln w="28575" cap="flat" cmpd="sng" algn="ctr">
            <a:solidFill>
              <a:srgbClr val="1F4E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6EEB7FDF-369F-4F7D-968D-68F49251392D}"/>
              </a:ext>
            </a:extLst>
          </p:cNvPr>
          <p:cNvCxnSpPr/>
          <p:nvPr/>
        </p:nvCxnSpPr>
        <p:spPr bwMode="auto">
          <a:xfrm>
            <a:off x="6984223" y="4496172"/>
            <a:ext cx="0" cy="1289981"/>
          </a:xfrm>
          <a:prstGeom prst="line">
            <a:avLst/>
          </a:prstGeom>
          <a:noFill/>
          <a:ln w="28575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3D2B6560-6168-4BB3-B61F-CEDBF6F7849D}"/>
              </a:ext>
            </a:extLst>
          </p:cNvPr>
          <p:cNvCxnSpPr>
            <a:cxnSpLocks/>
          </p:cNvCxnSpPr>
          <p:nvPr/>
        </p:nvCxnSpPr>
        <p:spPr bwMode="auto">
          <a:xfrm flipH="1">
            <a:off x="3099941" y="3724541"/>
            <a:ext cx="2074940" cy="0"/>
          </a:xfrm>
          <a:prstGeom prst="line">
            <a:avLst/>
          </a:prstGeom>
          <a:noFill/>
          <a:ln w="28575" cap="flat" cmpd="sng" algn="ctr">
            <a:solidFill>
              <a:srgbClr val="1F4E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B8C4017C-2F11-492F-B098-96B473DE2F7C}"/>
              </a:ext>
            </a:extLst>
          </p:cNvPr>
          <p:cNvCxnSpPr>
            <a:cxnSpLocks/>
          </p:cNvCxnSpPr>
          <p:nvPr/>
        </p:nvCxnSpPr>
        <p:spPr bwMode="auto">
          <a:xfrm flipH="1">
            <a:off x="7164288" y="5784754"/>
            <a:ext cx="1512168" cy="0"/>
          </a:xfrm>
          <a:prstGeom prst="line">
            <a:avLst/>
          </a:prstGeom>
          <a:noFill/>
          <a:ln w="28575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24463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e 18">
            <a:extLst>
              <a:ext uri="{FF2B5EF4-FFF2-40B4-BE49-F238E27FC236}">
                <a16:creationId xmlns:a16="http://schemas.microsoft.com/office/drawing/2014/main" id="{BB479EE0-AB03-44AF-9411-7C351A5939D9}"/>
              </a:ext>
            </a:extLst>
          </p:cNvPr>
          <p:cNvSpPr/>
          <p:nvPr/>
        </p:nvSpPr>
        <p:spPr bwMode="auto">
          <a:xfrm rot="21061544">
            <a:off x="3086542" y="2640312"/>
            <a:ext cx="2924992" cy="1177624"/>
          </a:xfrm>
          <a:prstGeom prst="ellipse">
            <a:avLst/>
          </a:prstGeom>
          <a:solidFill>
            <a:srgbClr val="7ABC32">
              <a:alpha val="41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AF64CBAD-79E7-4677-8740-B72B34DFFA44}"/>
              </a:ext>
            </a:extLst>
          </p:cNvPr>
          <p:cNvSpPr/>
          <p:nvPr/>
        </p:nvSpPr>
        <p:spPr bwMode="auto">
          <a:xfrm rot="21061544">
            <a:off x="6086109" y="2967833"/>
            <a:ext cx="2924992" cy="1177624"/>
          </a:xfrm>
          <a:prstGeom prst="ellipse">
            <a:avLst/>
          </a:prstGeom>
          <a:solidFill>
            <a:srgbClr val="7ABC32">
              <a:alpha val="41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8D31128D-9A14-4318-89F9-55D90D18E4A8}"/>
              </a:ext>
            </a:extLst>
          </p:cNvPr>
          <p:cNvSpPr/>
          <p:nvPr/>
        </p:nvSpPr>
        <p:spPr bwMode="auto">
          <a:xfrm rot="21061544">
            <a:off x="213337" y="2281777"/>
            <a:ext cx="2924992" cy="1177624"/>
          </a:xfrm>
          <a:prstGeom prst="ellipse">
            <a:avLst/>
          </a:prstGeom>
          <a:solidFill>
            <a:srgbClr val="7ABC32">
              <a:alpha val="41000"/>
            </a:srgbClr>
          </a:solidFill>
          <a:ln w="28575" cap="flat" cmpd="sng" algn="ctr">
            <a:solidFill>
              <a:srgbClr val="ED7D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itolo 1">
            <a:extLst>
              <a:ext uri="{FF2B5EF4-FFF2-40B4-BE49-F238E27FC236}">
                <a16:creationId xmlns:a16="http://schemas.microsoft.com/office/drawing/2014/main" id="{697A972C-2EFD-465D-8B53-62A46C38BC45}"/>
              </a:ext>
            </a:extLst>
          </p:cNvPr>
          <p:cNvSpPr txBox="1">
            <a:spLocks/>
          </p:cNvSpPr>
          <p:nvPr/>
        </p:nvSpPr>
        <p:spPr>
          <a:xfrm>
            <a:off x="251520" y="172644"/>
            <a:ext cx="8877733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alibri" panose="020F0502020204030204" pitchFamily="34" charset="0"/>
                <a:cs typeface="Arial"/>
              </a:rPr>
              <a:t>Elettrificazione |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Quali la metà delle imprese del settore automotive concordano sul fatto che </a:t>
            </a:r>
            <a:r>
              <a:rPr lang="it-IT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dovrebbero essere garantiti programmi di formazione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per supportare le imprese nel passaggio all’elettrificazione.</a:t>
            </a:r>
            <a:endParaRPr lang="it-IT" sz="2200" b="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Arial"/>
            </a:endParaRP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C87B1E2F-3D99-4104-99B0-321115D5D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365922"/>
            <a:ext cx="8672512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alibri" panose="020F0502020204030204" pitchFamily="34" charset="0"/>
              </a:rPr>
              <a:t>Base campione: </a:t>
            </a:r>
            <a:r>
              <a:rPr lang="it-IT" altLang="it-IT" sz="900" b="0" dirty="0">
                <a:latin typeface="Calibri" panose="020F0502020204030204" pitchFamily="34" charset="0"/>
              </a:rPr>
              <a:t>1.000 casi. </a:t>
            </a:r>
            <a:r>
              <a:rPr lang="it-IT" altLang="ja-JP" sz="900" dirty="0">
                <a:latin typeface="Calibri" panose="020F0502020204030204" pitchFamily="34" charset="0"/>
              </a:rPr>
              <a:t>I dati sono riportati all’universo</a:t>
            </a:r>
            <a:endParaRPr lang="it-IT" altLang="it-IT" sz="900" dirty="0">
              <a:latin typeface="Calibri" panose="020F0502020204030204" pitchFamily="34" charset="0"/>
            </a:endParaRPr>
          </a:p>
        </p:txBody>
      </p:sp>
      <p:sp>
        <p:nvSpPr>
          <p:cNvPr id="6" name="CasellaDiTesto 9">
            <a:extLst>
              <a:ext uri="{FF2B5EF4-FFF2-40B4-BE49-F238E27FC236}">
                <a16:creationId xmlns:a16="http://schemas.microsoft.com/office/drawing/2014/main" id="{62DB39AE-241E-429E-BDA4-A12FF7189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434262"/>
            <a:ext cx="8833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sz="1600" b="0" dirty="0">
                <a:latin typeface="Calibri" panose="020F0502020204030204" pitchFamily="34" charset="0"/>
              </a:rPr>
              <a:t>A suo avviso, </a:t>
            </a:r>
            <a:r>
              <a:rPr lang="it-IT" sz="1600" u="sng" dirty="0">
                <a:latin typeface="Calibri" panose="020F0502020204030204" pitchFamily="34" charset="0"/>
              </a:rPr>
              <a:t>affinché il comparto automotive non perda business</a:t>
            </a:r>
            <a:r>
              <a:rPr lang="it-IT" sz="1600" b="0" dirty="0">
                <a:latin typeface="Calibri" panose="020F0502020204030204" pitchFamily="34" charset="0"/>
              </a:rPr>
              <a:t> e si adatti alle nuove esigenze legate all’elettrificazione, è anzitutto </a:t>
            </a:r>
            <a:r>
              <a:rPr lang="it-IT" sz="1600" u="sng" dirty="0">
                <a:latin typeface="Calibri" panose="020F0502020204030204" pitchFamily="34" charset="0"/>
              </a:rPr>
              <a:t>necessario che</a:t>
            </a:r>
            <a:r>
              <a:rPr lang="it-IT" sz="1600" b="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7B0FB3-4060-4212-8000-C2A7BE6CC5AD}"/>
              </a:ext>
            </a:extLst>
          </p:cNvPr>
          <p:cNvSpPr txBox="1"/>
          <p:nvPr/>
        </p:nvSpPr>
        <p:spPr>
          <a:xfrm>
            <a:off x="279893" y="3862780"/>
            <a:ext cx="2774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0" dirty="0">
                <a:solidFill>
                  <a:srgbClr val="444460"/>
                </a:solidFill>
                <a:latin typeface="Calibri" panose="020F0502020204030204" pitchFamily="34" charset="0"/>
              </a:rPr>
              <a:t>Il </a:t>
            </a:r>
            <a:r>
              <a:rPr lang="it-IT" sz="2000" u="sng" dirty="0">
                <a:solidFill>
                  <a:srgbClr val="444460"/>
                </a:solidFill>
                <a:latin typeface="Calibri" panose="020F0502020204030204" pitchFamily="34" charset="0"/>
              </a:rPr>
              <a:t>Governo incentivi </a:t>
            </a:r>
            <a:r>
              <a:rPr lang="it-IT" sz="2000" b="0" dirty="0">
                <a:solidFill>
                  <a:srgbClr val="444460"/>
                </a:solidFill>
                <a:latin typeface="Calibri" panose="020F0502020204030204" pitchFamily="34" charset="0"/>
              </a:rPr>
              <a:t>robusti </a:t>
            </a:r>
            <a:r>
              <a:rPr lang="it-IT" sz="2000" u="sng" dirty="0">
                <a:solidFill>
                  <a:srgbClr val="444460"/>
                </a:solidFill>
                <a:latin typeface="Calibri" panose="020F0502020204030204" pitchFamily="34" charset="0"/>
              </a:rPr>
              <a:t>programmi di formazione</a:t>
            </a:r>
            <a:r>
              <a:rPr lang="it-IT" sz="2000" dirty="0">
                <a:solidFill>
                  <a:srgbClr val="444460"/>
                </a:solidFill>
                <a:latin typeface="Calibri" panose="020F0502020204030204" pitchFamily="34" charset="0"/>
              </a:rPr>
              <a:t> </a:t>
            </a:r>
            <a:r>
              <a:rPr lang="it-IT" sz="2000" b="0" dirty="0">
                <a:solidFill>
                  <a:srgbClr val="444460"/>
                </a:solidFill>
                <a:latin typeface="Calibri" panose="020F0502020204030204" pitchFamily="34" charset="0"/>
              </a:rPr>
              <a:t>sul tema dell’elettrificazione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5E32663-8BE3-4EF0-954A-842B8960786D}"/>
              </a:ext>
            </a:extLst>
          </p:cNvPr>
          <p:cNvSpPr txBox="1"/>
          <p:nvPr/>
        </p:nvSpPr>
        <p:spPr>
          <a:xfrm>
            <a:off x="3222908" y="4221315"/>
            <a:ext cx="27744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u="sng" dirty="0">
                <a:solidFill>
                  <a:srgbClr val="444460"/>
                </a:solidFill>
                <a:latin typeface="Calibri" panose="020F0502020204030204" pitchFamily="34" charset="0"/>
              </a:rPr>
              <a:t>Concessionari e autoriparatori</a:t>
            </a:r>
            <a:r>
              <a:rPr lang="it-IT" sz="2000" dirty="0">
                <a:solidFill>
                  <a:srgbClr val="444460"/>
                </a:solidFill>
                <a:latin typeface="Calibri" panose="020F0502020204030204" pitchFamily="34" charset="0"/>
              </a:rPr>
              <a:t> </a:t>
            </a:r>
            <a:r>
              <a:rPr lang="it-IT" sz="2000" b="0" dirty="0">
                <a:solidFill>
                  <a:srgbClr val="444460"/>
                </a:solidFill>
                <a:latin typeface="Calibri" panose="020F0502020204030204" pitchFamily="34" charset="0"/>
              </a:rPr>
              <a:t>si mettano </a:t>
            </a:r>
            <a:r>
              <a:rPr lang="it-IT" sz="2000" u="sng" dirty="0">
                <a:solidFill>
                  <a:srgbClr val="444460"/>
                </a:solidFill>
                <a:latin typeface="Calibri" panose="020F0502020204030204" pitchFamily="34" charset="0"/>
              </a:rPr>
              <a:t>in contatto con le associazioni di categoria</a:t>
            </a:r>
            <a:r>
              <a:rPr lang="it-IT" sz="2000" b="0" dirty="0">
                <a:solidFill>
                  <a:srgbClr val="444460"/>
                </a:solidFill>
                <a:latin typeface="Calibri" panose="020F0502020204030204" pitchFamily="34" charset="0"/>
              </a:rPr>
              <a:t> che organizzano corsi sull’elettrificazione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50E0302-7C52-45AC-8637-2356BA452713}"/>
              </a:ext>
            </a:extLst>
          </p:cNvPr>
          <p:cNvSpPr txBox="1"/>
          <p:nvPr/>
        </p:nvSpPr>
        <p:spPr>
          <a:xfrm>
            <a:off x="6146444" y="4548836"/>
            <a:ext cx="27744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0" dirty="0">
                <a:solidFill>
                  <a:srgbClr val="444460"/>
                </a:solidFill>
                <a:latin typeface="Calibri" panose="020F0502020204030204" pitchFamily="34" charset="0"/>
              </a:rPr>
              <a:t>Le </a:t>
            </a:r>
            <a:r>
              <a:rPr lang="it-IT" sz="2000" u="sng" dirty="0">
                <a:solidFill>
                  <a:srgbClr val="444460"/>
                </a:solidFill>
                <a:latin typeface="Calibri" panose="020F0502020204030204" pitchFamily="34" charset="0"/>
              </a:rPr>
              <a:t>officine</a:t>
            </a:r>
            <a:r>
              <a:rPr lang="it-IT" sz="2000" b="0" dirty="0">
                <a:solidFill>
                  <a:srgbClr val="444460"/>
                </a:solidFill>
                <a:latin typeface="Calibri" panose="020F0502020204030204" pitchFamily="34" charset="0"/>
              </a:rPr>
              <a:t> indipendenti </a:t>
            </a:r>
            <a:r>
              <a:rPr lang="it-IT" sz="2000" u="sng" dirty="0">
                <a:solidFill>
                  <a:srgbClr val="444460"/>
                </a:solidFill>
                <a:latin typeface="Calibri" panose="020F0502020204030204" pitchFamily="34" charset="0"/>
              </a:rPr>
              <a:t>prendano spunto dalle officine autorizzate</a:t>
            </a:r>
            <a:r>
              <a:rPr lang="it-IT" sz="2000" dirty="0">
                <a:solidFill>
                  <a:srgbClr val="444460"/>
                </a:solidFill>
                <a:latin typeface="Calibri" panose="020F0502020204030204" pitchFamily="34" charset="0"/>
              </a:rPr>
              <a:t> </a:t>
            </a:r>
            <a:r>
              <a:rPr lang="it-IT" sz="2000" b="0" dirty="0">
                <a:solidFill>
                  <a:srgbClr val="444460"/>
                </a:solidFill>
                <a:latin typeface="Calibri" panose="020F0502020204030204" pitchFamily="34" charset="0"/>
              </a:rPr>
              <a:t>per ciò che attiene l’</a:t>
            </a:r>
            <a:r>
              <a:rPr lang="it-IT" sz="2000" u="sng" dirty="0">
                <a:solidFill>
                  <a:srgbClr val="444460"/>
                </a:solidFill>
                <a:latin typeface="Calibri" panose="020F0502020204030204" pitchFamily="34" charset="0"/>
              </a:rPr>
              <a:t>acquisto delle attrezzature</a:t>
            </a:r>
            <a:endParaRPr lang="it-IT" sz="700" u="sng" dirty="0">
              <a:solidFill>
                <a:srgbClr val="44446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262B3B0-A31A-4AD5-AA64-17F876F2047D}"/>
              </a:ext>
            </a:extLst>
          </p:cNvPr>
          <p:cNvSpPr txBox="1"/>
          <p:nvPr/>
        </p:nvSpPr>
        <p:spPr>
          <a:xfrm>
            <a:off x="551672" y="2308897"/>
            <a:ext cx="22929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700" dirty="0">
              <a:solidFill>
                <a:srgbClr val="444460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6000" dirty="0">
                <a:solidFill>
                  <a:srgbClr val="444460"/>
                </a:solidFill>
                <a:latin typeface="Bradley Hand ITC" panose="03070402050302030203" pitchFamily="66" charset="0"/>
              </a:rPr>
              <a:t>43</a:t>
            </a:r>
            <a:r>
              <a:rPr lang="it-IT" sz="4000" dirty="0">
                <a:solidFill>
                  <a:srgbClr val="444460"/>
                </a:solidFill>
                <a:latin typeface="Bradley Hand ITC" panose="03070402050302030203" pitchFamily="66" charset="0"/>
              </a:rPr>
              <a:t>,1</a:t>
            </a:r>
            <a:endParaRPr lang="it-IT" sz="3600" dirty="0">
              <a:solidFill>
                <a:srgbClr val="4444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CBEB130-E62E-465F-972B-01373C7C2204}"/>
              </a:ext>
            </a:extLst>
          </p:cNvPr>
          <p:cNvSpPr txBox="1"/>
          <p:nvPr/>
        </p:nvSpPr>
        <p:spPr>
          <a:xfrm>
            <a:off x="3402588" y="2667432"/>
            <a:ext cx="22929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700" dirty="0">
              <a:solidFill>
                <a:srgbClr val="444460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6000" dirty="0">
                <a:solidFill>
                  <a:srgbClr val="444460"/>
                </a:solidFill>
                <a:latin typeface="Bradley Hand ITC" panose="03070402050302030203" pitchFamily="66" charset="0"/>
              </a:rPr>
              <a:t>38</a:t>
            </a:r>
            <a:r>
              <a:rPr lang="it-IT" sz="4000" dirty="0">
                <a:solidFill>
                  <a:srgbClr val="444460"/>
                </a:solidFill>
                <a:latin typeface="Bradley Hand ITC" panose="03070402050302030203" pitchFamily="66" charset="0"/>
              </a:rPr>
              <a:t>,3</a:t>
            </a:r>
            <a:endParaRPr lang="it-IT" sz="3600" dirty="0">
              <a:solidFill>
                <a:srgbClr val="4444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2E748E4-C2F7-4CEA-9E3B-602EBDBB3539}"/>
              </a:ext>
            </a:extLst>
          </p:cNvPr>
          <p:cNvSpPr txBox="1"/>
          <p:nvPr/>
        </p:nvSpPr>
        <p:spPr>
          <a:xfrm>
            <a:off x="6377117" y="3048814"/>
            <a:ext cx="2292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444460"/>
                </a:solidFill>
                <a:latin typeface="Bradley Hand ITC" panose="03070402050302030203" pitchFamily="66" charset="0"/>
              </a:rPr>
              <a:t>18</a:t>
            </a:r>
            <a:r>
              <a:rPr lang="it-IT" sz="4000" dirty="0">
                <a:solidFill>
                  <a:srgbClr val="444460"/>
                </a:solidFill>
                <a:latin typeface="Bradley Hand ITC" panose="03070402050302030203" pitchFamily="66" charset="0"/>
              </a:rPr>
              <a:t>,6</a:t>
            </a:r>
            <a:endParaRPr lang="it-IT" sz="3600" dirty="0">
              <a:solidFill>
                <a:srgbClr val="4444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4" name="Freccia a gallone 43">
            <a:extLst>
              <a:ext uri="{FF2B5EF4-FFF2-40B4-BE49-F238E27FC236}">
                <a16:creationId xmlns:a16="http://schemas.microsoft.com/office/drawing/2014/main" id="{FCD5A209-F0AF-47BA-B436-A158B7F0DC98}"/>
              </a:ext>
            </a:extLst>
          </p:cNvPr>
          <p:cNvSpPr/>
          <p:nvPr/>
        </p:nvSpPr>
        <p:spPr bwMode="auto">
          <a:xfrm rot="5400000">
            <a:off x="4431374" y="3724473"/>
            <a:ext cx="312803" cy="598826"/>
          </a:xfrm>
          <a:prstGeom prst="chevron">
            <a:avLst/>
          </a:prstGeom>
          <a:solidFill>
            <a:srgbClr val="ED7D31"/>
          </a:solidFill>
          <a:ln w="12700" cap="flat" cmpd="sng" algn="ctr">
            <a:solidFill>
              <a:srgbClr val="ED7D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Freccia a gallone 44">
            <a:extLst>
              <a:ext uri="{FF2B5EF4-FFF2-40B4-BE49-F238E27FC236}">
                <a16:creationId xmlns:a16="http://schemas.microsoft.com/office/drawing/2014/main" id="{149AAF4B-C7B0-4E86-B6F5-0D7E4E486225}"/>
              </a:ext>
            </a:extLst>
          </p:cNvPr>
          <p:cNvSpPr/>
          <p:nvPr/>
        </p:nvSpPr>
        <p:spPr bwMode="auto">
          <a:xfrm rot="5400000">
            <a:off x="7451315" y="4051994"/>
            <a:ext cx="312803" cy="598826"/>
          </a:xfrm>
          <a:prstGeom prst="chevron">
            <a:avLst/>
          </a:prstGeom>
          <a:solidFill>
            <a:srgbClr val="ED7D31"/>
          </a:solidFill>
          <a:ln w="12700" cap="flat" cmpd="sng" algn="ctr">
            <a:solidFill>
              <a:srgbClr val="ED7D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Freccia a gallone 45">
            <a:extLst>
              <a:ext uri="{FF2B5EF4-FFF2-40B4-BE49-F238E27FC236}">
                <a16:creationId xmlns:a16="http://schemas.microsoft.com/office/drawing/2014/main" id="{B092DAF0-B8AA-408B-B254-7D7F5FCED376}"/>
              </a:ext>
            </a:extLst>
          </p:cNvPr>
          <p:cNvSpPr/>
          <p:nvPr/>
        </p:nvSpPr>
        <p:spPr bwMode="auto">
          <a:xfrm rot="5400000">
            <a:off x="1500614" y="3365938"/>
            <a:ext cx="312803" cy="598826"/>
          </a:xfrm>
          <a:prstGeom prst="chevron">
            <a:avLst/>
          </a:prstGeom>
          <a:solidFill>
            <a:srgbClr val="ED7D31"/>
          </a:solidFill>
          <a:ln w="12700" cap="flat" cmpd="sng" algn="ctr">
            <a:solidFill>
              <a:srgbClr val="ED7D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5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62261" y="172644"/>
            <a:ext cx="8280400" cy="765175"/>
          </a:xfrm>
        </p:spPr>
        <p:txBody>
          <a:bodyPr/>
          <a:lstStyle/>
          <a:p>
            <a:pPr eaLnBrk="1" hangingPunct="1"/>
            <a:r>
              <a:rPr lang="it-IT" altLang="it-IT" dirty="0">
                <a:solidFill>
                  <a:srgbClr val="1F4E7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Premessa |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Settore della mobilità</a:t>
            </a:r>
          </a:p>
        </p:txBody>
      </p:sp>
      <p:sp>
        <p:nvSpPr>
          <p:cNvPr id="62" name="Segnaposto contenuto 2"/>
          <p:cNvSpPr>
            <a:spLocks noGrp="1"/>
          </p:cNvSpPr>
          <p:nvPr>
            <p:ph idx="1"/>
          </p:nvPr>
        </p:nvSpPr>
        <p:spPr>
          <a:xfrm>
            <a:off x="408810" y="5283462"/>
            <a:ext cx="8486175" cy="891270"/>
          </a:xfrm>
        </p:spPr>
        <p:txBody>
          <a:bodyPr wrap="square">
            <a:spAutoFit/>
          </a:bodyPr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sz="1600" dirty="0">
                <a:latin typeface="Calibri" panose="020F0502020204030204" pitchFamily="34" charset="0"/>
              </a:rPr>
              <a:t>          L’</a:t>
            </a:r>
            <a:r>
              <a:rPr lang="it-IT" sz="1600" b="1" dirty="0">
                <a:latin typeface="Calibri" panose="020F0502020204030204" pitchFamily="34" charset="0"/>
              </a:rPr>
              <a:t>osservatorio sulle imprese del settore della mobilità</a:t>
            </a:r>
            <a:r>
              <a:rPr lang="it-IT" sz="1600" dirty="0">
                <a:latin typeface="Calibri" panose="020F0502020204030204" pitchFamily="34" charset="0"/>
              </a:rPr>
              <a:t> si articola su rilevazioni semestrali condotte su un </a:t>
            </a:r>
            <a:r>
              <a:rPr lang="it-IT" sz="1600" b="1" dirty="0">
                <a:latin typeface="Calibri" panose="020F0502020204030204" pitchFamily="34" charset="0"/>
              </a:rPr>
              <a:t>campione delle imprese italiane </a:t>
            </a:r>
            <a:r>
              <a:rPr lang="it-IT" sz="1600" dirty="0">
                <a:latin typeface="Calibri" panose="020F0502020204030204" pitchFamily="34" charset="0"/>
              </a:rPr>
              <a:t>che si occupano della mobilità in tutte le sue forme, statisticamente </a:t>
            </a:r>
            <a:r>
              <a:rPr lang="it-IT" sz="1600" b="1" dirty="0">
                <a:latin typeface="Calibri" panose="020F0502020204030204" pitchFamily="34" charset="0"/>
              </a:rPr>
              <a:t>rappresentativo per grandi aree geografiche</a:t>
            </a:r>
            <a:r>
              <a:rPr lang="it-IT" sz="16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04C17697-46BC-4E36-AE0D-D2EB92980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36118" y="5266519"/>
            <a:ext cx="416886" cy="416886"/>
          </a:xfrm>
          <a:prstGeom prst="rect">
            <a:avLst/>
          </a:prstGeom>
        </p:spPr>
      </p:pic>
      <p:sp>
        <p:nvSpPr>
          <p:cNvPr id="32" name="Rettangolo arrotondato 56">
            <a:extLst>
              <a:ext uri="{FF2B5EF4-FFF2-40B4-BE49-F238E27FC236}">
                <a16:creationId xmlns:a16="http://schemas.microsoft.com/office/drawing/2014/main" id="{35D78377-A079-4935-BD13-F34340891CF3}"/>
              </a:ext>
            </a:extLst>
          </p:cNvPr>
          <p:cNvSpPr/>
          <p:nvPr/>
        </p:nvSpPr>
        <p:spPr bwMode="auto">
          <a:xfrm>
            <a:off x="4734093" y="941060"/>
            <a:ext cx="3735000" cy="596445"/>
          </a:xfrm>
          <a:prstGeom prst="roundRect">
            <a:avLst>
              <a:gd name="adj" fmla="val 0"/>
            </a:avLst>
          </a:prstGeom>
          <a:solidFill>
            <a:srgbClr val="CBEDE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Eras Medium ITC" panose="020B0602030504020804" pitchFamily="34" charset="0"/>
              </a:rPr>
              <a:t>IMPRESE TARGET</a:t>
            </a:r>
          </a:p>
        </p:txBody>
      </p:sp>
      <p:sp>
        <p:nvSpPr>
          <p:cNvPr id="33" name="Rettangolo arrotondato 56">
            <a:extLst>
              <a:ext uri="{FF2B5EF4-FFF2-40B4-BE49-F238E27FC236}">
                <a16:creationId xmlns:a16="http://schemas.microsoft.com/office/drawing/2014/main" id="{33756B8D-5021-4519-92CF-9531D5CBE7D3}"/>
              </a:ext>
            </a:extLst>
          </p:cNvPr>
          <p:cNvSpPr/>
          <p:nvPr/>
        </p:nvSpPr>
        <p:spPr bwMode="auto">
          <a:xfrm>
            <a:off x="309615" y="709639"/>
            <a:ext cx="3735000" cy="596445"/>
          </a:xfrm>
          <a:prstGeom prst="roundRect">
            <a:avLst>
              <a:gd name="adj" fmla="val 0"/>
            </a:avLst>
          </a:prstGeom>
          <a:solidFill>
            <a:srgbClr val="FFF1C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Eras Medium ITC" panose="020B0602030504020804" pitchFamily="34" charset="0"/>
              </a:rPr>
              <a:t>UNIVERSO</a:t>
            </a:r>
          </a:p>
        </p:txBody>
      </p:sp>
      <p:sp>
        <p:nvSpPr>
          <p:cNvPr id="34" name="Rettangolo arrotondato 57">
            <a:extLst>
              <a:ext uri="{FF2B5EF4-FFF2-40B4-BE49-F238E27FC236}">
                <a16:creationId xmlns:a16="http://schemas.microsoft.com/office/drawing/2014/main" id="{79759A0E-808B-4778-8C3F-FD4A08000FAD}"/>
              </a:ext>
            </a:extLst>
          </p:cNvPr>
          <p:cNvSpPr/>
          <p:nvPr/>
        </p:nvSpPr>
        <p:spPr bwMode="auto">
          <a:xfrm>
            <a:off x="5288794" y="1897124"/>
            <a:ext cx="3606191" cy="2417683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it-IT" sz="1800" dirty="0">
                <a:solidFill>
                  <a:srgbClr val="1F4E79"/>
                </a:solidFill>
                <a:latin typeface="Eras Medium ITC" panose="020B0602030504020804" pitchFamily="34" charset="0"/>
              </a:rPr>
              <a:t>-Imprese del commercio di autoveicoli (4 ruote e 2 ruote)</a:t>
            </a:r>
          </a:p>
          <a:p>
            <a:pPr eaLnBrk="1" hangingPunct="1">
              <a:spcBef>
                <a:spcPts val="600"/>
              </a:spcBef>
            </a:pPr>
            <a:r>
              <a:rPr lang="it-IT" sz="1800" dirty="0">
                <a:solidFill>
                  <a:srgbClr val="1F4E79"/>
                </a:solidFill>
                <a:latin typeface="Eras Medium ITC" panose="020B0602030504020804" pitchFamily="34" charset="0"/>
              </a:rPr>
              <a:t>-Imprese del commercio di parti e accessori</a:t>
            </a:r>
          </a:p>
          <a:p>
            <a:pPr eaLnBrk="1" hangingPunct="1">
              <a:spcBef>
                <a:spcPts val="600"/>
              </a:spcBef>
            </a:pPr>
            <a:r>
              <a:rPr lang="it-IT" sz="1800" dirty="0">
                <a:solidFill>
                  <a:srgbClr val="1F4E79"/>
                </a:solidFill>
                <a:latin typeface="Eras Medium ITC" panose="020B0602030504020804" pitchFamily="34" charset="0"/>
              </a:rPr>
              <a:t>-Imprese della manutenzione e riparazione di autoveicoli, motocicli e ciclomotori</a:t>
            </a:r>
          </a:p>
        </p:txBody>
      </p:sp>
      <p:sp>
        <p:nvSpPr>
          <p:cNvPr id="37" name="Rettangolo arrotondato 56">
            <a:extLst>
              <a:ext uri="{FF2B5EF4-FFF2-40B4-BE49-F238E27FC236}">
                <a16:creationId xmlns:a16="http://schemas.microsoft.com/office/drawing/2014/main" id="{A762FAAF-2C5E-4F5E-9797-20A30E50C2D8}"/>
              </a:ext>
            </a:extLst>
          </p:cNvPr>
          <p:cNvSpPr/>
          <p:nvPr/>
        </p:nvSpPr>
        <p:spPr bwMode="auto">
          <a:xfrm>
            <a:off x="3849187" y="4633289"/>
            <a:ext cx="4971285" cy="596445"/>
          </a:xfrm>
          <a:prstGeom prst="roundRect">
            <a:avLst>
              <a:gd name="adj" fmla="val 0"/>
            </a:avLst>
          </a:prstGeom>
          <a:solidFill>
            <a:srgbClr val="FACAC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Eras Medium ITC" panose="020B0602030504020804" pitchFamily="34" charset="0"/>
              </a:rPr>
              <a:t>INDAGINE CAMPIONARIA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335F9A67-9D1A-423A-A9F5-98C051F3EA29}"/>
              </a:ext>
            </a:extLst>
          </p:cNvPr>
          <p:cNvSpPr/>
          <p:nvPr/>
        </p:nvSpPr>
        <p:spPr>
          <a:xfrm>
            <a:off x="509897" y="1309770"/>
            <a:ext cx="3359607" cy="811411"/>
          </a:xfrm>
          <a:prstGeom prst="rect">
            <a:avLst/>
          </a:prstGeom>
          <a:solidFill>
            <a:srgbClr val="FFFBEF"/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i="1" u="sng" dirty="0">
                <a:solidFill>
                  <a:srgbClr val="1F4E79"/>
                </a:solidFill>
                <a:latin typeface="Calibri" panose="020F0502020204030204" pitchFamily="34" charset="0"/>
              </a:rPr>
              <a:t>124.792</a:t>
            </a:r>
          </a:p>
          <a:p>
            <a:pPr algn="ctr"/>
            <a:r>
              <a:rPr lang="it-IT" sz="1800" dirty="0">
                <a:solidFill>
                  <a:srgbClr val="1F4E79"/>
                </a:solidFill>
                <a:latin typeface="Calibri" panose="020F0502020204030204" pitchFamily="34" charset="0"/>
              </a:rPr>
              <a:t>imprese </a:t>
            </a:r>
            <a:r>
              <a:rPr lang="it-IT" sz="1800" b="0" dirty="0">
                <a:solidFill>
                  <a:srgbClr val="1F4E79"/>
                </a:solidFill>
                <a:latin typeface="Calibri" panose="020F0502020204030204" pitchFamily="34" charset="0"/>
              </a:rPr>
              <a:t>della mobilità in </a:t>
            </a:r>
            <a:r>
              <a:rPr lang="it-IT" sz="1800" dirty="0">
                <a:solidFill>
                  <a:srgbClr val="1F4E79"/>
                </a:solidFill>
                <a:latin typeface="Calibri" panose="020F0502020204030204" pitchFamily="34" charset="0"/>
              </a:rPr>
              <a:t>Italia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177EF48-EA51-45B1-9C23-FA20E1A41936}"/>
              </a:ext>
            </a:extLst>
          </p:cNvPr>
          <p:cNvGrpSpPr/>
          <p:nvPr/>
        </p:nvGrpSpPr>
        <p:grpSpPr>
          <a:xfrm>
            <a:off x="510810" y="2102847"/>
            <a:ext cx="3566189" cy="2923672"/>
            <a:chOff x="432138" y="2017496"/>
            <a:chExt cx="3566189" cy="2923672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D915A85C-82DC-42CC-AE79-6AED23A71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2138" y="2017496"/>
              <a:ext cx="3465701" cy="2919258"/>
            </a:xfrm>
            <a:prstGeom prst="rect">
              <a:avLst/>
            </a:prstGeom>
          </p:spPr>
        </p:pic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9220E7E3-57BE-493B-AFF0-14719BBF731C}"/>
                </a:ext>
              </a:extLst>
            </p:cNvPr>
            <p:cNvSpPr txBox="1"/>
            <p:nvPr/>
          </p:nvSpPr>
          <p:spPr>
            <a:xfrm>
              <a:off x="453676" y="2777894"/>
              <a:ext cx="8640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dirty="0">
                  <a:solidFill>
                    <a:srgbClr val="6273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(n. 33.694)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2D5531F5-1790-40B3-B0E4-B3C1EF72D946}"/>
                </a:ext>
              </a:extLst>
            </p:cNvPr>
            <p:cNvSpPr txBox="1"/>
            <p:nvPr/>
          </p:nvSpPr>
          <p:spPr>
            <a:xfrm>
              <a:off x="2815590" y="2501918"/>
              <a:ext cx="8640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dirty="0">
                  <a:solidFill>
                    <a:srgbClr val="6273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(n. 23.211)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44D55C03-3CC7-4390-AFD5-5BBB12ECC6FE}"/>
                </a:ext>
              </a:extLst>
            </p:cNvPr>
            <p:cNvSpPr txBox="1"/>
            <p:nvPr/>
          </p:nvSpPr>
          <p:spPr>
            <a:xfrm>
              <a:off x="3134231" y="3477125"/>
              <a:ext cx="8640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dirty="0">
                  <a:solidFill>
                    <a:srgbClr val="6273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(n. 24.085)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63EAE4D7-5F18-46FE-88EE-01F41DC9A516}"/>
                </a:ext>
              </a:extLst>
            </p:cNvPr>
            <p:cNvSpPr txBox="1"/>
            <p:nvPr/>
          </p:nvSpPr>
          <p:spPr>
            <a:xfrm>
              <a:off x="1292460" y="4687252"/>
              <a:ext cx="8640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dirty="0">
                  <a:solidFill>
                    <a:srgbClr val="6273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(n. 43.802)</a:t>
              </a:r>
            </a:p>
          </p:txBody>
        </p:sp>
      </p:grp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AFC936F0-A2E5-4174-B9FD-134C77B873A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7544" y="5199743"/>
            <a:ext cx="3345739" cy="3560"/>
          </a:xfrm>
          <a:prstGeom prst="line">
            <a:avLst/>
          </a:prstGeom>
          <a:noFill/>
          <a:ln w="28575" cap="flat" cmpd="sng" algn="ctr">
            <a:solidFill>
              <a:srgbClr val="FACAC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29F3B9C1-BBC2-4E68-9400-ED445D2800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89810" y="2144275"/>
            <a:ext cx="341435" cy="341435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5137058F-9F3A-4ADF-871B-BDF11FCDB8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611453">
            <a:off x="4565440" y="1780113"/>
            <a:ext cx="386716" cy="386716"/>
          </a:xfrm>
          <a:prstGeom prst="rect">
            <a:avLst/>
          </a:prstGeom>
        </p:spPr>
      </p:pic>
      <p:sp>
        <p:nvSpPr>
          <p:cNvPr id="25" name="Segnaposto contenuto 2">
            <a:extLst>
              <a:ext uri="{FF2B5EF4-FFF2-40B4-BE49-F238E27FC236}">
                <a16:creationId xmlns:a16="http://schemas.microsoft.com/office/drawing/2014/main" id="{5C334666-18E0-41AB-97AA-AB5936BFD1F7}"/>
              </a:ext>
            </a:extLst>
          </p:cNvPr>
          <p:cNvSpPr txBox="1">
            <a:spLocks/>
          </p:cNvSpPr>
          <p:nvPr/>
        </p:nvSpPr>
        <p:spPr bwMode="auto">
          <a:xfrm>
            <a:off x="6645916" y="5971326"/>
            <a:ext cx="1571610" cy="62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sz="1600" kern="0" dirty="0">
                <a:solidFill>
                  <a:srgbClr val="1F4E79"/>
                </a:solidFill>
                <a:latin typeface="Calibri" panose="020F0502020204030204" pitchFamily="34" charset="0"/>
              </a:rPr>
              <a:t>N. 1.000 interviste CATI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2D2EF15E-14EB-4C53-88F7-A202612B21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41109" y="5951297"/>
            <a:ext cx="660484" cy="660484"/>
          </a:xfrm>
          <a:prstGeom prst="rect">
            <a:avLst/>
          </a:prstGeom>
        </p:spPr>
      </p:pic>
      <p:pic>
        <p:nvPicPr>
          <p:cNvPr id="4" name="Elemento grafico 3" descr="Auto">
            <a:extLst>
              <a:ext uri="{FF2B5EF4-FFF2-40B4-BE49-F238E27FC236}">
                <a16:creationId xmlns:a16="http://schemas.microsoft.com/office/drawing/2014/main" id="{25100F78-4F15-4C34-B651-0D55B858BC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47359" y="1641606"/>
            <a:ext cx="567771" cy="56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74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1">
            <a:extLst>
              <a:ext uri="{FF2B5EF4-FFF2-40B4-BE49-F238E27FC236}">
                <a16:creationId xmlns:a16="http://schemas.microsoft.com/office/drawing/2014/main" id="{697A972C-2EFD-465D-8B53-62A46C38BC45}"/>
              </a:ext>
            </a:extLst>
          </p:cNvPr>
          <p:cNvSpPr txBox="1">
            <a:spLocks/>
          </p:cNvSpPr>
          <p:nvPr/>
        </p:nvSpPr>
        <p:spPr>
          <a:xfrm>
            <a:off x="251520" y="172644"/>
            <a:ext cx="8877733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alibri" panose="020F0502020204030204" pitchFamily="34" charset="0"/>
                <a:cs typeface="Arial"/>
              </a:rPr>
              <a:t>Formazione |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Quasi il </a:t>
            </a:r>
            <a:r>
              <a:rPr lang="it-IT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67% delle imprese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concorda con la </a:t>
            </a:r>
            <a:r>
              <a:rPr lang="it-IT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necessità di investire subito in formazione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, utilizzando gli incassi derivanti dalla vendita di auto con motore tradizionale.</a:t>
            </a:r>
            <a:endParaRPr lang="it-IT" sz="2200" b="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Arial"/>
            </a:endParaRP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C87B1E2F-3D99-4104-99B0-321115D5D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365922"/>
            <a:ext cx="8672512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alibri" panose="020F0502020204030204" pitchFamily="34" charset="0"/>
              </a:rPr>
              <a:t>Base campione: </a:t>
            </a:r>
            <a:r>
              <a:rPr lang="it-IT" altLang="it-IT" sz="900" b="0" dirty="0">
                <a:latin typeface="Calibri" panose="020F0502020204030204" pitchFamily="34" charset="0"/>
              </a:rPr>
              <a:t>1.000 casi. </a:t>
            </a:r>
            <a:r>
              <a:rPr lang="it-IT" altLang="ja-JP" sz="900" dirty="0">
                <a:latin typeface="Calibri" panose="020F0502020204030204" pitchFamily="34" charset="0"/>
              </a:rPr>
              <a:t>I dati sono riportati all’universo</a:t>
            </a:r>
            <a:endParaRPr lang="it-IT" altLang="it-IT" sz="900" dirty="0">
              <a:latin typeface="Calibri" panose="020F0502020204030204" pitchFamily="34" charset="0"/>
            </a:endParaRPr>
          </a:p>
        </p:txBody>
      </p:sp>
      <p:sp>
        <p:nvSpPr>
          <p:cNvPr id="6" name="CasellaDiTesto 9">
            <a:extLst>
              <a:ext uri="{FF2B5EF4-FFF2-40B4-BE49-F238E27FC236}">
                <a16:creationId xmlns:a16="http://schemas.microsoft.com/office/drawing/2014/main" id="{62DB39AE-241E-429E-BDA4-A12FF7189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340768"/>
            <a:ext cx="85950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sz="1600" b="0" dirty="0">
                <a:latin typeface="Calibri" panose="020F0502020204030204" pitchFamily="34" charset="0"/>
              </a:rPr>
              <a:t>Esprima il suo grado di accordo rispetto alla seguente affermazione:</a:t>
            </a:r>
          </a:p>
          <a:p>
            <a:r>
              <a:rPr lang="it-IT" sz="1600" i="1" u="sng" dirty="0">
                <a:latin typeface="Calibri" panose="020F0502020204030204" pitchFamily="34" charset="0"/>
              </a:rPr>
              <a:t>«E’ necessario che concessionari e autoriparatori investano fin da subito in formazione, facendo leva sugli incassi derivanti dalla vendita dei veicoli di vecchia generazione ancora in circolo»</a:t>
            </a:r>
            <a:endParaRPr lang="it-IT" sz="1600" u="sng" dirty="0">
              <a:latin typeface="Calibri" panose="020F050202020403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937271D-BF10-48E8-A87B-853956559ADE}"/>
              </a:ext>
            </a:extLst>
          </p:cNvPr>
          <p:cNvSpPr/>
          <p:nvPr/>
        </p:nvSpPr>
        <p:spPr bwMode="auto">
          <a:xfrm>
            <a:off x="3243958" y="3013652"/>
            <a:ext cx="2541499" cy="2408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4F6ABB3-7EF2-41BD-B133-C75E02215DA5}"/>
              </a:ext>
            </a:extLst>
          </p:cNvPr>
          <p:cNvSpPr/>
          <p:nvPr/>
        </p:nvSpPr>
        <p:spPr bwMode="auto">
          <a:xfrm>
            <a:off x="370500" y="3013652"/>
            <a:ext cx="2541499" cy="2408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8A35667-6038-4AD2-9CE7-50D0B2549273}"/>
              </a:ext>
            </a:extLst>
          </p:cNvPr>
          <p:cNvSpPr/>
          <p:nvPr/>
        </p:nvSpPr>
        <p:spPr bwMode="auto">
          <a:xfrm>
            <a:off x="6077971" y="3003193"/>
            <a:ext cx="2541499" cy="24081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/>
            <a:endParaRPr lang="it-IT" sz="1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ottotitolo 3">
            <a:extLst>
              <a:ext uri="{FF2B5EF4-FFF2-40B4-BE49-F238E27FC236}">
                <a16:creationId xmlns:a16="http://schemas.microsoft.com/office/drawing/2014/main" id="{AA344007-7064-4091-A44A-B7A09D1B7ECC}"/>
              </a:ext>
            </a:extLst>
          </p:cNvPr>
          <p:cNvSpPr txBox="1">
            <a:spLocks/>
          </p:cNvSpPr>
          <p:nvPr/>
        </p:nvSpPr>
        <p:spPr bwMode="auto">
          <a:xfrm>
            <a:off x="3304099" y="4480097"/>
            <a:ext cx="251506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Bef>
                <a:spcPts val="0"/>
              </a:spcBef>
            </a:pPr>
            <a:r>
              <a:rPr lang="it-IT" altLang="it-IT" sz="2400" dirty="0">
                <a:solidFill>
                  <a:srgbClr val="1F497D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Abbastanza</a:t>
            </a:r>
          </a:p>
        </p:txBody>
      </p:sp>
      <p:sp>
        <p:nvSpPr>
          <p:cNvPr id="13" name="Sottotitolo 3">
            <a:extLst>
              <a:ext uri="{FF2B5EF4-FFF2-40B4-BE49-F238E27FC236}">
                <a16:creationId xmlns:a16="http://schemas.microsoft.com/office/drawing/2014/main" id="{7895EC74-D3FA-4CFC-86B3-65A469059D69}"/>
              </a:ext>
            </a:extLst>
          </p:cNvPr>
          <p:cNvSpPr txBox="1">
            <a:spLocks/>
          </p:cNvSpPr>
          <p:nvPr/>
        </p:nvSpPr>
        <p:spPr bwMode="auto">
          <a:xfrm>
            <a:off x="6070462" y="4472468"/>
            <a:ext cx="258236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marL="0" indent="0" algn="ctr" eaLnBrk="1" hangingPunct="1">
              <a:lnSpc>
                <a:spcPct val="150000"/>
              </a:lnSpc>
              <a:spcBef>
                <a:spcPts val="600"/>
              </a:spcBef>
              <a:defRPr sz="28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it-IT" altLang="it-IT" sz="2400" dirty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Poco/per niente</a:t>
            </a:r>
          </a:p>
        </p:txBody>
      </p:sp>
      <p:sp>
        <p:nvSpPr>
          <p:cNvPr id="14" name="Sottotitolo 3">
            <a:extLst>
              <a:ext uri="{FF2B5EF4-FFF2-40B4-BE49-F238E27FC236}">
                <a16:creationId xmlns:a16="http://schemas.microsoft.com/office/drawing/2014/main" id="{E519DE7B-54F1-4349-AFF5-A0F60E5D5490}"/>
              </a:ext>
            </a:extLst>
          </p:cNvPr>
          <p:cNvSpPr txBox="1">
            <a:spLocks/>
          </p:cNvSpPr>
          <p:nvPr/>
        </p:nvSpPr>
        <p:spPr bwMode="auto">
          <a:xfrm>
            <a:off x="369829" y="4480097"/>
            <a:ext cx="254149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Bef>
                <a:spcPts val="0"/>
              </a:spcBef>
            </a:pPr>
            <a:r>
              <a:rPr lang="it-IT" altLang="it-IT" sz="2400" dirty="0">
                <a:solidFill>
                  <a:srgbClr val="1F497D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Molto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C444889E-DFD3-4A7C-BDDE-6F0FDD7D1E80}"/>
              </a:ext>
            </a:extLst>
          </p:cNvPr>
          <p:cNvCxnSpPr>
            <a:cxnSpLocks/>
          </p:cNvCxnSpPr>
          <p:nvPr/>
        </p:nvCxnSpPr>
        <p:spPr bwMode="auto">
          <a:xfrm>
            <a:off x="6300644" y="4544476"/>
            <a:ext cx="2160000" cy="0"/>
          </a:xfrm>
          <a:prstGeom prst="line">
            <a:avLst/>
          </a:prstGeom>
          <a:noFill/>
          <a:ln w="2857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ABC9E27-7901-4BAA-8B40-1F8B6AD71F56}"/>
              </a:ext>
            </a:extLst>
          </p:cNvPr>
          <p:cNvCxnSpPr>
            <a:cxnSpLocks/>
          </p:cNvCxnSpPr>
          <p:nvPr/>
        </p:nvCxnSpPr>
        <p:spPr bwMode="auto">
          <a:xfrm>
            <a:off x="3477560" y="4541989"/>
            <a:ext cx="2160000" cy="0"/>
          </a:xfrm>
          <a:prstGeom prst="line">
            <a:avLst/>
          </a:prstGeom>
          <a:noFill/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64115551-76BA-45C4-A44C-6F87BCE7B535}"/>
              </a:ext>
            </a:extLst>
          </p:cNvPr>
          <p:cNvCxnSpPr>
            <a:cxnSpLocks/>
          </p:cNvCxnSpPr>
          <p:nvPr/>
        </p:nvCxnSpPr>
        <p:spPr bwMode="auto">
          <a:xfrm>
            <a:off x="564475" y="4541989"/>
            <a:ext cx="2160000" cy="0"/>
          </a:xfrm>
          <a:prstGeom prst="line">
            <a:avLst/>
          </a:prstGeom>
          <a:noFill/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Elemento grafico 2" descr="Faccia sorridente con riempimento a tinta unita">
            <a:extLst>
              <a:ext uri="{FF2B5EF4-FFF2-40B4-BE49-F238E27FC236}">
                <a16:creationId xmlns:a16="http://schemas.microsoft.com/office/drawing/2014/main" id="{9B5C2B57-A688-4645-A37F-3C78AF9AD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177" y="3043351"/>
            <a:ext cx="540000" cy="540000"/>
          </a:xfrm>
          <a:prstGeom prst="rect">
            <a:avLst/>
          </a:prstGeom>
        </p:spPr>
      </p:pic>
      <p:pic>
        <p:nvPicPr>
          <p:cNvPr id="20" name="Elemento grafico 19" descr="Faccia triste con riempimento a tinta unita">
            <a:extLst>
              <a:ext uri="{FF2B5EF4-FFF2-40B4-BE49-F238E27FC236}">
                <a16:creationId xmlns:a16="http://schemas.microsoft.com/office/drawing/2014/main" id="{99981E36-17B6-4633-BC2A-162EA93F57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00057" y="3035029"/>
            <a:ext cx="540000" cy="540000"/>
          </a:xfrm>
          <a:prstGeom prst="rect">
            <a:avLst/>
          </a:prstGeom>
        </p:spPr>
      </p:pic>
      <p:sp>
        <p:nvSpPr>
          <p:cNvPr id="25" name="Ovale 24">
            <a:extLst>
              <a:ext uri="{FF2B5EF4-FFF2-40B4-BE49-F238E27FC236}">
                <a16:creationId xmlns:a16="http://schemas.microsoft.com/office/drawing/2014/main" id="{AE18C32A-E89F-4F99-A021-5CE34C18BF9D}"/>
              </a:ext>
            </a:extLst>
          </p:cNvPr>
          <p:cNvSpPr/>
          <p:nvPr/>
        </p:nvSpPr>
        <p:spPr bwMode="auto">
          <a:xfrm rot="21117899">
            <a:off x="3520229" y="3490080"/>
            <a:ext cx="2044751" cy="851852"/>
          </a:xfrm>
          <a:prstGeom prst="ellipse">
            <a:avLst/>
          </a:prstGeom>
          <a:solidFill>
            <a:srgbClr val="FFF1C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44AD5FE6-C90F-4AB0-A567-BDB0F0C9AD49}"/>
              </a:ext>
            </a:extLst>
          </p:cNvPr>
          <p:cNvSpPr/>
          <p:nvPr/>
        </p:nvSpPr>
        <p:spPr bwMode="auto">
          <a:xfrm rot="21117899">
            <a:off x="610331" y="3490080"/>
            <a:ext cx="2044751" cy="851852"/>
          </a:xfrm>
          <a:prstGeom prst="ellipse">
            <a:avLst/>
          </a:prstGeom>
          <a:solidFill>
            <a:srgbClr val="FFF1C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9A977668-B909-4D92-A7F4-8B91DC1C64BC}"/>
              </a:ext>
            </a:extLst>
          </p:cNvPr>
          <p:cNvSpPr/>
          <p:nvPr/>
        </p:nvSpPr>
        <p:spPr>
          <a:xfrm>
            <a:off x="3491800" y="3466967"/>
            <a:ext cx="20966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5000" b="1" dirty="0">
                <a:solidFill>
                  <a:srgbClr val="244072"/>
                </a:solidFill>
                <a:latin typeface="Calibri" panose="020F0502020204030204" pitchFamily="34" charset="0"/>
              </a:rPr>
              <a:t>46,</a:t>
            </a:r>
            <a:r>
              <a:rPr lang="it-IT" sz="3600" b="1" dirty="0">
                <a:solidFill>
                  <a:srgbClr val="244072"/>
                </a:solidFill>
                <a:latin typeface="Calibri" panose="020F0502020204030204" pitchFamily="34" charset="0"/>
              </a:rPr>
              <a:t>1</a:t>
            </a:r>
            <a:endParaRPr lang="it-IT" sz="5000" b="1" dirty="0">
              <a:solidFill>
                <a:srgbClr val="244072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61225657-88C2-409C-AF0E-F5055DA69EC3}"/>
              </a:ext>
            </a:extLst>
          </p:cNvPr>
          <p:cNvSpPr/>
          <p:nvPr/>
        </p:nvSpPr>
        <p:spPr>
          <a:xfrm>
            <a:off x="620013" y="3466967"/>
            <a:ext cx="20560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5000" b="1" dirty="0">
                <a:solidFill>
                  <a:srgbClr val="244072"/>
                </a:solidFill>
                <a:latin typeface="Calibri" panose="020F0502020204030204" pitchFamily="34" charset="0"/>
              </a:rPr>
              <a:t>20,</a:t>
            </a:r>
            <a:r>
              <a:rPr lang="it-IT" sz="3600" b="1" dirty="0">
                <a:solidFill>
                  <a:srgbClr val="244072"/>
                </a:solidFill>
                <a:latin typeface="Calibri" panose="020F0502020204030204" pitchFamily="34" charset="0"/>
              </a:rPr>
              <a:t>7</a:t>
            </a:r>
            <a:endParaRPr lang="it-IT" sz="5000" b="1" dirty="0">
              <a:solidFill>
                <a:srgbClr val="244072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568CF4B-F504-45AF-ADE9-EE1B62AD88D2}"/>
              </a:ext>
            </a:extLst>
          </p:cNvPr>
          <p:cNvSpPr txBox="1"/>
          <p:nvPr/>
        </p:nvSpPr>
        <p:spPr>
          <a:xfrm>
            <a:off x="6070461" y="4878322"/>
            <a:ext cx="2541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7F7F7F"/>
                </a:solidFill>
                <a:latin typeface="Bradley Hand ITC" panose="03070402050302030203" pitchFamily="66" charset="0"/>
              </a:rPr>
              <a:t>d’accordo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6727657-A40E-4BF3-966C-0BDB56B8C2AC}"/>
              </a:ext>
            </a:extLst>
          </p:cNvPr>
          <p:cNvSpPr txBox="1"/>
          <p:nvPr/>
        </p:nvSpPr>
        <p:spPr>
          <a:xfrm>
            <a:off x="3311652" y="4911551"/>
            <a:ext cx="246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1F497D"/>
                </a:solidFill>
                <a:latin typeface="Bradley Hand ITC" panose="03070402050302030203" pitchFamily="66" charset="0"/>
              </a:rPr>
              <a:t>d’accordo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CBEC2C04-F9E4-4E75-9D8D-2E010C34D7E7}"/>
              </a:ext>
            </a:extLst>
          </p:cNvPr>
          <p:cNvSpPr txBox="1"/>
          <p:nvPr/>
        </p:nvSpPr>
        <p:spPr>
          <a:xfrm>
            <a:off x="411370" y="4911551"/>
            <a:ext cx="2541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1F497D"/>
                </a:solidFill>
                <a:latin typeface="Bradley Hand ITC" panose="03070402050302030203" pitchFamily="66" charset="0"/>
              </a:rPr>
              <a:t>d’accordo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3D727A3E-BA39-4D76-B519-9BABEBEC098D}"/>
              </a:ext>
            </a:extLst>
          </p:cNvPr>
          <p:cNvSpPr/>
          <p:nvPr/>
        </p:nvSpPr>
        <p:spPr>
          <a:xfrm>
            <a:off x="2836250" y="2169726"/>
            <a:ext cx="20560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5000" b="1" dirty="0">
                <a:solidFill>
                  <a:srgbClr val="244072"/>
                </a:solidFill>
                <a:latin typeface="Calibri" panose="020F0502020204030204" pitchFamily="34" charset="0"/>
              </a:rPr>
              <a:t>=66,</a:t>
            </a:r>
            <a:r>
              <a:rPr lang="it-IT" sz="3600" b="1" dirty="0">
                <a:solidFill>
                  <a:srgbClr val="244072"/>
                </a:solidFill>
                <a:latin typeface="Calibri" panose="020F0502020204030204" pitchFamily="34" charset="0"/>
              </a:rPr>
              <a:t>8</a:t>
            </a:r>
            <a:endParaRPr lang="it-IT" sz="5000" b="1" dirty="0">
              <a:solidFill>
                <a:srgbClr val="244072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F6E03CB0-A780-4798-94B7-5AF0B0A478A4}"/>
              </a:ext>
            </a:extLst>
          </p:cNvPr>
          <p:cNvSpPr txBox="1"/>
          <p:nvPr/>
        </p:nvSpPr>
        <p:spPr>
          <a:xfrm>
            <a:off x="949669" y="2265230"/>
            <a:ext cx="2623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1F497D"/>
                </a:solidFill>
                <a:latin typeface="Bradley Hand ITC" panose="03070402050302030203" pitchFamily="66" charset="0"/>
              </a:rPr>
              <a:t>D’accordo</a:t>
            </a:r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C0A666B0-EA7B-4D27-829B-3E061C26BDB9}"/>
              </a:ext>
            </a:extLst>
          </p:cNvPr>
          <p:cNvSpPr/>
          <p:nvPr/>
        </p:nvSpPr>
        <p:spPr bwMode="auto">
          <a:xfrm rot="21090378">
            <a:off x="6358268" y="3417401"/>
            <a:ext cx="2044751" cy="851852"/>
          </a:xfrm>
          <a:prstGeom prst="ellipse">
            <a:avLst/>
          </a:prstGeom>
          <a:solidFill>
            <a:srgbClr val="BFBFB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11661639-13E5-4221-8B97-CBB3F2E49A98}"/>
              </a:ext>
            </a:extLst>
          </p:cNvPr>
          <p:cNvSpPr/>
          <p:nvPr/>
        </p:nvSpPr>
        <p:spPr>
          <a:xfrm>
            <a:off x="6325725" y="3395069"/>
            <a:ext cx="208686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5000" b="1" dirty="0">
                <a:solidFill>
                  <a:schemeClr val="bg1"/>
                </a:solidFill>
                <a:latin typeface="Calibri" panose="020F0502020204030204" pitchFamily="34" charset="0"/>
              </a:rPr>
              <a:t>33,</a:t>
            </a:r>
            <a:r>
              <a:rPr lang="it-IT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it-IT" sz="5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itolo 1">
            <a:extLst>
              <a:ext uri="{FF2B5EF4-FFF2-40B4-BE49-F238E27FC236}">
                <a16:creationId xmlns:a16="http://schemas.microsoft.com/office/drawing/2014/main" id="{43D285F5-BFA1-42E4-B951-BC1A7B6CE438}"/>
              </a:ext>
            </a:extLst>
          </p:cNvPr>
          <p:cNvSpPr txBox="1">
            <a:spLocks/>
          </p:cNvSpPr>
          <p:nvPr/>
        </p:nvSpPr>
        <p:spPr>
          <a:xfrm>
            <a:off x="369829" y="5514428"/>
            <a:ext cx="5411425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algn="ctr">
              <a:defRPr/>
            </a:pPr>
            <a:r>
              <a:rPr lang="it-IT" sz="2200" dirty="0">
                <a:solidFill>
                  <a:srgbClr val="203864"/>
                </a:solidFill>
                <a:latin typeface="Calibri" panose="020F0502020204030204" pitchFamily="34" charset="0"/>
                <a:cs typeface="Arial"/>
              </a:rPr>
              <a:t>NECESSITÀ DI INVESTIRE FIN DA SUBITO IN FORMAZIONE</a:t>
            </a:r>
            <a:endParaRPr lang="it-IT" sz="2200" b="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Arial"/>
            </a:endParaRPr>
          </a:p>
        </p:txBody>
      </p:sp>
      <p:pic>
        <p:nvPicPr>
          <p:cNvPr id="34" name="Elemento grafico 33" descr="Faccia sorridente con riempimento a tinta unita">
            <a:extLst>
              <a:ext uri="{FF2B5EF4-FFF2-40B4-BE49-F238E27FC236}">
                <a16:creationId xmlns:a16="http://schemas.microsoft.com/office/drawing/2014/main" id="{960DFCBC-4500-491B-A389-3B5BEDEFD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0021" y="304330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01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1">
            <a:extLst>
              <a:ext uri="{FF2B5EF4-FFF2-40B4-BE49-F238E27FC236}">
                <a16:creationId xmlns:a16="http://schemas.microsoft.com/office/drawing/2014/main" id="{697A972C-2EFD-465D-8B53-62A46C38BC45}"/>
              </a:ext>
            </a:extLst>
          </p:cNvPr>
          <p:cNvSpPr txBox="1">
            <a:spLocks/>
          </p:cNvSpPr>
          <p:nvPr/>
        </p:nvSpPr>
        <p:spPr>
          <a:xfrm>
            <a:off x="251520" y="172644"/>
            <a:ext cx="8877733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alibri" panose="020F0502020204030204" pitchFamily="34" charset="0"/>
                <a:cs typeface="Arial"/>
              </a:rPr>
              <a:t>Rischio mancata formazione |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Il 61% delle imprese del comparto ritiene che il </a:t>
            </a:r>
            <a:r>
              <a:rPr lang="it-IT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rischio principale di una mancata formazione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sia che </a:t>
            </a:r>
            <a:r>
              <a:rPr lang="it-IT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tecnici non qualificati si ritrovino a riparare auto che conoscono poco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.</a:t>
            </a:r>
            <a:endParaRPr lang="it-IT" sz="2200" b="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Arial"/>
            </a:endParaRP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C87B1E2F-3D99-4104-99B0-321115D5D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365922"/>
            <a:ext cx="8672512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alibri" panose="020F0502020204030204" pitchFamily="34" charset="0"/>
              </a:rPr>
              <a:t>Base campione: </a:t>
            </a:r>
            <a:r>
              <a:rPr lang="it-IT" altLang="it-IT" sz="900" b="0" dirty="0">
                <a:latin typeface="Calibri" panose="020F0502020204030204" pitchFamily="34" charset="0"/>
              </a:rPr>
              <a:t>1.000 casi. </a:t>
            </a:r>
            <a:r>
              <a:rPr lang="it-IT" altLang="ja-JP" sz="900" dirty="0">
                <a:latin typeface="Calibri" panose="020F0502020204030204" pitchFamily="34" charset="0"/>
              </a:rPr>
              <a:t>I dati sono riportati all’universo</a:t>
            </a:r>
            <a:endParaRPr lang="it-IT" altLang="it-IT" sz="900" dirty="0">
              <a:latin typeface="Calibri" panose="020F0502020204030204" pitchFamily="34" charset="0"/>
            </a:endParaRPr>
          </a:p>
        </p:txBody>
      </p:sp>
      <p:sp>
        <p:nvSpPr>
          <p:cNvPr id="6" name="CasellaDiTesto 9">
            <a:extLst>
              <a:ext uri="{FF2B5EF4-FFF2-40B4-BE49-F238E27FC236}">
                <a16:creationId xmlns:a16="http://schemas.microsoft.com/office/drawing/2014/main" id="{62DB39AE-241E-429E-BDA4-A12FF7189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19" y="1412776"/>
            <a:ext cx="88777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sz="1600" b="0" dirty="0">
                <a:latin typeface="Calibri" panose="020F0502020204030204" pitchFamily="34" charset="0"/>
              </a:rPr>
              <a:t>A Suo avviso, qual è il </a:t>
            </a:r>
            <a:r>
              <a:rPr lang="it-IT" sz="1600" u="sng" dirty="0">
                <a:latin typeface="Calibri" panose="020F0502020204030204" pitchFamily="34" charset="0"/>
              </a:rPr>
              <a:t>rischio principale</a:t>
            </a:r>
            <a:r>
              <a:rPr lang="it-IT" sz="1600" b="0" dirty="0">
                <a:latin typeface="Calibri" panose="020F0502020204030204" pitchFamily="34" charset="0"/>
              </a:rPr>
              <a:t> del mancato aggiornamento dei tecnici sul tema dell’elettrificazione? </a:t>
            </a:r>
            <a:endParaRPr lang="it-IT" sz="1800" u="sng" dirty="0">
              <a:latin typeface="Calibri" panose="020F0502020204030204" pitchFamily="34" charset="0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5550CC0F-7BF4-4684-860C-EE842EAD5CD3}"/>
              </a:ext>
            </a:extLst>
          </p:cNvPr>
          <p:cNvSpPr/>
          <p:nvPr/>
        </p:nvSpPr>
        <p:spPr bwMode="auto">
          <a:xfrm rot="21327508">
            <a:off x="2021231" y="2307505"/>
            <a:ext cx="1769927" cy="978308"/>
          </a:xfrm>
          <a:prstGeom prst="roundRect">
            <a:avLst>
              <a:gd name="adj" fmla="val 50000"/>
            </a:avLst>
          </a:prstGeom>
          <a:solidFill>
            <a:srgbClr val="FFDDD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9C4E8CA-F1C9-4115-9C67-9CA2D16683E2}"/>
              </a:ext>
            </a:extLst>
          </p:cNvPr>
          <p:cNvSpPr/>
          <p:nvPr/>
        </p:nvSpPr>
        <p:spPr>
          <a:xfrm>
            <a:off x="539552" y="3313148"/>
            <a:ext cx="37623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Bradley Hand ITC" panose="03070402050302030203" pitchFamily="66" charset="0"/>
              </a:rPr>
              <a:t>Rischio che tecnici non qualificati si mettano a </a:t>
            </a:r>
          </a:p>
          <a:p>
            <a:pPr algn="ctr"/>
            <a:r>
              <a:rPr lang="it-IT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riparare auto che conoscono poco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D22DF4A-A6A4-4711-9C84-4438F6F1F26A}"/>
              </a:ext>
            </a:extLst>
          </p:cNvPr>
          <p:cNvSpPr/>
          <p:nvPr/>
        </p:nvSpPr>
        <p:spPr>
          <a:xfrm>
            <a:off x="2074494" y="2501044"/>
            <a:ext cx="166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latin typeface="Bradley Hand ITC" panose="03070402050302030203" pitchFamily="66" charset="0"/>
              </a:rPr>
              <a:t>61</a:t>
            </a:r>
            <a:r>
              <a:rPr lang="it-IT" sz="3200" dirty="0">
                <a:latin typeface="Bradley Hand ITC" panose="03070402050302030203" pitchFamily="66" charset="0"/>
              </a:rPr>
              <a:t>,4</a:t>
            </a:r>
            <a:endParaRPr lang="it-IT" sz="3600" dirty="0">
              <a:latin typeface="Bradley Hand ITC" panose="03070402050302030203" pitchFamily="66" charset="0"/>
            </a:endParaRP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E41CDE0B-8511-4B6A-B304-BA99DC0D5A2A}"/>
              </a:ext>
            </a:extLst>
          </p:cNvPr>
          <p:cNvCxnSpPr>
            <a:cxnSpLocks/>
          </p:cNvCxnSpPr>
          <p:nvPr/>
        </p:nvCxnSpPr>
        <p:spPr bwMode="auto">
          <a:xfrm>
            <a:off x="4427984" y="2340491"/>
            <a:ext cx="0" cy="1734369"/>
          </a:xfrm>
          <a:prstGeom prst="line">
            <a:avLst/>
          </a:prstGeom>
          <a:noFill/>
          <a:ln w="19050" cap="flat" cmpd="sng" algn="ctr">
            <a:solidFill>
              <a:srgbClr val="44546A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A14FC22D-7B0D-4226-BFE3-2910704BA4E8}"/>
              </a:ext>
            </a:extLst>
          </p:cNvPr>
          <p:cNvCxnSpPr>
            <a:cxnSpLocks/>
          </p:cNvCxnSpPr>
          <p:nvPr/>
        </p:nvCxnSpPr>
        <p:spPr bwMode="auto">
          <a:xfrm flipH="1">
            <a:off x="539552" y="4357420"/>
            <a:ext cx="7920000" cy="0"/>
          </a:xfrm>
          <a:prstGeom prst="line">
            <a:avLst/>
          </a:prstGeom>
          <a:noFill/>
          <a:ln w="19050" cap="flat" cmpd="sng" algn="ctr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D5770DD6-E14A-4EA7-9904-3831E9831241}"/>
              </a:ext>
            </a:extLst>
          </p:cNvPr>
          <p:cNvCxnSpPr>
            <a:cxnSpLocks/>
          </p:cNvCxnSpPr>
          <p:nvPr/>
        </p:nvCxnSpPr>
        <p:spPr bwMode="auto">
          <a:xfrm>
            <a:off x="4427984" y="4574951"/>
            <a:ext cx="0" cy="1734369"/>
          </a:xfrm>
          <a:prstGeom prst="line">
            <a:avLst/>
          </a:prstGeom>
          <a:noFill/>
          <a:ln w="19050" cap="flat" cmpd="sng" algn="ctr">
            <a:solidFill>
              <a:srgbClr val="44546A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50B4DD50-42D2-4C4A-9D3E-19E516ACE247}"/>
              </a:ext>
            </a:extLst>
          </p:cNvPr>
          <p:cNvSpPr/>
          <p:nvPr/>
        </p:nvSpPr>
        <p:spPr bwMode="auto">
          <a:xfrm rot="21327508">
            <a:off x="2015665" y="4653163"/>
            <a:ext cx="1633441" cy="83228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2CC0148B-EF9B-49E6-A371-0C9515C8E72D}"/>
              </a:ext>
            </a:extLst>
          </p:cNvPr>
          <p:cNvSpPr/>
          <p:nvPr/>
        </p:nvSpPr>
        <p:spPr>
          <a:xfrm>
            <a:off x="584808" y="5486591"/>
            <a:ext cx="3747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Bradley Hand ITC" panose="03070402050302030203" pitchFamily="66" charset="0"/>
              </a:rPr>
              <a:t>Rischio per i tecnici di </a:t>
            </a:r>
          </a:p>
          <a:p>
            <a:pPr algn="ctr"/>
            <a:r>
              <a:rPr lang="it-IT" sz="2000" dirty="0">
                <a:latin typeface="Bradley Hand ITC" panose="03070402050302030203" pitchFamily="66" charset="0"/>
              </a:rPr>
              <a:t>subire</a:t>
            </a:r>
            <a:r>
              <a:rPr lang="it-IT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danni alla salute  </a:t>
            </a:r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694AAC39-5A2C-4B2F-891D-579DA29953CD}"/>
              </a:ext>
            </a:extLst>
          </p:cNvPr>
          <p:cNvSpPr/>
          <p:nvPr/>
        </p:nvSpPr>
        <p:spPr bwMode="auto">
          <a:xfrm rot="21327508">
            <a:off x="6220541" y="4620443"/>
            <a:ext cx="1633441" cy="83228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5AF2E601-2F40-4976-990A-C0CAC5ADA7F5}"/>
              </a:ext>
            </a:extLst>
          </p:cNvPr>
          <p:cNvSpPr/>
          <p:nvPr/>
        </p:nvSpPr>
        <p:spPr>
          <a:xfrm>
            <a:off x="4708794" y="5486591"/>
            <a:ext cx="3747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Aumento del costo del servizio </a:t>
            </a:r>
            <a:r>
              <a:rPr lang="it-IT" sz="2000" dirty="0">
                <a:latin typeface="Bradley Hand ITC" panose="03070402050302030203" pitchFamily="66" charset="0"/>
              </a:rPr>
              <a:t>di manutenzione dei veicoli elettrici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591730B2-498C-4189-893D-B13B90E45771}"/>
              </a:ext>
            </a:extLst>
          </p:cNvPr>
          <p:cNvSpPr/>
          <p:nvPr/>
        </p:nvSpPr>
        <p:spPr>
          <a:xfrm>
            <a:off x="2025025" y="4719201"/>
            <a:ext cx="166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latin typeface="Bradley Hand ITC" panose="03070402050302030203" pitchFamily="66" charset="0"/>
              </a:rPr>
              <a:t>12</a:t>
            </a:r>
            <a:r>
              <a:rPr lang="it-IT" sz="3200" dirty="0">
                <a:latin typeface="Bradley Hand ITC" panose="03070402050302030203" pitchFamily="66" charset="0"/>
              </a:rPr>
              <a:t>,6</a:t>
            </a:r>
            <a:endParaRPr lang="it-IT" sz="3600" dirty="0">
              <a:latin typeface="Bradley Hand ITC" panose="03070402050302030203" pitchFamily="66" charset="0"/>
            </a:endParaRPr>
          </a:p>
        </p:txBody>
      </p: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D016746B-47CC-474C-A970-DB4DCB138AB3}"/>
              </a:ext>
            </a:extLst>
          </p:cNvPr>
          <p:cNvSpPr/>
          <p:nvPr/>
        </p:nvSpPr>
        <p:spPr bwMode="auto">
          <a:xfrm rot="21327508">
            <a:off x="6193003" y="2465295"/>
            <a:ext cx="1633441" cy="83228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8BD656F3-3A6A-408A-8F74-E1745807AB4C}"/>
              </a:ext>
            </a:extLst>
          </p:cNvPr>
          <p:cNvSpPr/>
          <p:nvPr/>
        </p:nvSpPr>
        <p:spPr>
          <a:xfrm>
            <a:off x="4702154" y="3313148"/>
            <a:ext cx="3747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Bradley Hand ITC" panose="03070402050302030203" pitchFamily="66" charset="0"/>
              </a:rPr>
              <a:t>Rischio per i datori di lavoro di </a:t>
            </a:r>
            <a:r>
              <a:rPr lang="it-IT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violare le norme di sicurezza   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ED313139-E9A8-435B-99EB-49991C38DD2E}"/>
              </a:ext>
            </a:extLst>
          </p:cNvPr>
          <p:cNvSpPr/>
          <p:nvPr/>
        </p:nvSpPr>
        <p:spPr>
          <a:xfrm>
            <a:off x="6202472" y="2541836"/>
            <a:ext cx="166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latin typeface="Bradley Hand ITC" panose="03070402050302030203" pitchFamily="66" charset="0"/>
              </a:rPr>
              <a:t>14</a:t>
            </a:r>
            <a:r>
              <a:rPr lang="it-IT" sz="3200" dirty="0">
                <a:latin typeface="Bradley Hand ITC" panose="03070402050302030203" pitchFamily="66" charset="0"/>
              </a:rPr>
              <a:t>,4</a:t>
            </a:r>
            <a:endParaRPr lang="it-IT" sz="3600" dirty="0">
              <a:latin typeface="Bradley Hand ITC" panose="03070402050302030203" pitchFamily="66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BDACC049-0D0A-44FC-9E0E-13431B786CDD}"/>
              </a:ext>
            </a:extLst>
          </p:cNvPr>
          <p:cNvSpPr/>
          <p:nvPr/>
        </p:nvSpPr>
        <p:spPr>
          <a:xfrm>
            <a:off x="6202472" y="4719201"/>
            <a:ext cx="166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latin typeface="Bradley Hand ITC" panose="03070402050302030203" pitchFamily="66" charset="0"/>
              </a:rPr>
              <a:t>11</a:t>
            </a:r>
            <a:r>
              <a:rPr lang="it-IT" sz="3200" dirty="0">
                <a:latin typeface="Bradley Hand ITC" panose="03070402050302030203" pitchFamily="66" charset="0"/>
              </a:rPr>
              <a:t>,6</a:t>
            </a:r>
            <a:endParaRPr lang="it-IT" sz="3600" dirty="0">
              <a:latin typeface="Bradley Hand ITC" panose="03070402050302030203" pitchFamily="66" charset="0"/>
            </a:endParaRPr>
          </a:p>
        </p:txBody>
      </p:sp>
      <p:pic>
        <p:nvPicPr>
          <p:cNvPr id="50" name="Elemento grafico 49">
            <a:extLst>
              <a:ext uri="{FF2B5EF4-FFF2-40B4-BE49-F238E27FC236}">
                <a16:creationId xmlns:a16="http://schemas.microsoft.com/office/drawing/2014/main" id="{799795D8-1A67-4C97-984C-F7E00F5F5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374" y="2044416"/>
            <a:ext cx="1363160" cy="1363160"/>
          </a:xfrm>
          <a:prstGeom prst="rect">
            <a:avLst/>
          </a:prstGeom>
        </p:spPr>
      </p:pic>
      <p:pic>
        <p:nvPicPr>
          <p:cNvPr id="56" name="Elemento grafico 55">
            <a:extLst>
              <a:ext uri="{FF2B5EF4-FFF2-40B4-BE49-F238E27FC236}">
                <a16:creationId xmlns:a16="http://schemas.microsoft.com/office/drawing/2014/main" id="{7FF871A3-A6A1-4C77-BB7F-367C36FDF1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4088" y="4736401"/>
            <a:ext cx="720000" cy="720000"/>
          </a:xfrm>
          <a:prstGeom prst="rect">
            <a:avLst/>
          </a:prstGeom>
        </p:spPr>
      </p:pic>
      <p:pic>
        <p:nvPicPr>
          <p:cNvPr id="58" name="Elemento grafico 57">
            <a:extLst>
              <a:ext uri="{FF2B5EF4-FFF2-40B4-BE49-F238E27FC236}">
                <a16:creationId xmlns:a16="http://schemas.microsoft.com/office/drawing/2014/main" id="{9B60F02D-0C7D-4640-89C9-0207E34BA6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9212" y="4736401"/>
            <a:ext cx="720000" cy="720000"/>
          </a:xfrm>
          <a:prstGeom prst="rect">
            <a:avLst/>
          </a:prstGeom>
        </p:spPr>
      </p:pic>
      <p:pic>
        <p:nvPicPr>
          <p:cNvPr id="60" name="Elemento grafico 59">
            <a:extLst>
              <a:ext uri="{FF2B5EF4-FFF2-40B4-BE49-F238E27FC236}">
                <a16:creationId xmlns:a16="http://schemas.microsoft.com/office/drawing/2014/main" id="{38009941-4190-4B2C-BC43-4C0AE831C3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42616" y="259077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89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1">
            <a:extLst>
              <a:ext uri="{FF2B5EF4-FFF2-40B4-BE49-F238E27FC236}">
                <a16:creationId xmlns:a16="http://schemas.microsoft.com/office/drawing/2014/main" id="{697A972C-2EFD-465D-8B53-62A46C38BC45}"/>
              </a:ext>
            </a:extLst>
          </p:cNvPr>
          <p:cNvSpPr txBox="1">
            <a:spLocks/>
          </p:cNvSpPr>
          <p:nvPr/>
        </p:nvSpPr>
        <p:spPr>
          <a:xfrm>
            <a:off x="251520" y="172644"/>
            <a:ext cx="8877733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alibri" panose="020F0502020204030204" pitchFamily="34" charset="0"/>
                <a:cs typeface="Arial"/>
              </a:rPr>
              <a:t>Futuro comparto automotive |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Quasi il 60% delle imprese ritiene che in futuro, le </a:t>
            </a:r>
            <a:r>
              <a:rPr lang="it-IT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imprese della produzione e del commercio di pezzi di ricambio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dei veicoli a motore tradizionale </a:t>
            </a:r>
            <a:r>
              <a:rPr lang="it-IT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seguiranno nuovi modelli di business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.</a:t>
            </a:r>
            <a:endParaRPr lang="it-IT" sz="2200" b="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Arial"/>
            </a:endParaRP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C87B1E2F-3D99-4104-99B0-321115D5D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365922"/>
            <a:ext cx="8672512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alibri" panose="020F0502020204030204" pitchFamily="34" charset="0"/>
              </a:rPr>
              <a:t>Base campione: </a:t>
            </a:r>
            <a:r>
              <a:rPr lang="it-IT" altLang="it-IT" sz="900" b="0" dirty="0">
                <a:latin typeface="Calibri" panose="020F0502020204030204" pitchFamily="34" charset="0"/>
              </a:rPr>
              <a:t>1.000 casi. </a:t>
            </a:r>
            <a:r>
              <a:rPr lang="it-IT" altLang="ja-JP" sz="900" dirty="0">
                <a:latin typeface="Calibri" panose="020F0502020204030204" pitchFamily="34" charset="0"/>
              </a:rPr>
              <a:t>I dati sono riportati all’universo</a:t>
            </a:r>
            <a:endParaRPr lang="it-IT" altLang="it-IT" sz="900" dirty="0">
              <a:latin typeface="Calibri" panose="020F0502020204030204" pitchFamily="34" charset="0"/>
            </a:endParaRPr>
          </a:p>
        </p:txBody>
      </p:sp>
      <p:sp>
        <p:nvSpPr>
          <p:cNvPr id="6" name="CasellaDiTesto 9">
            <a:extLst>
              <a:ext uri="{FF2B5EF4-FFF2-40B4-BE49-F238E27FC236}">
                <a16:creationId xmlns:a16="http://schemas.microsoft.com/office/drawing/2014/main" id="{62DB39AE-241E-429E-BDA4-A12FF7189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434262"/>
            <a:ext cx="85950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it-IT" sz="1600" b="0" dirty="0">
                <a:latin typeface="Calibri" panose="020F0502020204030204" pitchFamily="34" charset="0"/>
              </a:rPr>
              <a:t>Le auto ed i motoveicoli elettrici sono più semplici da costruire, ed ancora più semplici quanto a manutenzione. A suo avviso, </a:t>
            </a:r>
            <a:r>
              <a:rPr lang="it-IT" sz="1600" u="sng" dirty="0">
                <a:latin typeface="Calibri" panose="020F0502020204030204" pitchFamily="34" charset="0"/>
              </a:rPr>
              <a:t>cosa accadrà nel prossimo futuro alle aziende</a:t>
            </a:r>
            <a:r>
              <a:rPr lang="it-IT" sz="1600" b="0" dirty="0">
                <a:latin typeface="Calibri" panose="020F0502020204030204" pitchFamily="34" charset="0"/>
              </a:rPr>
              <a:t> che producono, distribuiscono e vendono </a:t>
            </a:r>
            <a:r>
              <a:rPr lang="it-IT" sz="1600" u="sng" dirty="0">
                <a:latin typeface="Calibri" panose="020F0502020204030204" pitchFamily="34" charset="0"/>
              </a:rPr>
              <a:t>pezzi di ricambio e accessori per i sistemi diesel e benzina</a:t>
            </a:r>
            <a:r>
              <a:rPr lang="it-IT" sz="1600" b="0" dirty="0">
                <a:latin typeface="Calibri" panose="020F0502020204030204" pitchFamily="34" charset="0"/>
              </a:rPr>
              <a:t>? </a:t>
            </a:r>
            <a:endParaRPr lang="it-IT" sz="1800" u="sng" dirty="0">
              <a:latin typeface="Calibri" panose="020F0502020204030204" pitchFamily="34" charset="0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2E13F94C-4015-4B8A-B7B1-2162BD31A03F}"/>
              </a:ext>
            </a:extLst>
          </p:cNvPr>
          <p:cNvSpPr/>
          <p:nvPr/>
        </p:nvSpPr>
        <p:spPr bwMode="auto">
          <a:xfrm>
            <a:off x="4229500" y="5029057"/>
            <a:ext cx="1705350" cy="465988"/>
          </a:xfrm>
          <a:prstGeom prst="roundRect">
            <a:avLst/>
          </a:prstGeom>
          <a:solidFill>
            <a:srgbClr val="DAA01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A4950B28-8C04-4B36-87D4-B497BBFEB9BD}"/>
              </a:ext>
            </a:extLst>
          </p:cNvPr>
          <p:cNvSpPr/>
          <p:nvPr/>
        </p:nvSpPr>
        <p:spPr bwMode="auto">
          <a:xfrm>
            <a:off x="4242448" y="5601367"/>
            <a:ext cx="1705350" cy="465988"/>
          </a:xfrm>
          <a:prstGeom prst="roundRect">
            <a:avLst/>
          </a:prstGeom>
          <a:solidFill>
            <a:srgbClr val="DAA01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D0FDEFD-BE4F-4E80-8679-0DCC7B3DC17E}"/>
              </a:ext>
            </a:extLst>
          </p:cNvPr>
          <p:cNvSpPr txBox="1"/>
          <p:nvPr/>
        </p:nvSpPr>
        <p:spPr>
          <a:xfrm>
            <a:off x="2697428" y="5057106"/>
            <a:ext cx="1202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Venditori</a:t>
            </a:r>
            <a:endParaRPr lang="it-IT" sz="1600" dirty="0">
              <a:solidFill>
                <a:schemeClr val="tx2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2C38B17-5D88-4A22-85D3-075E5419CF63}"/>
              </a:ext>
            </a:extLst>
          </p:cNvPr>
          <p:cNvSpPr txBox="1"/>
          <p:nvPr/>
        </p:nvSpPr>
        <p:spPr>
          <a:xfrm>
            <a:off x="2637944" y="5610299"/>
            <a:ext cx="1278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Riparatori</a:t>
            </a:r>
            <a:endParaRPr lang="it-IT" sz="1600" dirty="0">
              <a:solidFill>
                <a:schemeClr val="tx2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8DD693E4-5F90-4B6B-9C0B-6182F87F1D63}"/>
              </a:ext>
            </a:extLst>
          </p:cNvPr>
          <p:cNvCxnSpPr>
            <a:cxnSpLocks/>
          </p:cNvCxnSpPr>
          <p:nvPr/>
        </p:nvCxnSpPr>
        <p:spPr bwMode="auto">
          <a:xfrm>
            <a:off x="2797833" y="5540601"/>
            <a:ext cx="3075417" cy="9751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E60A5BE-8C36-4BF9-92A4-2ABCD53FE9D3}"/>
              </a:ext>
            </a:extLst>
          </p:cNvPr>
          <p:cNvSpPr txBox="1"/>
          <p:nvPr/>
        </p:nvSpPr>
        <p:spPr>
          <a:xfrm>
            <a:off x="4637699" y="4996612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Bradley Hand ITC" panose="03070402050302030203" pitchFamily="66" charset="0"/>
              </a:rPr>
              <a:t>27</a:t>
            </a:r>
            <a:r>
              <a:rPr lang="it-IT" sz="2000" dirty="0">
                <a:solidFill>
                  <a:schemeClr val="bg1"/>
                </a:solidFill>
                <a:latin typeface="Bradley Hand ITC" panose="03070402050302030203" pitchFamily="66" charset="0"/>
              </a:rPr>
              <a:t>,0%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F149554-1277-4B07-9B31-0A4FF21E9874}"/>
              </a:ext>
            </a:extLst>
          </p:cNvPr>
          <p:cNvSpPr txBox="1"/>
          <p:nvPr/>
        </p:nvSpPr>
        <p:spPr>
          <a:xfrm>
            <a:off x="4626478" y="5568481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Bradley Hand ITC" panose="03070402050302030203" pitchFamily="66" charset="0"/>
              </a:rPr>
              <a:t>44</a:t>
            </a:r>
            <a:r>
              <a:rPr lang="it-IT" sz="2000" dirty="0">
                <a:solidFill>
                  <a:schemeClr val="bg1"/>
                </a:solidFill>
                <a:latin typeface="Bradley Hand ITC" panose="03070402050302030203" pitchFamily="66" charset="0"/>
              </a:rPr>
              <a:t>,3%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3B4141B1-B08F-463C-99A3-3CC46288F854}"/>
              </a:ext>
            </a:extLst>
          </p:cNvPr>
          <p:cNvSpPr/>
          <p:nvPr/>
        </p:nvSpPr>
        <p:spPr bwMode="auto">
          <a:xfrm>
            <a:off x="1413102" y="5003986"/>
            <a:ext cx="1080000" cy="1080000"/>
          </a:xfrm>
          <a:prstGeom prst="ellipse">
            <a:avLst/>
          </a:prstGeom>
          <a:solidFill>
            <a:srgbClr val="DAA01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90DBFD8-14EF-4F18-869F-4A90D18EA28B}"/>
              </a:ext>
            </a:extLst>
          </p:cNvPr>
          <p:cNvSpPr txBox="1"/>
          <p:nvPr/>
        </p:nvSpPr>
        <p:spPr>
          <a:xfrm>
            <a:off x="1359099" y="5183150"/>
            <a:ext cx="1284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Bradley Hand ITC" panose="03070402050302030203" pitchFamily="66" charset="0"/>
              </a:rPr>
              <a:t>40</a:t>
            </a:r>
            <a:r>
              <a:rPr lang="it-IT" sz="3200" dirty="0">
                <a:solidFill>
                  <a:schemeClr val="bg1"/>
                </a:solidFill>
                <a:latin typeface="Bradley Hand ITC" panose="03070402050302030203" pitchFamily="66" charset="0"/>
              </a:rPr>
              <a:t>,</a:t>
            </a:r>
            <a:r>
              <a:rPr lang="it-IT" sz="2600" dirty="0">
                <a:solidFill>
                  <a:schemeClr val="bg1"/>
                </a:solidFill>
                <a:latin typeface="Bradley Hand ITC" panose="03070402050302030203" pitchFamily="66" charset="0"/>
              </a:rPr>
              <a:t>9%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9290ABFE-11CD-4D6E-9BE3-0EF7DA455C18}"/>
              </a:ext>
            </a:extLst>
          </p:cNvPr>
          <p:cNvSpPr/>
          <p:nvPr/>
        </p:nvSpPr>
        <p:spPr bwMode="auto">
          <a:xfrm>
            <a:off x="2627784" y="4843214"/>
            <a:ext cx="3507007" cy="1429999"/>
          </a:xfrm>
          <a:prstGeom prst="rect">
            <a:avLst/>
          </a:prstGeom>
          <a:noFill/>
          <a:ln w="12700" cap="flat" cmpd="sng" algn="ctr">
            <a:solidFill>
              <a:srgbClr val="203864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FE2E11D3-3C11-4351-8B69-7257D0C38BC3}"/>
              </a:ext>
            </a:extLst>
          </p:cNvPr>
          <p:cNvSpPr/>
          <p:nvPr/>
        </p:nvSpPr>
        <p:spPr>
          <a:xfrm>
            <a:off x="1219169" y="4378542"/>
            <a:ext cx="509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>
                <a:solidFill>
                  <a:srgbClr val="DAA010"/>
                </a:solidFill>
                <a:latin typeface="Calibri" panose="020F0502020204030204" pitchFamily="34" charset="0"/>
              </a:rPr>
              <a:t>Verranno assorbite dai grandi network 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0E741E29-A939-4600-B5F1-02F9C4F7BDB4}"/>
              </a:ext>
            </a:extLst>
          </p:cNvPr>
          <p:cNvSpPr/>
          <p:nvPr/>
        </p:nvSpPr>
        <p:spPr bwMode="auto">
          <a:xfrm>
            <a:off x="1268260" y="4843214"/>
            <a:ext cx="1362359" cy="1429999"/>
          </a:xfrm>
          <a:prstGeom prst="rect">
            <a:avLst/>
          </a:prstGeom>
          <a:noFill/>
          <a:ln w="12700" cap="flat" cmpd="sng" algn="ctr">
            <a:solidFill>
              <a:srgbClr val="203864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18145EA5-394E-45F3-AE9E-FE08833E2B08}"/>
              </a:ext>
            </a:extLst>
          </p:cNvPr>
          <p:cNvSpPr/>
          <p:nvPr/>
        </p:nvSpPr>
        <p:spPr bwMode="auto">
          <a:xfrm>
            <a:off x="3477875" y="2999901"/>
            <a:ext cx="1705350" cy="465988"/>
          </a:xfrm>
          <a:prstGeom prst="roundRect">
            <a:avLst/>
          </a:prstGeom>
          <a:solidFill>
            <a:srgbClr val="00668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0572E95D-1E84-41F2-99F7-6C1FC2F4D577}"/>
              </a:ext>
            </a:extLst>
          </p:cNvPr>
          <p:cNvSpPr/>
          <p:nvPr/>
        </p:nvSpPr>
        <p:spPr bwMode="auto">
          <a:xfrm>
            <a:off x="3490823" y="3572211"/>
            <a:ext cx="1705350" cy="465988"/>
          </a:xfrm>
          <a:prstGeom prst="roundRect">
            <a:avLst/>
          </a:prstGeom>
          <a:solidFill>
            <a:srgbClr val="00668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1B0DB84-5DAF-421B-B1D3-F311FFCF02B3}"/>
              </a:ext>
            </a:extLst>
          </p:cNvPr>
          <p:cNvSpPr txBox="1"/>
          <p:nvPr/>
        </p:nvSpPr>
        <p:spPr>
          <a:xfrm>
            <a:off x="1945803" y="3027950"/>
            <a:ext cx="1202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Venditori</a:t>
            </a:r>
            <a:endParaRPr lang="it-IT" sz="1600" dirty="0">
              <a:solidFill>
                <a:schemeClr val="tx2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989830A-B617-44E2-94CB-8A701F07AC5A}"/>
              </a:ext>
            </a:extLst>
          </p:cNvPr>
          <p:cNvSpPr txBox="1"/>
          <p:nvPr/>
        </p:nvSpPr>
        <p:spPr>
          <a:xfrm>
            <a:off x="1886319" y="3581143"/>
            <a:ext cx="1278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Riparatori</a:t>
            </a:r>
            <a:endParaRPr lang="it-IT" sz="1600" dirty="0">
              <a:solidFill>
                <a:schemeClr val="tx2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1DB084C3-1E3D-4FB8-8663-9C37E0F0F319}"/>
              </a:ext>
            </a:extLst>
          </p:cNvPr>
          <p:cNvCxnSpPr>
            <a:cxnSpLocks/>
          </p:cNvCxnSpPr>
          <p:nvPr/>
        </p:nvCxnSpPr>
        <p:spPr bwMode="auto">
          <a:xfrm>
            <a:off x="2046208" y="3511445"/>
            <a:ext cx="3075417" cy="9751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62D51B27-B4E5-42C6-81A0-6AAD2E94E8C4}"/>
              </a:ext>
            </a:extLst>
          </p:cNvPr>
          <p:cNvSpPr txBox="1"/>
          <p:nvPr/>
        </p:nvSpPr>
        <p:spPr>
          <a:xfrm>
            <a:off x="3886074" y="2967456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Bradley Hand ITC" panose="03070402050302030203" pitchFamily="66" charset="0"/>
              </a:rPr>
              <a:t>73</a:t>
            </a:r>
            <a:r>
              <a:rPr lang="it-IT" sz="2000" dirty="0">
                <a:solidFill>
                  <a:schemeClr val="bg1"/>
                </a:solidFill>
                <a:latin typeface="Bradley Hand ITC" panose="03070402050302030203" pitchFamily="66" charset="0"/>
              </a:rPr>
              <a:t>,0%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B1A9B945-F52C-4FD5-A21D-F48080A4AC1E}"/>
              </a:ext>
            </a:extLst>
          </p:cNvPr>
          <p:cNvSpPr txBox="1"/>
          <p:nvPr/>
        </p:nvSpPr>
        <p:spPr>
          <a:xfrm>
            <a:off x="3874853" y="3539325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Bradley Hand ITC" panose="03070402050302030203" pitchFamily="66" charset="0"/>
              </a:rPr>
              <a:t>55</a:t>
            </a:r>
            <a:r>
              <a:rPr lang="it-IT" sz="2000" dirty="0">
                <a:solidFill>
                  <a:schemeClr val="bg1"/>
                </a:solidFill>
                <a:latin typeface="Bradley Hand ITC" panose="03070402050302030203" pitchFamily="66" charset="0"/>
              </a:rPr>
              <a:t>,7%</a:t>
            </a:r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906CB44F-4226-4295-BB20-594FFD2E9EFD}"/>
              </a:ext>
            </a:extLst>
          </p:cNvPr>
          <p:cNvSpPr/>
          <p:nvPr/>
        </p:nvSpPr>
        <p:spPr bwMode="auto">
          <a:xfrm>
            <a:off x="661477" y="2974830"/>
            <a:ext cx="1080000" cy="1080000"/>
          </a:xfrm>
          <a:prstGeom prst="ellipse">
            <a:avLst/>
          </a:prstGeom>
          <a:solidFill>
            <a:srgbClr val="00668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B99A3F65-21C6-428A-8F3A-5FF9F7D6B916}"/>
              </a:ext>
            </a:extLst>
          </p:cNvPr>
          <p:cNvSpPr txBox="1"/>
          <p:nvPr/>
        </p:nvSpPr>
        <p:spPr>
          <a:xfrm>
            <a:off x="607474" y="3153994"/>
            <a:ext cx="1242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Bradley Hand ITC" panose="03070402050302030203" pitchFamily="66" charset="0"/>
              </a:rPr>
              <a:t>59</a:t>
            </a:r>
            <a:r>
              <a:rPr lang="it-IT" sz="3200" dirty="0">
                <a:solidFill>
                  <a:schemeClr val="bg1"/>
                </a:solidFill>
                <a:latin typeface="Bradley Hand ITC" panose="03070402050302030203" pitchFamily="66" charset="0"/>
              </a:rPr>
              <a:t>,</a:t>
            </a:r>
            <a:r>
              <a:rPr lang="it-IT" sz="2600" dirty="0">
                <a:solidFill>
                  <a:schemeClr val="bg1"/>
                </a:solidFill>
                <a:latin typeface="Bradley Hand ITC" panose="03070402050302030203" pitchFamily="66" charset="0"/>
              </a:rPr>
              <a:t>1%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B34F6CFA-F8F6-4783-AA1D-492C7C3007FE}"/>
              </a:ext>
            </a:extLst>
          </p:cNvPr>
          <p:cNvSpPr/>
          <p:nvPr/>
        </p:nvSpPr>
        <p:spPr bwMode="auto">
          <a:xfrm>
            <a:off x="1876159" y="2802919"/>
            <a:ext cx="3507007" cy="1429999"/>
          </a:xfrm>
          <a:prstGeom prst="rect">
            <a:avLst/>
          </a:prstGeom>
          <a:noFill/>
          <a:ln w="12700" cap="flat" cmpd="sng" algn="ctr">
            <a:solidFill>
              <a:srgbClr val="203864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FED97E49-17FF-429D-91CF-E740139F26D6}"/>
              </a:ext>
            </a:extLst>
          </p:cNvPr>
          <p:cNvSpPr/>
          <p:nvPr/>
        </p:nvSpPr>
        <p:spPr>
          <a:xfrm>
            <a:off x="467544" y="2338247"/>
            <a:ext cx="509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>
                <a:solidFill>
                  <a:srgbClr val="00668A"/>
                </a:solidFill>
                <a:latin typeface="Calibri" panose="020F0502020204030204" pitchFamily="34" charset="0"/>
              </a:rPr>
              <a:t>Seguiranno modelli di business diversi </a:t>
            </a: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4954D1C6-A3B1-47DC-9763-9DB3BCD15E06}"/>
              </a:ext>
            </a:extLst>
          </p:cNvPr>
          <p:cNvSpPr/>
          <p:nvPr/>
        </p:nvSpPr>
        <p:spPr bwMode="auto">
          <a:xfrm>
            <a:off x="516635" y="2802919"/>
            <a:ext cx="1362359" cy="1429999"/>
          </a:xfrm>
          <a:prstGeom prst="rect">
            <a:avLst/>
          </a:prstGeom>
          <a:noFill/>
          <a:ln w="12700" cap="flat" cmpd="sng" algn="ctr">
            <a:solidFill>
              <a:srgbClr val="203864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525ACF3-6074-40B0-A34B-386E87B93888}"/>
              </a:ext>
            </a:extLst>
          </p:cNvPr>
          <p:cNvSpPr/>
          <p:nvPr/>
        </p:nvSpPr>
        <p:spPr bwMode="auto">
          <a:xfrm>
            <a:off x="6748553" y="2385542"/>
            <a:ext cx="1578325" cy="329555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00668A"/>
              </a:solidFill>
              <a:effectLst/>
              <a:latin typeface="Arial" charset="0"/>
            </a:endParaRP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3BFDAF22-1380-4C20-A150-A493F3BE53FC}"/>
              </a:ext>
            </a:extLst>
          </p:cNvPr>
          <p:cNvSpPr/>
          <p:nvPr/>
        </p:nvSpPr>
        <p:spPr>
          <a:xfrm>
            <a:off x="6768242" y="2467515"/>
            <a:ext cx="1501939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u="sng" dirty="0">
                <a:solidFill>
                  <a:srgbClr val="00668A"/>
                </a:solidFill>
                <a:latin typeface="Bradley Hand ITC" panose="03070402050302030203" pitchFamily="66" charset="0"/>
                <a:cs typeface="Calibri" panose="020F0502020204030204" pitchFamily="34" charset="0"/>
              </a:rPr>
              <a:t>ESEMPIO DI LETTURA</a:t>
            </a:r>
          </a:p>
          <a:p>
            <a:r>
              <a:rPr lang="it-IT" sz="1300" dirty="0">
                <a:solidFill>
                  <a:srgbClr val="00668A"/>
                </a:solidFill>
                <a:latin typeface="Bradley Hand ITC" panose="03070402050302030203" pitchFamily="66" charset="0"/>
                <a:cs typeface="Calibri" panose="020F0502020204030204" pitchFamily="34" charset="0"/>
              </a:rPr>
              <a:t>Poco più di un riparatore su due (55,7%) ritiene che le aziende che operano su sistemi diesel e benzina seguiranno in futuro modelli di business diversi; tre venditori su quattro (73,0%) la pensano allo stesso modo.</a:t>
            </a:r>
          </a:p>
        </p:txBody>
      </p:sp>
      <p:pic>
        <p:nvPicPr>
          <p:cNvPr id="58" name="Elemento grafico 57" descr="Freccia: curva oraria">
            <a:extLst>
              <a:ext uri="{FF2B5EF4-FFF2-40B4-BE49-F238E27FC236}">
                <a16:creationId xmlns:a16="http://schemas.microsoft.com/office/drawing/2014/main" id="{EE753F98-DCD2-4643-A6EF-0FCEDC623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717495">
            <a:off x="5218539" y="2282249"/>
            <a:ext cx="1506194" cy="150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15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1">
            <a:extLst>
              <a:ext uri="{FF2B5EF4-FFF2-40B4-BE49-F238E27FC236}">
                <a16:creationId xmlns:a16="http://schemas.microsoft.com/office/drawing/2014/main" id="{697A972C-2EFD-465D-8B53-62A46C38BC45}"/>
              </a:ext>
            </a:extLst>
          </p:cNvPr>
          <p:cNvSpPr txBox="1">
            <a:spLocks/>
          </p:cNvSpPr>
          <p:nvPr/>
        </p:nvSpPr>
        <p:spPr>
          <a:xfrm>
            <a:off x="251520" y="172644"/>
            <a:ext cx="8784975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alibri" panose="020F0502020204030204" pitchFamily="34" charset="0"/>
                <a:cs typeface="Arial"/>
              </a:rPr>
              <a:t>Il processo di elettrificazione |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Le imprese del comparto della mobilità ritengono che </a:t>
            </a:r>
            <a:r>
              <a:rPr lang="it-IT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il processo di elettrificazione sarà piuttosto lungo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(in media, si prevede che passeranno almeno 15 anni).</a:t>
            </a:r>
            <a:endParaRPr lang="it-IT" sz="2200" b="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Arial"/>
            </a:endParaRP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C87B1E2F-3D99-4104-99B0-321115D5D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365922"/>
            <a:ext cx="8672512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alibri" panose="020F0502020204030204" pitchFamily="34" charset="0"/>
              </a:rPr>
              <a:t>Base campione: </a:t>
            </a:r>
            <a:r>
              <a:rPr lang="it-IT" altLang="it-IT" sz="900" b="0" dirty="0">
                <a:latin typeface="Calibri" panose="020F0502020204030204" pitchFamily="34" charset="0"/>
              </a:rPr>
              <a:t>1.000 casi. </a:t>
            </a:r>
            <a:r>
              <a:rPr lang="it-IT" altLang="ja-JP" sz="900" dirty="0">
                <a:latin typeface="Calibri" panose="020F0502020204030204" pitchFamily="34" charset="0"/>
              </a:rPr>
              <a:t>I dati sono riportati all’universo</a:t>
            </a:r>
            <a:endParaRPr lang="it-IT" altLang="it-IT" sz="900" dirty="0">
              <a:latin typeface="Calibri" panose="020F0502020204030204" pitchFamily="34" charset="0"/>
            </a:endParaRPr>
          </a:p>
        </p:txBody>
      </p:sp>
      <p:sp>
        <p:nvSpPr>
          <p:cNvPr id="6" name="CasellaDiTesto 9">
            <a:extLst>
              <a:ext uri="{FF2B5EF4-FFF2-40B4-BE49-F238E27FC236}">
                <a16:creationId xmlns:a16="http://schemas.microsoft.com/office/drawing/2014/main" id="{62DB39AE-241E-429E-BDA4-A12FF7189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290882"/>
            <a:ext cx="8595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sz="1600" b="0" dirty="0">
                <a:latin typeface="Calibri" panose="020F0502020204030204" pitchFamily="34" charset="0"/>
              </a:rPr>
              <a:t>Secondo lei, il </a:t>
            </a:r>
            <a:r>
              <a:rPr lang="it-IT" sz="1600" u="sng" dirty="0">
                <a:latin typeface="Calibri" panose="020F0502020204030204" pitchFamily="34" charset="0"/>
              </a:rPr>
              <a:t>processo di elettrificazione potrà dirsi raggiunto </a:t>
            </a:r>
            <a:r>
              <a:rPr lang="it-IT" sz="1600" b="0" dirty="0">
                <a:latin typeface="Calibri" panose="020F0502020204030204" pitchFamily="34" charset="0"/>
              </a:rPr>
              <a:t>e, quindi, la percentuale di auto e scooter elettrici in circolo sarà superiore al 50%:</a:t>
            </a:r>
            <a:endParaRPr lang="it-IT" sz="1800" b="0" dirty="0">
              <a:latin typeface="Calibri" panose="020F050202020403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231C849-1DC0-4BC3-ADA9-EEF36629DC28}"/>
              </a:ext>
            </a:extLst>
          </p:cNvPr>
          <p:cNvSpPr txBox="1"/>
          <p:nvPr/>
        </p:nvSpPr>
        <p:spPr>
          <a:xfrm>
            <a:off x="1563541" y="204045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668A"/>
                </a:solidFill>
                <a:latin typeface="Calibri" panose="020F0502020204030204" pitchFamily="34" charset="0"/>
              </a:rPr>
              <a:t>Nell’arco dei prossimi 10 anni</a:t>
            </a:r>
          </a:p>
        </p:txBody>
      </p:sp>
      <p:pic>
        <p:nvPicPr>
          <p:cNvPr id="76" name="Elemento grafico 75">
            <a:extLst>
              <a:ext uri="{FF2B5EF4-FFF2-40B4-BE49-F238E27FC236}">
                <a16:creationId xmlns:a16="http://schemas.microsoft.com/office/drawing/2014/main" id="{4AC43AF5-8412-46DA-97E6-56561FC5C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9667" y="2464433"/>
            <a:ext cx="432000" cy="432000"/>
          </a:xfrm>
          <a:prstGeom prst="rect">
            <a:avLst/>
          </a:prstGeom>
        </p:spPr>
      </p:pic>
      <p:pic>
        <p:nvPicPr>
          <p:cNvPr id="77" name="Elemento grafico 76">
            <a:extLst>
              <a:ext uri="{FF2B5EF4-FFF2-40B4-BE49-F238E27FC236}">
                <a16:creationId xmlns:a16="http://schemas.microsoft.com/office/drawing/2014/main" id="{FB241D84-C14D-49B6-94C9-B64AAA1CDA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4311" y="2464433"/>
            <a:ext cx="432000" cy="432000"/>
          </a:xfrm>
          <a:prstGeom prst="rect">
            <a:avLst/>
          </a:prstGeom>
        </p:spPr>
      </p:pic>
      <p:pic>
        <p:nvPicPr>
          <p:cNvPr id="78" name="Elemento grafico 77">
            <a:extLst>
              <a:ext uri="{FF2B5EF4-FFF2-40B4-BE49-F238E27FC236}">
                <a16:creationId xmlns:a16="http://schemas.microsoft.com/office/drawing/2014/main" id="{FE609345-CD9A-4898-91CE-8FC5244B28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8955" y="2464433"/>
            <a:ext cx="432000" cy="432000"/>
          </a:xfrm>
          <a:prstGeom prst="rect">
            <a:avLst/>
          </a:prstGeom>
        </p:spPr>
      </p:pic>
      <p:pic>
        <p:nvPicPr>
          <p:cNvPr id="79" name="Elemento grafico 78">
            <a:extLst>
              <a:ext uri="{FF2B5EF4-FFF2-40B4-BE49-F238E27FC236}">
                <a16:creationId xmlns:a16="http://schemas.microsoft.com/office/drawing/2014/main" id="{A93D76B1-5D5F-40F3-ADBD-A377AE3513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3599" y="2464433"/>
            <a:ext cx="432000" cy="432000"/>
          </a:xfrm>
          <a:prstGeom prst="rect">
            <a:avLst/>
          </a:prstGeom>
        </p:spPr>
      </p:pic>
      <p:sp>
        <p:nvSpPr>
          <p:cNvPr id="92" name="Ovale 91">
            <a:extLst>
              <a:ext uri="{FF2B5EF4-FFF2-40B4-BE49-F238E27FC236}">
                <a16:creationId xmlns:a16="http://schemas.microsoft.com/office/drawing/2014/main" id="{CAEA7B70-E481-4934-8554-9C4018C357FC}"/>
              </a:ext>
            </a:extLst>
          </p:cNvPr>
          <p:cNvSpPr/>
          <p:nvPr/>
        </p:nvSpPr>
        <p:spPr bwMode="auto">
          <a:xfrm>
            <a:off x="669087" y="2114279"/>
            <a:ext cx="792000" cy="79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C026803A-8E0A-42CF-A4DB-B364AEF0E25C}"/>
              </a:ext>
            </a:extLst>
          </p:cNvPr>
          <p:cNvSpPr txBox="1"/>
          <p:nvPr/>
        </p:nvSpPr>
        <p:spPr>
          <a:xfrm>
            <a:off x="611560" y="2211476"/>
            <a:ext cx="9204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>
                <a:solidFill>
                  <a:srgbClr val="1F4E79"/>
                </a:solidFill>
                <a:latin typeface="Bradley Hand ITC" panose="03070402050302030203" pitchFamily="66" charset="0"/>
              </a:rPr>
              <a:t>26,</a:t>
            </a:r>
            <a:r>
              <a:rPr lang="it-IT" sz="1200" dirty="0">
                <a:solidFill>
                  <a:srgbClr val="1F4E79"/>
                </a:solidFill>
                <a:latin typeface="Bradley Hand ITC" panose="03070402050302030203" pitchFamily="66" charset="0"/>
              </a:rPr>
              <a:t>9%</a:t>
            </a: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0E54D10B-73C2-4029-BDF2-F4267CC4736B}"/>
              </a:ext>
            </a:extLst>
          </p:cNvPr>
          <p:cNvSpPr txBox="1"/>
          <p:nvPr/>
        </p:nvSpPr>
        <p:spPr>
          <a:xfrm>
            <a:off x="1563541" y="315324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668A"/>
                </a:solidFill>
                <a:latin typeface="Calibri" panose="020F0502020204030204" pitchFamily="34" charset="0"/>
              </a:rPr>
              <a:t>Nell’arco dei prossimi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668A"/>
                </a:solidFill>
                <a:latin typeface="Calibri" panose="020F0502020204030204" pitchFamily="34" charset="0"/>
              </a:rPr>
              <a:t>15 anni</a:t>
            </a:r>
          </a:p>
        </p:txBody>
      </p:sp>
      <p:pic>
        <p:nvPicPr>
          <p:cNvPr id="102" name="Elemento grafico 101">
            <a:extLst>
              <a:ext uri="{FF2B5EF4-FFF2-40B4-BE49-F238E27FC236}">
                <a16:creationId xmlns:a16="http://schemas.microsoft.com/office/drawing/2014/main" id="{52547C13-EE98-45D3-A71F-9C5055FCA1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9667" y="3542828"/>
            <a:ext cx="432000" cy="432000"/>
          </a:xfrm>
          <a:prstGeom prst="rect">
            <a:avLst/>
          </a:prstGeom>
        </p:spPr>
      </p:pic>
      <p:pic>
        <p:nvPicPr>
          <p:cNvPr id="103" name="Elemento grafico 102">
            <a:extLst>
              <a:ext uri="{FF2B5EF4-FFF2-40B4-BE49-F238E27FC236}">
                <a16:creationId xmlns:a16="http://schemas.microsoft.com/office/drawing/2014/main" id="{3D1EC7D4-FFBC-4E5B-A66B-5BEB81F735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4311" y="3542828"/>
            <a:ext cx="432000" cy="432000"/>
          </a:xfrm>
          <a:prstGeom prst="rect">
            <a:avLst/>
          </a:prstGeom>
        </p:spPr>
      </p:pic>
      <p:pic>
        <p:nvPicPr>
          <p:cNvPr id="104" name="Elemento grafico 103">
            <a:extLst>
              <a:ext uri="{FF2B5EF4-FFF2-40B4-BE49-F238E27FC236}">
                <a16:creationId xmlns:a16="http://schemas.microsoft.com/office/drawing/2014/main" id="{113798CF-A7AE-4526-82E6-815C7F0C0C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8955" y="3542828"/>
            <a:ext cx="432000" cy="432000"/>
          </a:xfrm>
          <a:prstGeom prst="rect">
            <a:avLst/>
          </a:prstGeom>
        </p:spPr>
      </p:pic>
      <p:pic>
        <p:nvPicPr>
          <p:cNvPr id="105" name="Elemento grafico 104">
            <a:extLst>
              <a:ext uri="{FF2B5EF4-FFF2-40B4-BE49-F238E27FC236}">
                <a16:creationId xmlns:a16="http://schemas.microsoft.com/office/drawing/2014/main" id="{B3CFD904-0489-4663-B06A-7B1A162C0E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3599" y="3542828"/>
            <a:ext cx="432000" cy="432000"/>
          </a:xfrm>
          <a:prstGeom prst="rect">
            <a:avLst/>
          </a:prstGeom>
        </p:spPr>
      </p:pic>
      <p:sp>
        <p:nvSpPr>
          <p:cNvPr id="106" name="Ovale 105">
            <a:extLst>
              <a:ext uri="{FF2B5EF4-FFF2-40B4-BE49-F238E27FC236}">
                <a16:creationId xmlns:a16="http://schemas.microsoft.com/office/drawing/2014/main" id="{12146101-1043-4E0A-A4BD-64405A64E593}"/>
              </a:ext>
            </a:extLst>
          </p:cNvPr>
          <p:cNvSpPr/>
          <p:nvPr/>
        </p:nvSpPr>
        <p:spPr bwMode="auto">
          <a:xfrm>
            <a:off x="669087" y="3192674"/>
            <a:ext cx="792000" cy="79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1A6E579F-89CD-42D5-9976-30A929D42901}"/>
              </a:ext>
            </a:extLst>
          </p:cNvPr>
          <p:cNvSpPr txBox="1"/>
          <p:nvPr/>
        </p:nvSpPr>
        <p:spPr>
          <a:xfrm>
            <a:off x="611560" y="3316734"/>
            <a:ext cx="9108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>
                <a:solidFill>
                  <a:srgbClr val="1F4E79"/>
                </a:solidFill>
                <a:latin typeface="Bradley Hand ITC" panose="03070402050302030203" pitchFamily="66" charset="0"/>
              </a:rPr>
              <a:t>33,</a:t>
            </a:r>
            <a:r>
              <a:rPr lang="it-IT" sz="1200" dirty="0">
                <a:solidFill>
                  <a:srgbClr val="1F4E79"/>
                </a:solidFill>
                <a:latin typeface="Bradley Hand ITC" panose="03070402050302030203" pitchFamily="66" charset="0"/>
              </a:rPr>
              <a:t>2%</a:t>
            </a:r>
          </a:p>
        </p:txBody>
      </p: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D9591B60-0A98-4E4F-B41A-2057A883ABFE}"/>
              </a:ext>
            </a:extLst>
          </p:cNvPr>
          <p:cNvSpPr txBox="1"/>
          <p:nvPr/>
        </p:nvSpPr>
        <p:spPr>
          <a:xfrm>
            <a:off x="1583165" y="421913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668A"/>
                </a:solidFill>
                <a:latin typeface="Calibri" panose="020F0502020204030204" pitchFamily="34" charset="0"/>
              </a:rPr>
              <a:t>Nell’arco dei prossimi 20 anni</a:t>
            </a:r>
          </a:p>
        </p:txBody>
      </p:sp>
      <p:pic>
        <p:nvPicPr>
          <p:cNvPr id="110" name="Elemento grafico 109">
            <a:extLst>
              <a:ext uri="{FF2B5EF4-FFF2-40B4-BE49-F238E27FC236}">
                <a16:creationId xmlns:a16="http://schemas.microsoft.com/office/drawing/2014/main" id="{10E76649-DE28-4630-90D1-D1A1DD2A2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9291" y="4608716"/>
            <a:ext cx="432000" cy="432000"/>
          </a:xfrm>
          <a:prstGeom prst="rect">
            <a:avLst/>
          </a:prstGeom>
        </p:spPr>
      </p:pic>
      <p:pic>
        <p:nvPicPr>
          <p:cNvPr id="111" name="Elemento grafico 110">
            <a:extLst>
              <a:ext uri="{FF2B5EF4-FFF2-40B4-BE49-F238E27FC236}">
                <a16:creationId xmlns:a16="http://schemas.microsoft.com/office/drawing/2014/main" id="{6F10442B-AAEC-4ED2-801F-5579F28A4B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3935" y="4608716"/>
            <a:ext cx="432000" cy="432000"/>
          </a:xfrm>
          <a:prstGeom prst="rect">
            <a:avLst/>
          </a:prstGeom>
        </p:spPr>
      </p:pic>
      <p:pic>
        <p:nvPicPr>
          <p:cNvPr id="112" name="Elemento grafico 111">
            <a:extLst>
              <a:ext uri="{FF2B5EF4-FFF2-40B4-BE49-F238E27FC236}">
                <a16:creationId xmlns:a16="http://schemas.microsoft.com/office/drawing/2014/main" id="{977AEEBC-03A1-42D1-BCA9-5FF7AAAAE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88579" y="4608716"/>
            <a:ext cx="432000" cy="432000"/>
          </a:xfrm>
          <a:prstGeom prst="rect">
            <a:avLst/>
          </a:prstGeom>
        </p:spPr>
      </p:pic>
      <p:pic>
        <p:nvPicPr>
          <p:cNvPr id="113" name="Elemento grafico 112">
            <a:extLst>
              <a:ext uri="{FF2B5EF4-FFF2-40B4-BE49-F238E27FC236}">
                <a16:creationId xmlns:a16="http://schemas.microsoft.com/office/drawing/2014/main" id="{9815613B-E34D-41F9-9D62-9AD0F3275C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3223" y="4608716"/>
            <a:ext cx="432000" cy="432000"/>
          </a:xfrm>
          <a:prstGeom prst="rect">
            <a:avLst/>
          </a:prstGeom>
        </p:spPr>
      </p:pic>
      <p:sp>
        <p:nvSpPr>
          <p:cNvPr id="114" name="Ovale 113">
            <a:extLst>
              <a:ext uri="{FF2B5EF4-FFF2-40B4-BE49-F238E27FC236}">
                <a16:creationId xmlns:a16="http://schemas.microsoft.com/office/drawing/2014/main" id="{40458E78-5320-4081-9F48-07F6997CD958}"/>
              </a:ext>
            </a:extLst>
          </p:cNvPr>
          <p:cNvSpPr/>
          <p:nvPr/>
        </p:nvSpPr>
        <p:spPr bwMode="auto">
          <a:xfrm>
            <a:off x="688711" y="4258562"/>
            <a:ext cx="792000" cy="79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2D6A15E7-040A-427B-97C6-AD0281D0C02C}"/>
              </a:ext>
            </a:extLst>
          </p:cNvPr>
          <p:cNvSpPr txBox="1"/>
          <p:nvPr/>
        </p:nvSpPr>
        <p:spPr>
          <a:xfrm>
            <a:off x="611560" y="4396654"/>
            <a:ext cx="9380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>
                <a:solidFill>
                  <a:srgbClr val="1F4E79"/>
                </a:solidFill>
                <a:latin typeface="Bradley Hand ITC" panose="03070402050302030203" pitchFamily="66" charset="0"/>
              </a:rPr>
              <a:t>24,</a:t>
            </a:r>
            <a:r>
              <a:rPr lang="it-IT" sz="1200" dirty="0">
                <a:solidFill>
                  <a:srgbClr val="1F4E79"/>
                </a:solidFill>
                <a:latin typeface="Bradley Hand ITC" panose="03070402050302030203" pitchFamily="66" charset="0"/>
              </a:rPr>
              <a:t>5%</a:t>
            </a:r>
          </a:p>
        </p:txBody>
      </p:sp>
      <p:sp>
        <p:nvSpPr>
          <p:cNvPr id="125" name="CasellaDiTesto 124">
            <a:extLst>
              <a:ext uri="{FF2B5EF4-FFF2-40B4-BE49-F238E27FC236}">
                <a16:creationId xmlns:a16="http://schemas.microsoft.com/office/drawing/2014/main" id="{A418F3A5-DB90-4703-B42F-37246338341F}"/>
              </a:ext>
            </a:extLst>
          </p:cNvPr>
          <p:cNvSpPr txBox="1"/>
          <p:nvPr/>
        </p:nvSpPr>
        <p:spPr>
          <a:xfrm>
            <a:off x="1591920" y="531348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668A"/>
                </a:solidFill>
                <a:latin typeface="Calibri" panose="020F0502020204030204" pitchFamily="34" charset="0"/>
              </a:rPr>
              <a:t>Tra più di 20 anni</a:t>
            </a:r>
          </a:p>
        </p:txBody>
      </p:sp>
      <p:pic>
        <p:nvPicPr>
          <p:cNvPr id="126" name="Elemento grafico 125">
            <a:extLst>
              <a:ext uri="{FF2B5EF4-FFF2-40B4-BE49-F238E27FC236}">
                <a16:creationId xmlns:a16="http://schemas.microsoft.com/office/drawing/2014/main" id="{17C6EAC4-B3E8-4401-9957-52527914AC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8046" y="5703068"/>
            <a:ext cx="432000" cy="432000"/>
          </a:xfrm>
          <a:prstGeom prst="rect">
            <a:avLst/>
          </a:prstGeom>
        </p:spPr>
      </p:pic>
      <p:pic>
        <p:nvPicPr>
          <p:cNvPr id="127" name="Elemento grafico 126">
            <a:extLst>
              <a:ext uri="{FF2B5EF4-FFF2-40B4-BE49-F238E27FC236}">
                <a16:creationId xmlns:a16="http://schemas.microsoft.com/office/drawing/2014/main" id="{BF08E6C4-E7EB-4FC0-9D28-4F4CB9038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2690" y="5703068"/>
            <a:ext cx="432000" cy="432000"/>
          </a:xfrm>
          <a:prstGeom prst="rect">
            <a:avLst/>
          </a:prstGeom>
        </p:spPr>
      </p:pic>
      <p:pic>
        <p:nvPicPr>
          <p:cNvPr id="128" name="Elemento grafico 127">
            <a:extLst>
              <a:ext uri="{FF2B5EF4-FFF2-40B4-BE49-F238E27FC236}">
                <a16:creationId xmlns:a16="http://schemas.microsoft.com/office/drawing/2014/main" id="{BC3E1EE5-CC02-4B36-BE46-278052852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7334" y="5703068"/>
            <a:ext cx="432000" cy="432000"/>
          </a:xfrm>
          <a:prstGeom prst="rect">
            <a:avLst/>
          </a:prstGeom>
        </p:spPr>
      </p:pic>
      <p:pic>
        <p:nvPicPr>
          <p:cNvPr id="129" name="Elemento grafico 128">
            <a:extLst>
              <a:ext uri="{FF2B5EF4-FFF2-40B4-BE49-F238E27FC236}">
                <a16:creationId xmlns:a16="http://schemas.microsoft.com/office/drawing/2014/main" id="{795ED261-E379-4C45-92D4-4643B27873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1978" y="5703068"/>
            <a:ext cx="432000" cy="432000"/>
          </a:xfrm>
          <a:prstGeom prst="rect">
            <a:avLst/>
          </a:prstGeom>
        </p:spPr>
      </p:pic>
      <p:sp>
        <p:nvSpPr>
          <p:cNvPr id="130" name="Ovale 129">
            <a:extLst>
              <a:ext uri="{FF2B5EF4-FFF2-40B4-BE49-F238E27FC236}">
                <a16:creationId xmlns:a16="http://schemas.microsoft.com/office/drawing/2014/main" id="{51B6886E-164D-4A0F-93CD-5E0E3622CD0E}"/>
              </a:ext>
            </a:extLst>
          </p:cNvPr>
          <p:cNvSpPr/>
          <p:nvPr/>
        </p:nvSpPr>
        <p:spPr bwMode="auto">
          <a:xfrm>
            <a:off x="697466" y="5352914"/>
            <a:ext cx="792000" cy="79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CasellaDiTesto 130">
            <a:extLst>
              <a:ext uri="{FF2B5EF4-FFF2-40B4-BE49-F238E27FC236}">
                <a16:creationId xmlns:a16="http://schemas.microsoft.com/office/drawing/2014/main" id="{7C0CE3C1-E5A1-49F3-B3CB-109A1F7CA51F}"/>
              </a:ext>
            </a:extLst>
          </p:cNvPr>
          <p:cNvSpPr txBox="1"/>
          <p:nvPr/>
        </p:nvSpPr>
        <p:spPr>
          <a:xfrm>
            <a:off x="611560" y="5484043"/>
            <a:ext cx="8931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>
                <a:solidFill>
                  <a:srgbClr val="1F4E79"/>
                </a:solidFill>
                <a:latin typeface="Bradley Hand ITC" panose="03070402050302030203" pitchFamily="66" charset="0"/>
              </a:rPr>
              <a:t>15,</a:t>
            </a:r>
            <a:r>
              <a:rPr lang="it-IT" sz="1200" dirty="0">
                <a:solidFill>
                  <a:srgbClr val="1F4E79"/>
                </a:solidFill>
                <a:latin typeface="Bradley Hand ITC" panose="03070402050302030203" pitchFamily="66" charset="0"/>
              </a:rPr>
              <a:t>4%</a:t>
            </a:r>
          </a:p>
        </p:txBody>
      </p:sp>
      <p:sp>
        <p:nvSpPr>
          <p:cNvPr id="146" name="CasellaDiTesto 145">
            <a:extLst>
              <a:ext uri="{FF2B5EF4-FFF2-40B4-BE49-F238E27FC236}">
                <a16:creationId xmlns:a16="http://schemas.microsoft.com/office/drawing/2014/main" id="{EABE5D69-8A7F-4804-A461-983D2973EF70}"/>
              </a:ext>
            </a:extLst>
          </p:cNvPr>
          <p:cNvSpPr txBox="1"/>
          <p:nvPr/>
        </p:nvSpPr>
        <p:spPr>
          <a:xfrm>
            <a:off x="6093671" y="3041958"/>
            <a:ext cx="1931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00668A"/>
                </a:solidFill>
                <a:latin typeface="Bradley Hand ITC" panose="03070402050302030203" pitchFamily="66" charset="0"/>
              </a:rPr>
              <a:t>16 anni</a:t>
            </a:r>
            <a:endParaRPr lang="it-IT" sz="2600" dirty="0">
              <a:solidFill>
                <a:srgbClr val="00668A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47" name="Rettangolo 146">
            <a:extLst>
              <a:ext uri="{FF2B5EF4-FFF2-40B4-BE49-F238E27FC236}">
                <a16:creationId xmlns:a16="http://schemas.microsoft.com/office/drawing/2014/main" id="{19A1A479-0A27-4CE1-9336-EF6C7EE4F2CE}"/>
              </a:ext>
            </a:extLst>
          </p:cNvPr>
          <p:cNvSpPr/>
          <p:nvPr/>
        </p:nvSpPr>
        <p:spPr>
          <a:xfrm>
            <a:off x="5580112" y="3753307"/>
            <a:ext cx="2959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00668A"/>
                </a:solidFill>
                <a:latin typeface="Bradley Hand ITC" panose="03070402050302030203" pitchFamily="66" charset="0"/>
              </a:rPr>
              <a:t>Tempo medio atteso per il passaggio al processo di elettrificazione</a:t>
            </a:r>
            <a:endParaRPr lang="it-IT" sz="2400" u="sng" dirty="0">
              <a:solidFill>
                <a:srgbClr val="00668A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" name="Parentesi graffa chiusa 1">
            <a:extLst>
              <a:ext uri="{FF2B5EF4-FFF2-40B4-BE49-F238E27FC236}">
                <a16:creationId xmlns:a16="http://schemas.microsoft.com/office/drawing/2014/main" id="{F1525A4D-BF1B-4919-AB10-FC9A38D60EA6}"/>
              </a:ext>
            </a:extLst>
          </p:cNvPr>
          <p:cNvSpPr/>
          <p:nvPr/>
        </p:nvSpPr>
        <p:spPr bwMode="auto">
          <a:xfrm>
            <a:off x="5004048" y="2132856"/>
            <a:ext cx="405283" cy="4055332"/>
          </a:xfrm>
          <a:prstGeom prst="rightBrace">
            <a:avLst/>
          </a:prstGeom>
          <a:noFill/>
          <a:ln w="12700" cap="flat" cmpd="sng" algn="ctr">
            <a:solidFill>
              <a:srgbClr val="1F4E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080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asellaDiTesto 9"/>
          <p:cNvSpPr txBox="1">
            <a:spLocks noChangeArrowheads="1"/>
          </p:cNvSpPr>
          <p:nvPr/>
        </p:nvSpPr>
        <p:spPr bwMode="auto">
          <a:xfrm>
            <a:off x="251520" y="1340768"/>
            <a:ext cx="8595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it-IT" sz="1600" b="0" dirty="0">
                <a:latin typeface="Calibri" panose="020F0502020204030204" pitchFamily="34" charset="0"/>
              </a:rPr>
              <a:t>Dal primo marzo 2019 il sito per l’ecobonus è online e, sugli incentivi ai veicoli elettrici, </a:t>
            </a:r>
            <a:r>
              <a:rPr lang="it-IT" sz="1600" u="sng" dirty="0">
                <a:latin typeface="Calibri" panose="020F0502020204030204" pitchFamily="34" charset="0"/>
              </a:rPr>
              <a:t>c’è l’obbligo dei rivenditori a registrarsi al sito</a:t>
            </a:r>
            <a:r>
              <a:rPr lang="it-IT" sz="1600" b="0" dirty="0">
                <a:latin typeface="Calibri" panose="020F0502020204030204" pitchFamily="34" charset="0"/>
              </a:rPr>
              <a:t>. A tal riguardo, saprebbe dirmi se l’impresa ne è a conoscenza? 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C8509715-94F2-4AE0-AAA9-6D2D1472A22F}"/>
              </a:ext>
            </a:extLst>
          </p:cNvPr>
          <p:cNvSpPr txBox="1">
            <a:spLocks/>
          </p:cNvSpPr>
          <p:nvPr/>
        </p:nvSpPr>
        <p:spPr>
          <a:xfrm>
            <a:off x="251521" y="172644"/>
            <a:ext cx="8784976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alibri" panose="020F0502020204030204" pitchFamily="34" charset="0"/>
                <a:cs typeface="Arial"/>
              </a:rPr>
              <a:t>Sito ECOBONUS | </a:t>
            </a:r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Due rivenditori su cinque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dichiarano di </a:t>
            </a:r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conoscere l’obbligo a registrarsi al sito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dell’ecobonus per ricevere incentivi su veicoli a trazione elettrica o ibrida. </a:t>
            </a:r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Tre su cinque non ne sono a conoscenza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.</a:t>
            </a:r>
            <a:endParaRPr lang="it-IT" sz="2200" b="0" i="1" dirty="0">
              <a:solidFill>
                <a:schemeClr val="tx2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Arial"/>
            </a:endParaRPr>
          </a:p>
        </p:txBody>
      </p:sp>
      <p:sp>
        <p:nvSpPr>
          <p:cNvPr id="23" name="Text Box 49">
            <a:extLst>
              <a:ext uri="{FF2B5EF4-FFF2-40B4-BE49-F238E27FC236}">
                <a16:creationId xmlns:a16="http://schemas.microsoft.com/office/drawing/2014/main" id="{08D67799-ACB6-43DE-9BB6-57F9234C9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365922"/>
            <a:ext cx="8672512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alibri" panose="020F0502020204030204" pitchFamily="34" charset="0"/>
              </a:rPr>
              <a:t>Base campione: </a:t>
            </a:r>
            <a:r>
              <a:rPr lang="it-IT" altLang="it-IT" sz="900" b="0" dirty="0">
                <a:latin typeface="Calibri" panose="020F0502020204030204" pitchFamily="34" charset="0"/>
              </a:rPr>
              <a:t>740 casi. </a:t>
            </a:r>
            <a:r>
              <a:rPr lang="it-IT" altLang="it-IT" sz="900" b="0" u="sng" dirty="0">
                <a:latin typeface="Calibri" panose="020F0502020204030204" pitchFamily="34" charset="0"/>
              </a:rPr>
              <a:t>Esclusivamente i venditori</a:t>
            </a:r>
            <a:r>
              <a:rPr lang="it-IT" altLang="it-IT" sz="900" b="0" dirty="0">
                <a:latin typeface="Calibri" panose="020F0502020204030204" pitchFamily="34" charset="0"/>
              </a:rPr>
              <a:t>. </a:t>
            </a:r>
            <a:r>
              <a:rPr lang="it-IT" altLang="ja-JP" sz="900" dirty="0">
                <a:latin typeface="Calibri" panose="020F0502020204030204" pitchFamily="34" charset="0"/>
              </a:rPr>
              <a:t>I dati sono riportati all’universo</a:t>
            </a:r>
            <a:endParaRPr lang="it-IT" altLang="it-IT" sz="900" dirty="0">
              <a:latin typeface="Calibri" panose="020F0502020204030204" pitchFamily="3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3105F34-A119-41F1-A423-A0718982DB66}"/>
              </a:ext>
            </a:extLst>
          </p:cNvPr>
          <p:cNvSpPr/>
          <p:nvPr/>
        </p:nvSpPr>
        <p:spPr bwMode="auto">
          <a:xfrm>
            <a:off x="629064" y="2084240"/>
            <a:ext cx="3845217" cy="1538721"/>
          </a:xfrm>
          <a:prstGeom prst="rect">
            <a:avLst/>
          </a:prstGeom>
          <a:solidFill>
            <a:srgbClr val="20386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30EA1701-029C-48BA-89A9-5D2E16286682}"/>
              </a:ext>
            </a:extLst>
          </p:cNvPr>
          <p:cNvSpPr/>
          <p:nvPr/>
        </p:nvSpPr>
        <p:spPr bwMode="auto">
          <a:xfrm>
            <a:off x="4587746" y="2084240"/>
            <a:ext cx="3845217" cy="153872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4291BBB0-027D-435B-B33B-85576BF5F04A}"/>
              </a:ext>
            </a:extLst>
          </p:cNvPr>
          <p:cNvSpPr/>
          <p:nvPr/>
        </p:nvSpPr>
        <p:spPr bwMode="auto">
          <a:xfrm rot="5400000">
            <a:off x="2894072" y="2257262"/>
            <a:ext cx="1224000" cy="1224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DD58AED6-DCCA-4E40-9C5D-B6D7FFEB9B29}"/>
              </a:ext>
            </a:extLst>
          </p:cNvPr>
          <p:cNvSpPr/>
          <p:nvPr/>
        </p:nvSpPr>
        <p:spPr>
          <a:xfrm>
            <a:off x="641763" y="2046100"/>
            <a:ext cx="22264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800" i="1" dirty="0">
                <a:solidFill>
                  <a:schemeClr val="bg1"/>
                </a:solidFill>
                <a:latin typeface="Bradley Hand ITC" panose="03070402050302030203" pitchFamily="66" charset="0"/>
                <a:ea typeface="ＭＳ Ｐゴシック" pitchFamily="34" charset="-128"/>
                <a:cs typeface="Calibri" panose="020F0502020204030204" pitchFamily="34" charset="0"/>
              </a:rPr>
              <a:t>Sì,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i="1" u="sng" dirty="0">
                <a:solidFill>
                  <a:schemeClr val="bg1"/>
                </a:solidFill>
                <a:latin typeface="Bradley Hand ITC" panose="03070402050302030203" pitchFamily="66" charset="0"/>
                <a:ea typeface="ＭＳ Ｐゴシック" pitchFamily="34" charset="-128"/>
                <a:cs typeface="Calibri" panose="020F0502020204030204" pitchFamily="34" charset="0"/>
              </a:rPr>
              <a:t>l’impresa ne è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i="1" u="sng" dirty="0">
                <a:solidFill>
                  <a:schemeClr val="bg1"/>
                </a:solidFill>
                <a:latin typeface="Bradley Hand ITC" panose="03070402050302030203" pitchFamily="66" charset="0"/>
                <a:ea typeface="ＭＳ Ｐゴシック" pitchFamily="34" charset="-128"/>
                <a:cs typeface="Calibri" panose="020F0502020204030204" pitchFamily="34" charset="0"/>
              </a:rPr>
              <a:t>a conoscenza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8184382D-5296-419D-9ECA-B0341AB28A7A}"/>
              </a:ext>
            </a:extLst>
          </p:cNvPr>
          <p:cNvSpPr/>
          <p:nvPr/>
        </p:nvSpPr>
        <p:spPr bwMode="auto">
          <a:xfrm rot="5400000">
            <a:off x="7090532" y="2274977"/>
            <a:ext cx="1224000" cy="1224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FA1E795B-BEB3-4643-8640-A06C9CCAD91B}"/>
              </a:ext>
            </a:extLst>
          </p:cNvPr>
          <p:cNvSpPr/>
          <p:nvPr/>
        </p:nvSpPr>
        <p:spPr>
          <a:xfrm>
            <a:off x="4570243" y="2075200"/>
            <a:ext cx="24944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800" i="1" dirty="0">
                <a:solidFill>
                  <a:srgbClr val="7F7F7F"/>
                </a:solidFill>
                <a:latin typeface="Bradley Hand ITC" panose="03070402050302030203" pitchFamily="66" charset="0"/>
                <a:ea typeface="ＭＳ Ｐゴシック" pitchFamily="34" charset="-128"/>
                <a:cs typeface="Calibri" panose="020F0502020204030204" pitchFamily="34" charset="0"/>
              </a:rPr>
              <a:t>No,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i="1" u="sng" dirty="0">
                <a:solidFill>
                  <a:srgbClr val="7F7F7F"/>
                </a:solidFill>
                <a:latin typeface="Bradley Hand ITC" panose="03070402050302030203" pitchFamily="66" charset="0"/>
                <a:ea typeface="ＭＳ Ｐゴシック" pitchFamily="34" charset="-128"/>
                <a:cs typeface="Calibri" panose="020F0502020204030204" pitchFamily="34" charset="0"/>
              </a:rPr>
              <a:t>l’impresa non ne è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i="1" u="sng" dirty="0">
                <a:solidFill>
                  <a:srgbClr val="7F7F7F"/>
                </a:solidFill>
                <a:latin typeface="Bradley Hand ITC" panose="03070402050302030203" pitchFamily="66" charset="0"/>
                <a:ea typeface="ＭＳ Ｐゴシック" pitchFamily="34" charset="-128"/>
                <a:cs typeface="Calibri" panose="020F0502020204030204" pitchFamily="34" charset="0"/>
              </a:rPr>
              <a:t>a conoscenza 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10E9A87C-1DD4-4E0F-BC9A-AEC3F55BE8FD}"/>
              </a:ext>
            </a:extLst>
          </p:cNvPr>
          <p:cNvSpPr/>
          <p:nvPr/>
        </p:nvSpPr>
        <p:spPr>
          <a:xfrm>
            <a:off x="2860713" y="2434654"/>
            <a:ext cx="1551179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fontAlgn="ctr"/>
            <a:r>
              <a:rPr lang="it-IT" sz="5000" b="1" dirty="0">
                <a:solidFill>
                  <a:srgbClr val="44546A"/>
                </a:solidFill>
                <a:latin typeface="Bradley Hand ITC" panose="03070402050302030203" pitchFamily="66" charset="0"/>
              </a:rPr>
              <a:t>40</a:t>
            </a:r>
            <a:r>
              <a:rPr lang="it-IT" sz="2400" b="1" dirty="0">
                <a:solidFill>
                  <a:srgbClr val="44546A"/>
                </a:solidFill>
                <a:latin typeface="Bradley Hand ITC" panose="03070402050302030203" pitchFamily="66" charset="0"/>
              </a:rPr>
              <a:t>,1%</a:t>
            </a:r>
            <a:endParaRPr lang="it-IT" sz="2200" b="1" u="sng" dirty="0">
              <a:solidFill>
                <a:srgbClr val="44546A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2710A2A0-F9B9-400D-88F8-4C7A2AECBE28}"/>
              </a:ext>
            </a:extLst>
          </p:cNvPr>
          <p:cNvSpPr/>
          <p:nvPr/>
        </p:nvSpPr>
        <p:spPr>
          <a:xfrm>
            <a:off x="7051513" y="2434654"/>
            <a:ext cx="1551179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fontAlgn="ctr"/>
            <a:r>
              <a:rPr lang="it-IT" sz="5000" b="1" dirty="0">
                <a:solidFill>
                  <a:srgbClr val="7F7F7F"/>
                </a:solidFill>
                <a:latin typeface="Bradley Hand ITC" panose="03070402050302030203" pitchFamily="66" charset="0"/>
              </a:rPr>
              <a:t>59</a:t>
            </a:r>
            <a:r>
              <a:rPr lang="it-IT" sz="2400" b="1" dirty="0">
                <a:solidFill>
                  <a:srgbClr val="7F7F7F"/>
                </a:solidFill>
                <a:latin typeface="Bradley Hand ITC" panose="03070402050302030203" pitchFamily="66" charset="0"/>
              </a:rPr>
              <a:t>,9%</a:t>
            </a:r>
            <a:endParaRPr lang="it-IT" sz="2400" b="1" u="sng" dirty="0">
              <a:solidFill>
                <a:srgbClr val="7F7F7F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42837DD-2CBF-47C9-AD2E-5C00F927B60D}"/>
              </a:ext>
            </a:extLst>
          </p:cNvPr>
          <p:cNvSpPr/>
          <p:nvPr/>
        </p:nvSpPr>
        <p:spPr bwMode="auto">
          <a:xfrm rot="21146960">
            <a:off x="569287" y="4913557"/>
            <a:ext cx="1821802" cy="759454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C8F973DF-155E-4483-A895-BEE4BA134E8E}"/>
              </a:ext>
            </a:extLst>
          </p:cNvPr>
          <p:cNvSpPr txBox="1"/>
          <p:nvPr/>
        </p:nvSpPr>
        <p:spPr bwMode="auto">
          <a:xfrm>
            <a:off x="508079" y="4032347"/>
            <a:ext cx="1991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1600" u="sng" dirty="0">
                <a:solidFill>
                  <a:srgbClr val="244072"/>
                </a:solidFill>
                <a:latin typeface="Bradley Hand ITC" panose="03070402050302030203" pitchFamily="66" charset="0"/>
              </a:rPr>
              <a:t>È GIA’ ISCRITTA </a:t>
            </a:r>
          </a:p>
          <a:p>
            <a:pPr algn="ctr">
              <a:buNone/>
            </a:pPr>
            <a:r>
              <a:rPr lang="it-IT" sz="1600" dirty="0">
                <a:solidFill>
                  <a:srgbClr val="244072"/>
                </a:solidFill>
                <a:latin typeface="Bradley Hand ITC" panose="03070402050302030203" pitchFamily="66" charset="0"/>
              </a:rPr>
              <a:t>AL SITO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5E70EBD3-7AAA-40D6-94BC-38807BB32E78}"/>
              </a:ext>
            </a:extLst>
          </p:cNvPr>
          <p:cNvSpPr/>
          <p:nvPr/>
        </p:nvSpPr>
        <p:spPr bwMode="auto">
          <a:xfrm>
            <a:off x="508079" y="3829075"/>
            <a:ext cx="1971809" cy="2210206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1C2530BB-08BA-4C0E-8671-F0BEB077E46E}"/>
              </a:ext>
            </a:extLst>
          </p:cNvPr>
          <p:cNvSpPr/>
          <p:nvPr/>
        </p:nvSpPr>
        <p:spPr>
          <a:xfrm>
            <a:off x="508079" y="4800705"/>
            <a:ext cx="19442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5000" b="1" dirty="0">
                <a:solidFill>
                  <a:srgbClr val="244072"/>
                </a:solidFill>
                <a:latin typeface="Calibri" panose="020F0502020204030204" pitchFamily="34" charset="0"/>
              </a:rPr>
              <a:t>9,</a:t>
            </a:r>
            <a:r>
              <a:rPr lang="it-IT" sz="3600" dirty="0">
                <a:solidFill>
                  <a:srgbClr val="244072"/>
                </a:solidFill>
                <a:latin typeface="Calibri" panose="020F0502020204030204" pitchFamily="34" charset="0"/>
              </a:rPr>
              <a:t>7</a:t>
            </a:r>
            <a:endParaRPr lang="it-IT" sz="5000" b="1" dirty="0">
              <a:solidFill>
                <a:srgbClr val="244072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437B0ABD-0F19-48B7-B284-40395D4FE459}"/>
              </a:ext>
            </a:extLst>
          </p:cNvPr>
          <p:cNvSpPr/>
          <p:nvPr/>
        </p:nvSpPr>
        <p:spPr>
          <a:xfrm>
            <a:off x="2627784" y="5719364"/>
            <a:ext cx="2448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1600" dirty="0">
                <a:solidFill>
                  <a:srgbClr val="244072"/>
                </a:solidFill>
                <a:latin typeface="Bradley Hand ITC" panose="03070402050302030203" pitchFamily="66" charset="0"/>
              </a:rPr>
              <a:t>MA È IN PROCINTO </a:t>
            </a:r>
          </a:p>
          <a:p>
            <a:pPr algn="ctr">
              <a:buNone/>
            </a:pPr>
            <a:r>
              <a:rPr lang="it-IT" sz="1600" dirty="0">
                <a:solidFill>
                  <a:srgbClr val="244072"/>
                </a:solidFill>
                <a:latin typeface="Bradley Hand ITC" panose="03070402050302030203" pitchFamily="66" charset="0"/>
              </a:rPr>
              <a:t>DI FARLO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5A859637-650A-4BC0-B71E-457C4C79EE74}"/>
              </a:ext>
            </a:extLst>
          </p:cNvPr>
          <p:cNvSpPr txBox="1"/>
          <p:nvPr/>
        </p:nvSpPr>
        <p:spPr bwMode="auto">
          <a:xfrm>
            <a:off x="2853249" y="4032347"/>
            <a:ext cx="19718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1600" b="1" u="sng" dirty="0">
                <a:solidFill>
                  <a:srgbClr val="244072"/>
                </a:solidFill>
                <a:latin typeface="Bradley Hand ITC" panose="03070402050302030203" pitchFamily="66" charset="0"/>
              </a:rPr>
              <a:t>NON È ANCORA ISCRITTA </a:t>
            </a:r>
          </a:p>
          <a:p>
            <a:pPr algn="ctr">
              <a:buNone/>
            </a:pPr>
            <a:r>
              <a:rPr lang="it-IT" sz="1600" b="1" dirty="0">
                <a:solidFill>
                  <a:srgbClr val="244072"/>
                </a:solidFill>
                <a:latin typeface="Bradley Hand ITC" panose="03070402050302030203" pitchFamily="66" charset="0"/>
              </a:rPr>
              <a:t>AL SITO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81FF2725-9B3A-4B6A-9D2B-7C8B74BCA6F3}"/>
              </a:ext>
            </a:extLst>
          </p:cNvPr>
          <p:cNvSpPr/>
          <p:nvPr/>
        </p:nvSpPr>
        <p:spPr bwMode="auto">
          <a:xfrm>
            <a:off x="2833622" y="3829075"/>
            <a:ext cx="1971809" cy="2450724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0EA8C0BD-D883-493D-A80D-3ECEAABEE09C}"/>
              </a:ext>
            </a:extLst>
          </p:cNvPr>
          <p:cNvSpPr/>
          <p:nvPr/>
        </p:nvSpPr>
        <p:spPr bwMode="auto">
          <a:xfrm rot="21146960">
            <a:off x="2922802" y="4913557"/>
            <a:ext cx="1821802" cy="759454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F94EBC16-C515-44CB-9604-672CE976ADB0}"/>
              </a:ext>
            </a:extLst>
          </p:cNvPr>
          <p:cNvSpPr/>
          <p:nvPr/>
        </p:nvSpPr>
        <p:spPr>
          <a:xfrm>
            <a:off x="2861593" y="4800705"/>
            <a:ext cx="19442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5000" b="1" dirty="0">
                <a:solidFill>
                  <a:srgbClr val="244072"/>
                </a:solidFill>
                <a:latin typeface="Calibri" panose="020F0502020204030204" pitchFamily="34" charset="0"/>
              </a:rPr>
              <a:t>30,</a:t>
            </a:r>
            <a:r>
              <a:rPr lang="it-IT" sz="3600" b="1" dirty="0">
                <a:solidFill>
                  <a:srgbClr val="244072"/>
                </a:solidFill>
                <a:latin typeface="Calibri" panose="020F0502020204030204" pitchFamily="34" charset="0"/>
              </a:rPr>
              <a:t>4</a:t>
            </a:r>
            <a:endParaRPr lang="it-IT" sz="5000" b="1" dirty="0">
              <a:solidFill>
                <a:srgbClr val="244072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775858D-D449-437F-8A45-ACCABBB2F787}"/>
              </a:ext>
            </a:extLst>
          </p:cNvPr>
          <p:cNvGrpSpPr/>
          <p:nvPr/>
        </p:nvGrpSpPr>
        <p:grpSpPr>
          <a:xfrm>
            <a:off x="1043608" y="3622432"/>
            <a:ext cx="954148" cy="462025"/>
            <a:chOff x="971601" y="3748866"/>
            <a:chExt cx="954148" cy="462025"/>
          </a:xfrm>
        </p:grpSpPr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5730BC37-2DC6-4F9B-84DF-FA3F906ED521}"/>
                </a:ext>
              </a:extLst>
            </p:cNvPr>
            <p:cNvSpPr/>
            <p:nvPr/>
          </p:nvSpPr>
          <p:spPr bwMode="auto">
            <a:xfrm>
              <a:off x="971601" y="3748866"/>
              <a:ext cx="954148" cy="462025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9" name="Elemento grafico 18">
              <a:extLst>
                <a:ext uri="{FF2B5EF4-FFF2-40B4-BE49-F238E27FC236}">
                  <a16:creationId xmlns:a16="http://schemas.microsoft.com/office/drawing/2014/main" id="{5BCF1607-B5E9-4C92-B00E-A2DFEC70BF78}"/>
                </a:ext>
              </a:extLst>
            </p:cNvPr>
            <p:cNvGrpSpPr/>
            <p:nvPr/>
          </p:nvGrpSpPr>
          <p:grpSpPr>
            <a:xfrm rot="16200000">
              <a:off x="1252994" y="3661829"/>
              <a:ext cx="330963" cy="731052"/>
              <a:chOff x="5981630" y="2574707"/>
              <a:chExt cx="637186" cy="1270097"/>
            </a:xfrm>
            <a:solidFill>
              <a:srgbClr val="203864"/>
            </a:solidFill>
          </p:grpSpPr>
          <p:sp>
            <p:nvSpPr>
              <p:cNvPr id="60" name="Figura a mano libera: forma 59">
                <a:extLst>
                  <a:ext uri="{FF2B5EF4-FFF2-40B4-BE49-F238E27FC236}">
                    <a16:creationId xmlns:a16="http://schemas.microsoft.com/office/drawing/2014/main" id="{80E32D95-2127-404F-91EC-9DC9FC65164D}"/>
                  </a:ext>
                </a:extLst>
              </p:cNvPr>
              <p:cNvSpPr/>
              <p:nvPr/>
            </p:nvSpPr>
            <p:spPr>
              <a:xfrm>
                <a:off x="6098089" y="2572566"/>
                <a:ext cx="402358" cy="1272951"/>
              </a:xfrm>
              <a:custGeom>
                <a:avLst/>
                <a:gdLst>
                  <a:gd name="connsiteX0" fmla="*/ 188717 w 402357"/>
                  <a:gd name="connsiteY0" fmla="*/ 636929 h 1272951"/>
                  <a:gd name="connsiteX1" fmla="*/ 387390 w 402357"/>
                  <a:gd name="connsiteY1" fmla="*/ 240899 h 1272951"/>
                  <a:gd name="connsiteX2" fmla="*/ 402521 w 402357"/>
                  <a:gd name="connsiteY2" fmla="*/ 167145 h 1272951"/>
                  <a:gd name="connsiteX3" fmla="*/ 387390 w 402357"/>
                  <a:gd name="connsiteY3" fmla="*/ 93408 h 1272951"/>
                  <a:gd name="connsiteX4" fmla="*/ 356735 w 402357"/>
                  <a:gd name="connsiteY4" fmla="*/ 32283 h 1272951"/>
                  <a:gd name="connsiteX5" fmla="*/ 319744 w 402357"/>
                  <a:gd name="connsiteY5" fmla="*/ 2141 h 1272951"/>
                  <a:gd name="connsiteX6" fmla="*/ 282743 w 402357"/>
                  <a:gd name="connsiteY6" fmla="*/ 32283 h 1272951"/>
                  <a:gd name="connsiteX7" fmla="*/ 16203 w 402357"/>
                  <a:gd name="connsiteY7" fmla="*/ 562767 h 1272951"/>
                  <a:gd name="connsiteX8" fmla="*/ 1074 w 402357"/>
                  <a:gd name="connsiteY8" fmla="*/ 636521 h 1272951"/>
                  <a:gd name="connsiteX9" fmla="*/ 16203 w 402357"/>
                  <a:gd name="connsiteY9" fmla="*/ 710264 h 1272951"/>
                  <a:gd name="connsiteX10" fmla="*/ 282742 w 402357"/>
                  <a:gd name="connsiteY10" fmla="*/ 1240748 h 1272951"/>
                  <a:gd name="connsiteX11" fmla="*/ 319743 w 402357"/>
                  <a:gd name="connsiteY11" fmla="*/ 1270899 h 1272951"/>
                  <a:gd name="connsiteX12" fmla="*/ 356734 w 402357"/>
                  <a:gd name="connsiteY12" fmla="*/ 1240748 h 1272951"/>
                  <a:gd name="connsiteX13" fmla="*/ 387389 w 402357"/>
                  <a:gd name="connsiteY13" fmla="*/ 1179635 h 1272951"/>
                  <a:gd name="connsiteX14" fmla="*/ 402520 w 402357"/>
                  <a:gd name="connsiteY14" fmla="*/ 1106292 h 1272951"/>
                  <a:gd name="connsiteX15" fmla="*/ 387389 w 402357"/>
                  <a:gd name="connsiteY15" fmla="*/ 1032147 h 1272951"/>
                  <a:gd name="connsiteX16" fmla="*/ 188717 w 402357"/>
                  <a:gd name="connsiteY16" fmla="*/ 636929 h 127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2357" h="1272951">
                    <a:moveTo>
                      <a:pt x="188717" y="636929"/>
                    </a:moveTo>
                    <a:lnTo>
                      <a:pt x="387390" y="240899"/>
                    </a:lnTo>
                    <a:cubicBezTo>
                      <a:pt x="397485" y="220797"/>
                      <a:pt x="402521" y="196211"/>
                      <a:pt x="402521" y="167145"/>
                    </a:cubicBezTo>
                    <a:cubicBezTo>
                      <a:pt x="402521" y="138081"/>
                      <a:pt x="397484" y="113507"/>
                      <a:pt x="387390" y="93408"/>
                    </a:cubicBezTo>
                    <a:lnTo>
                      <a:pt x="356735" y="32283"/>
                    </a:lnTo>
                    <a:cubicBezTo>
                      <a:pt x="346656" y="12190"/>
                      <a:pt x="334321" y="2141"/>
                      <a:pt x="319744" y="2141"/>
                    </a:cubicBezTo>
                    <a:cubicBezTo>
                      <a:pt x="305168" y="2141"/>
                      <a:pt x="292838" y="12190"/>
                      <a:pt x="282743" y="32283"/>
                    </a:cubicBezTo>
                    <a:lnTo>
                      <a:pt x="16203" y="562767"/>
                    </a:lnTo>
                    <a:cubicBezTo>
                      <a:pt x="6117" y="582869"/>
                      <a:pt x="1074" y="607452"/>
                      <a:pt x="1074" y="636521"/>
                    </a:cubicBezTo>
                    <a:cubicBezTo>
                      <a:pt x="1074" y="665591"/>
                      <a:pt x="6116" y="690154"/>
                      <a:pt x="16203" y="710264"/>
                    </a:cubicBezTo>
                    <a:lnTo>
                      <a:pt x="282742" y="1240748"/>
                    </a:lnTo>
                    <a:cubicBezTo>
                      <a:pt x="292836" y="1260850"/>
                      <a:pt x="305165" y="1270899"/>
                      <a:pt x="319743" y="1270899"/>
                    </a:cubicBezTo>
                    <a:cubicBezTo>
                      <a:pt x="334321" y="1270899"/>
                      <a:pt x="346655" y="1260850"/>
                      <a:pt x="356734" y="1240748"/>
                    </a:cubicBezTo>
                    <a:lnTo>
                      <a:pt x="387389" y="1179635"/>
                    </a:lnTo>
                    <a:cubicBezTo>
                      <a:pt x="397484" y="1159544"/>
                      <a:pt x="402520" y="1135099"/>
                      <a:pt x="402520" y="1106292"/>
                    </a:cubicBezTo>
                    <a:cubicBezTo>
                      <a:pt x="402520" y="1077508"/>
                      <a:pt x="397482" y="1052788"/>
                      <a:pt x="387389" y="1032147"/>
                    </a:cubicBezTo>
                    <a:lnTo>
                      <a:pt x="188717" y="63692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68" name="Figura a mano libera: forma 67">
              <a:extLst>
                <a:ext uri="{FF2B5EF4-FFF2-40B4-BE49-F238E27FC236}">
                  <a16:creationId xmlns:a16="http://schemas.microsoft.com/office/drawing/2014/main" id="{30AFAE58-28E4-4CAC-84BA-04C64F3CA938}"/>
                </a:ext>
              </a:extLst>
            </p:cNvPr>
            <p:cNvSpPr/>
            <p:nvPr/>
          </p:nvSpPr>
          <p:spPr>
            <a:xfrm rot="16200000">
              <a:off x="1353692" y="3679142"/>
              <a:ext cx="163220" cy="450132"/>
            </a:xfrm>
            <a:custGeom>
              <a:avLst/>
              <a:gdLst>
                <a:gd name="connsiteX0" fmla="*/ 188717 w 402357"/>
                <a:gd name="connsiteY0" fmla="*/ 636929 h 1272951"/>
                <a:gd name="connsiteX1" fmla="*/ 387390 w 402357"/>
                <a:gd name="connsiteY1" fmla="*/ 240899 h 1272951"/>
                <a:gd name="connsiteX2" fmla="*/ 402521 w 402357"/>
                <a:gd name="connsiteY2" fmla="*/ 167145 h 1272951"/>
                <a:gd name="connsiteX3" fmla="*/ 387390 w 402357"/>
                <a:gd name="connsiteY3" fmla="*/ 93408 h 1272951"/>
                <a:gd name="connsiteX4" fmla="*/ 356735 w 402357"/>
                <a:gd name="connsiteY4" fmla="*/ 32283 h 1272951"/>
                <a:gd name="connsiteX5" fmla="*/ 319744 w 402357"/>
                <a:gd name="connsiteY5" fmla="*/ 2141 h 1272951"/>
                <a:gd name="connsiteX6" fmla="*/ 282743 w 402357"/>
                <a:gd name="connsiteY6" fmla="*/ 32283 h 1272951"/>
                <a:gd name="connsiteX7" fmla="*/ 16203 w 402357"/>
                <a:gd name="connsiteY7" fmla="*/ 562767 h 1272951"/>
                <a:gd name="connsiteX8" fmla="*/ 1074 w 402357"/>
                <a:gd name="connsiteY8" fmla="*/ 636521 h 1272951"/>
                <a:gd name="connsiteX9" fmla="*/ 16203 w 402357"/>
                <a:gd name="connsiteY9" fmla="*/ 710264 h 1272951"/>
                <a:gd name="connsiteX10" fmla="*/ 282742 w 402357"/>
                <a:gd name="connsiteY10" fmla="*/ 1240748 h 1272951"/>
                <a:gd name="connsiteX11" fmla="*/ 319743 w 402357"/>
                <a:gd name="connsiteY11" fmla="*/ 1270899 h 1272951"/>
                <a:gd name="connsiteX12" fmla="*/ 356734 w 402357"/>
                <a:gd name="connsiteY12" fmla="*/ 1240748 h 1272951"/>
                <a:gd name="connsiteX13" fmla="*/ 387389 w 402357"/>
                <a:gd name="connsiteY13" fmla="*/ 1179635 h 1272951"/>
                <a:gd name="connsiteX14" fmla="*/ 402520 w 402357"/>
                <a:gd name="connsiteY14" fmla="*/ 1106292 h 1272951"/>
                <a:gd name="connsiteX15" fmla="*/ 387389 w 402357"/>
                <a:gd name="connsiteY15" fmla="*/ 1032147 h 1272951"/>
                <a:gd name="connsiteX16" fmla="*/ 188717 w 402357"/>
                <a:gd name="connsiteY16" fmla="*/ 636929 h 127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2357" h="1272951">
                  <a:moveTo>
                    <a:pt x="188717" y="636929"/>
                  </a:moveTo>
                  <a:lnTo>
                    <a:pt x="387390" y="240899"/>
                  </a:lnTo>
                  <a:cubicBezTo>
                    <a:pt x="397485" y="220797"/>
                    <a:pt x="402521" y="196211"/>
                    <a:pt x="402521" y="167145"/>
                  </a:cubicBezTo>
                  <a:cubicBezTo>
                    <a:pt x="402521" y="138081"/>
                    <a:pt x="397484" y="113507"/>
                    <a:pt x="387390" y="93408"/>
                  </a:cubicBezTo>
                  <a:lnTo>
                    <a:pt x="356735" y="32283"/>
                  </a:lnTo>
                  <a:cubicBezTo>
                    <a:pt x="346656" y="12190"/>
                    <a:pt x="334321" y="2141"/>
                    <a:pt x="319744" y="2141"/>
                  </a:cubicBezTo>
                  <a:cubicBezTo>
                    <a:pt x="305168" y="2141"/>
                    <a:pt x="292838" y="12190"/>
                    <a:pt x="282743" y="32283"/>
                  </a:cubicBezTo>
                  <a:lnTo>
                    <a:pt x="16203" y="562767"/>
                  </a:lnTo>
                  <a:cubicBezTo>
                    <a:pt x="6117" y="582869"/>
                    <a:pt x="1074" y="607452"/>
                    <a:pt x="1074" y="636521"/>
                  </a:cubicBezTo>
                  <a:cubicBezTo>
                    <a:pt x="1074" y="665591"/>
                    <a:pt x="6116" y="690154"/>
                    <a:pt x="16203" y="710264"/>
                  </a:cubicBezTo>
                  <a:lnTo>
                    <a:pt x="282742" y="1240748"/>
                  </a:lnTo>
                  <a:cubicBezTo>
                    <a:pt x="292836" y="1260850"/>
                    <a:pt x="305165" y="1270899"/>
                    <a:pt x="319743" y="1270899"/>
                  </a:cubicBezTo>
                  <a:cubicBezTo>
                    <a:pt x="334321" y="1270899"/>
                    <a:pt x="346655" y="1260850"/>
                    <a:pt x="356734" y="1240748"/>
                  </a:cubicBezTo>
                  <a:lnTo>
                    <a:pt x="387389" y="1179635"/>
                  </a:lnTo>
                  <a:cubicBezTo>
                    <a:pt x="397484" y="1159544"/>
                    <a:pt x="402520" y="1135099"/>
                    <a:pt x="402520" y="1106292"/>
                  </a:cubicBezTo>
                  <a:cubicBezTo>
                    <a:pt x="402520" y="1077508"/>
                    <a:pt x="397482" y="1052788"/>
                    <a:pt x="387389" y="1032147"/>
                  </a:cubicBezTo>
                  <a:lnTo>
                    <a:pt x="188717" y="636929"/>
                  </a:lnTo>
                  <a:close/>
                </a:path>
              </a:pathLst>
            </a:custGeom>
            <a:solidFill>
              <a:srgbClr val="2038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</p:grpSp>
      <p:grpSp>
        <p:nvGrpSpPr>
          <p:cNvPr id="69" name="Gruppo 68">
            <a:extLst>
              <a:ext uri="{FF2B5EF4-FFF2-40B4-BE49-F238E27FC236}">
                <a16:creationId xmlns:a16="http://schemas.microsoft.com/office/drawing/2014/main" id="{E45B9274-536E-4972-8424-09C6E5957EAA}"/>
              </a:ext>
            </a:extLst>
          </p:cNvPr>
          <p:cNvGrpSpPr/>
          <p:nvPr/>
        </p:nvGrpSpPr>
        <p:grpSpPr>
          <a:xfrm>
            <a:off x="3329820" y="3622432"/>
            <a:ext cx="954148" cy="462025"/>
            <a:chOff x="971601" y="3748866"/>
            <a:chExt cx="954148" cy="462025"/>
          </a:xfrm>
        </p:grpSpPr>
        <p:sp>
          <p:nvSpPr>
            <p:cNvPr id="70" name="Ovale 69">
              <a:extLst>
                <a:ext uri="{FF2B5EF4-FFF2-40B4-BE49-F238E27FC236}">
                  <a16:creationId xmlns:a16="http://schemas.microsoft.com/office/drawing/2014/main" id="{37EEAA0D-C2E7-4D00-A68F-3CC12A21362F}"/>
                </a:ext>
              </a:extLst>
            </p:cNvPr>
            <p:cNvSpPr/>
            <p:nvPr/>
          </p:nvSpPr>
          <p:spPr bwMode="auto">
            <a:xfrm>
              <a:off x="971601" y="3748866"/>
              <a:ext cx="954148" cy="462025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1" name="Elemento grafico 18">
              <a:extLst>
                <a:ext uri="{FF2B5EF4-FFF2-40B4-BE49-F238E27FC236}">
                  <a16:creationId xmlns:a16="http://schemas.microsoft.com/office/drawing/2014/main" id="{7F05436A-450B-4FB7-88F7-C6B645BAA76A}"/>
                </a:ext>
              </a:extLst>
            </p:cNvPr>
            <p:cNvGrpSpPr/>
            <p:nvPr/>
          </p:nvGrpSpPr>
          <p:grpSpPr>
            <a:xfrm rot="16200000">
              <a:off x="1252994" y="3661829"/>
              <a:ext cx="330963" cy="731052"/>
              <a:chOff x="5981630" y="2574707"/>
              <a:chExt cx="637186" cy="1270097"/>
            </a:xfrm>
            <a:solidFill>
              <a:srgbClr val="203864"/>
            </a:solidFill>
          </p:grpSpPr>
          <p:sp>
            <p:nvSpPr>
              <p:cNvPr id="73" name="Figura a mano libera: forma 72">
                <a:extLst>
                  <a:ext uri="{FF2B5EF4-FFF2-40B4-BE49-F238E27FC236}">
                    <a16:creationId xmlns:a16="http://schemas.microsoft.com/office/drawing/2014/main" id="{57494D8D-9B67-46FC-86D5-5D80F95C07C6}"/>
                  </a:ext>
                </a:extLst>
              </p:cNvPr>
              <p:cNvSpPr/>
              <p:nvPr/>
            </p:nvSpPr>
            <p:spPr>
              <a:xfrm>
                <a:off x="6098089" y="2572566"/>
                <a:ext cx="402358" cy="1272951"/>
              </a:xfrm>
              <a:custGeom>
                <a:avLst/>
                <a:gdLst>
                  <a:gd name="connsiteX0" fmla="*/ 188717 w 402357"/>
                  <a:gd name="connsiteY0" fmla="*/ 636929 h 1272951"/>
                  <a:gd name="connsiteX1" fmla="*/ 387390 w 402357"/>
                  <a:gd name="connsiteY1" fmla="*/ 240899 h 1272951"/>
                  <a:gd name="connsiteX2" fmla="*/ 402521 w 402357"/>
                  <a:gd name="connsiteY2" fmla="*/ 167145 h 1272951"/>
                  <a:gd name="connsiteX3" fmla="*/ 387390 w 402357"/>
                  <a:gd name="connsiteY3" fmla="*/ 93408 h 1272951"/>
                  <a:gd name="connsiteX4" fmla="*/ 356735 w 402357"/>
                  <a:gd name="connsiteY4" fmla="*/ 32283 h 1272951"/>
                  <a:gd name="connsiteX5" fmla="*/ 319744 w 402357"/>
                  <a:gd name="connsiteY5" fmla="*/ 2141 h 1272951"/>
                  <a:gd name="connsiteX6" fmla="*/ 282743 w 402357"/>
                  <a:gd name="connsiteY6" fmla="*/ 32283 h 1272951"/>
                  <a:gd name="connsiteX7" fmla="*/ 16203 w 402357"/>
                  <a:gd name="connsiteY7" fmla="*/ 562767 h 1272951"/>
                  <a:gd name="connsiteX8" fmla="*/ 1074 w 402357"/>
                  <a:gd name="connsiteY8" fmla="*/ 636521 h 1272951"/>
                  <a:gd name="connsiteX9" fmla="*/ 16203 w 402357"/>
                  <a:gd name="connsiteY9" fmla="*/ 710264 h 1272951"/>
                  <a:gd name="connsiteX10" fmla="*/ 282742 w 402357"/>
                  <a:gd name="connsiteY10" fmla="*/ 1240748 h 1272951"/>
                  <a:gd name="connsiteX11" fmla="*/ 319743 w 402357"/>
                  <a:gd name="connsiteY11" fmla="*/ 1270899 h 1272951"/>
                  <a:gd name="connsiteX12" fmla="*/ 356734 w 402357"/>
                  <a:gd name="connsiteY12" fmla="*/ 1240748 h 1272951"/>
                  <a:gd name="connsiteX13" fmla="*/ 387389 w 402357"/>
                  <a:gd name="connsiteY13" fmla="*/ 1179635 h 1272951"/>
                  <a:gd name="connsiteX14" fmla="*/ 402520 w 402357"/>
                  <a:gd name="connsiteY14" fmla="*/ 1106292 h 1272951"/>
                  <a:gd name="connsiteX15" fmla="*/ 387389 w 402357"/>
                  <a:gd name="connsiteY15" fmla="*/ 1032147 h 1272951"/>
                  <a:gd name="connsiteX16" fmla="*/ 188717 w 402357"/>
                  <a:gd name="connsiteY16" fmla="*/ 636929 h 127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2357" h="1272951">
                    <a:moveTo>
                      <a:pt x="188717" y="636929"/>
                    </a:moveTo>
                    <a:lnTo>
                      <a:pt x="387390" y="240899"/>
                    </a:lnTo>
                    <a:cubicBezTo>
                      <a:pt x="397485" y="220797"/>
                      <a:pt x="402521" y="196211"/>
                      <a:pt x="402521" y="167145"/>
                    </a:cubicBezTo>
                    <a:cubicBezTo>
                      <a:pt x="402521" y="138081"/>
                      <a:pt x="397484" y="113507"/>
                      <a:pt x="387390" y="93408"/>
                    </a:cubicBezTo>
                    <a:lnTo>
                      <a:pt x="356735" y="32283"/>
                    </a:lnTo>
                    <a:cubicBezTo>
                      <a:pt x="346656" y="12190"/>
                      <a:pt x="334321" y="2141"/>
                      <a:pt x="319744" y="2141"/>
                    </a:cubicBezTo>
                    <a:cubicBezTo>
                      <a:pt x="305168" y="2141"/>
                      <a:pt x="292838" y="12190"/>
                      <a:pt x="282743" y="32283"/>
                    </a:cubicBezTo>
                    <a:lnTo>
                      <a:pt x="16203" y="562767"/>
                    </a:lnTo>
                    <a:cubicBezTo>
                      <a:pt x="6117" y="582869"/>
                      <a:pt x="1074" y="607452"/>
                      <a:pt x="1074" y="636521"/>
                    </a:cubicBezTo>
                    <a:cubicBezTo>
                      <a:pt x="1074" y="665591"/>
                      <a:pt x="6116" y="690154"/>
                      <a:pt x="16203" y="710264"/>
                    </a:cubicBezTo>
                    <a:lnTo>
                      <a:pt x="282742" y="1240748"/>
                    </a:lnTo>
                    <a:cubicBezTo>
                      <a:pt x="292836" y="1260850"/>
                      <a:pt x="305165" y="1270899"/>
                      <a:pt x="319743" y="1270899"/>
                    </a:cubicBezTo>
                    <a:cubicBezTo>
                      <a:pt x="334321" y="1270899"/>
                      <a:pt x="346655" y="1260850"/>
                      <a:pt x="356734" y="1240748"/>
                    </a:cubicBezTo>
                    <a:lnTo>
                      <a:pt x="387389" y="1179635"/>
                    </a:lnTo>
                    <a:cubicBezTo>
                      <a:pt x="397484" y="1159544"/>
                      <a:pt x="402520" y="1135099"/>
                      <a:pt x="402520" y="1106292"/>
                    </a:cubicBezTo>
                    <a:cubicBezTo>
                      <a:pt x="402520" y="1077508"/>
                      <a:pt x="397482" y="1052788"/>
                      <a:pt x="387389" y="1032147"/>
                    </a:cubicBezTo>
                    <a:lnTo>
                      <a:pt x="188717" y="63692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72" name="Figura a mano libera: forma 71">
              <a:extLst>
                <a:ext uri="{FF2B5EF4-FFF2-40B4-BE49-F238E27FC236}">
                  <a16:creationId xmlns:a16="http://schemas.microsoft.com/office/drawing/2014/main" id="{8B6517EE-B6AA-4A7B-B254-8D28C2899ED7}"/>
                </a:ext>
              </a:extLst>
            </p:cNvPr>
            <p:cNvSpPr/>
            <p:nvPr/>
          </p:nvSpPr>
          <p:spPr>
            <a:xfrm rot="16200000">
              <a:off x="1353692" y="3679142"/>
              <a:ext cx="163220" cy="450132"/>
            </a:xfrm>
            <a:custGeom>
              <a:avLst/>
              <a:gdLst>
                <a:gd name="connsiteX0" fmla="*/ 188717 w 402357"/>
                <a:gd name="connsiteY0" fmla="*/ 636929 h 1272951"/>
                <a:gd name="connsiteX1" fmla="*/ 387390 w 402357"/>
                <a:gd name="connsiteY1" fmla="*/ 240899 h 1272951"/>
                <a:gd name="connsiteX2" fmla="*/ 402521 w 402357"/>
                <a:gd name="connsiteY2" fmla="*/ 167145 h 1272951"/>
                <a:gd name="connsiteX3" fmla="*/ 387390 w 402357"/>
                <a:gd name="connsiteY3" fmla="*/ 93408 h 1272951"/>
                <a:gd name="connsiteX4" fmla="*/ 356735 w 402357"/>
                <a:gd name="connsiteY4" fmla="*/ 32283 h 1272951"/>
                <a:gd name="connsiteX5" fmla="*/ 319744 w 402357"/>
                <a:gd name="connsiteY5" fmla="*/ 2141 h 1272951"/>
                <a:gd name="connsiteX6" fmla="*/ 282743 w 402357"/>
                <a:gd name="connsiteY6" fmla="*/ 32283 h 1272951"/>
                <a:gd name="connsiteX7" fmla="*/ 16203 w 402357"/>
                <a:gd name="connsiteY7" fmla="*/ 562767 h 1272951"/>
                <a:gd name="connsiteX8" fmla="*/ 1074 w 402357"/>
                <a:gd name="connsiteY8" fmla="*/ 636521 h 1272951"/>
                <a:gd name="connsiteX9" fmla="*/ 16203 w 402357"/>
                <a:gd name="connsiteY9" fmla="*/ 710264 h 1272951"/>
                <a:gd name="connsiteX10" fmla="*/ 282742 w 402357"/>
                <a:gd name="connsiteY10" fmla="*/ 1240748 h 1272951"/>
                <a:gd name="connsiteX11" fmla="*/ 319743 w 402357"/>
                <a:gd name="connsiteY11" fmla="*/ 1270899 h 1272951"/>
                <a:gd name="connsiteX12" fmla="*/ 356734 w 402357"/>
                <a:gd name="connsiteY12" fmla="*/ 1240748 h 1272951"/>
                <a:gd name="connsiteX13" fmla="*/ 387389 w 402357"/>
                <a:gd name="connsiteY13" fmla="*/ 1179635 h 1272951"/>
                <a:gd name="connsiteX14" fmla="*/ 402520 w 402357"/>
                <a:gd name="connsiteY14" fmla="*/ 1106292 h 1272951"/>
                <a:gd name="connsiteX15" fmla="*/ 387389 w 402357"/>
                <a:gd name="connsiteY15" fmla="*/ 1032147 h 1272951"/>
                <a:gd name="connsiteX16" fmla="*/ 188717 w 402357"/>
                <a:gd name="connsiteY16" fmla="*/ 636929 h 127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2357" h="1272951">
                  <a:moveTo>
                    <a:pt x="188717" y="636929"/>
                  </a:moveTo>
                  <a:lnTo>
                    <a:pt x="387390" y="240899"/>
                  </a:lnTo>
                  <a:cubicBezTo>
                    <a:pt x="397485" y="220797"/>
                    <a:pt x="402521" y="196211"/>
                    <a:pt x="402521" y="167145"/>
                  </a:cubicBezTo>
                  <a:cubicBezTo>
                    <a:pt x="402521" y="138081"/>
                    <a:pt x="397484" y="113507"/>
                    <a:pt x="387390" y="93408"/>
                  </a:cubicBezTo>
                  <a:lnTo>
                    <a:pt x="356735" y="32283"/>
                  </a:lnTo>
                  <a:cubicBezTo>
                    <a:pt x="346656" y="12190"/>
                    <a:pt x="334321" y="2141"/>
                    <a:pt x="319744" y="2141"/>
                  </a:cubicBezTo>
                  <a:cubicBezTo>
                    <a:pt x="305168" y="2141"/>
                    <a:pt x="292838" y="12190"/>
                    <a:pt x="282743" y="32283"/>
                  </a:cubicBezTo>
                  <a:lnTo>
                    <a:pt x="16203" y="562767"/>
                  </a:lnTo>
                  <a:cubicBezTo>
                    <a:pt x="6117" y="582869"/>
                    <a:pt x="1074" y="607452"/>
                    <a:pt x="1074" y="636521"/>
                  </a:cubicBezTo>
                  <a:cubicBezTo>
                    <a:pt x="1074" y="665591"/>
                    <a:pt x="6116" y="690154"/>
                    <a:pt x="16203" y="710264"/>
                  </a:cubicBezTo>
                  <a:lnTo>
                    <a:pt x="282742" y="1240748"/>
                  </a:lnTo>
                  <a:cubicBezTo>
                    <a:pt x="292836" y="1260850"/>
                    <a:pt x="305165" y="1270899"/>
                    <a:pt x="319743" y="1270899"/>
                  </a:cubicBezTo>
                  <a:cubicBezTo>
                    <a:pt x="334321" y="1270899"/>
                    <a:pt x="346655" y="1260850"/>
                    <a:pt x="356734" y="1240748"/>
                  </a:cubicBezTo>
                  <a:lnTo>
                    <a:pt x="387389" y="1179635"/>
                  </a:lnTo>
                  <a:cubicBezTo>
                    <a:pt x="397484" y="1159544"/>
                    <a:pt x="402520" y="1135099"/>
                    <a:pt x="402520" y="1106292"/>
                  </a:cubicBezTo>
                  <a:cubicBezTo>
                    <a:pt x="402520" y="1077508"/>
                    <a:pt x="397482" y="1052788"/>
                    <a:pt x="387389" y="1032147"/>
                  </a:cubicBezTo>
                  <a:lnTo>
                    <a:pt x="188717" y="636929"/>
                  </a:lnTo>
                  <a:close/>
                </a:path>
              </a:pathLst>
            </a:custGeom>
            <a:solidFill>
              <a:srgbClr val="2038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103894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asellaDiTesto 9"/>
          <p:cNvSpPr txBox="1">
            <a:spLocks noChangeArrowheads="1"/>
          </p:cNvSpPr>
          <p:nvPr/>
        </p:nvSpPr>
        <p:spPr bwMode="auto">
          <a:xfrm>
            <a:off x="251520" y="1340768"/>
            <a:ext cx="85950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it-IT" sz="2000" b="0" dirty="0">
                <a:latin typeface="Calibri" panose="020F0502020204030204" pitchFamily="34" charset="0"/>
              </a:rPr>
              <a:t>A Suo avviso, </a:t>
            </a:r>
            <a:r>
              <a:rPr lang="it-IT" sz="2000" u="sng" dirty="0">
                <a:latin typeface="Calibri" panose="020F0502020204030204" pitchFamily="34" charset="0"/>
              </a:rPr>
              <a:t>l’introduzione dell’ecobonus </a:t>
            </a:r>
            <a:r>
              <a:rPr lang="it-IT" sz="2000" b="0" dirty="0">
                <a:latin typeface="Calibri" panose="020F0502020204030204" pitchFamily="34" charset="0"/>
              </a:rPr>
              <a:t>comporterà…? 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C8509715-94F2-4AE0-AAA9-6D2D1472A22F}"/>
              </a:ext>
            </a:extLst>
          </p:cNvPr>
          <p:cNvSpPr txBox="1">
            <a:spLocks/>
          </p:cNvSpPr>
          <p:nvPr/>
        </p:nvSpPr>
        <p:spPr>
          <a:xfrm>
            <a:off x="251520" y="172644"/>
            <a:ext cx="8877733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alibri" panose="020F0502020204030204" pitchFamily="34" charset="0"/>
                <a:cs typeface="Arial"/>
              </a:rPr>
              <a:t>Effetto ECOBONUS sui ricavi | </a:t>
            </a:r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Un quinto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delle imprese della mobilità </a:t>
            </a:r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teme una riduzione dei ricavi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a seguito dell’</a:t>
            </a:r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introduzione dell’ecobonus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.</a:t>
            </a:r>
            <a:endParaRPr lang="it-IT" sz="2200" b="0" i="1" dirty="0">
              <a:solidFill>
                <a:schemeClr val="tx2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Arial"/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4D41106B-7571-435D-A63D-9FBE64090B58}"/>
              </a:ext>
            </a:extLst>
          </p:cNvPr>
          <p:cNvSpPr/>
          <p:nvPr/>
        </p:nvSpPr>
        <p:spPr>
          <a:xfrm>
            <a:off x="1772903" y="2375595"/>
            <a:ext cx="4613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548235"/>
                </a:solidFill>
                <a:latin typeface="Calibri" panose="020F0502020204030204" pitchFamily="34" charset="0"/>
              </a:rPr>
              <a:t>Un aumento dei ricavi</a:t>
            </a: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0DB86FCE-0C3C-47EF-9AD7-EEEED0A9B30B}"/>
              </a:ext>
            </a:extLst>
          </p:cNvPr>
          <p:cNvSpPr/>
          <p:nvPr/>
        </p:nvSpPr>
        <p:spPr bwMode="auto">
          <a:xfrm>
            <a:off x="412063" y="3287325"/>
            <a:ext cx="7323077" cy="1455256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545ECF16-A1B3-4717-9F09-B9CB8065C236}"/>
              </a:ext>
            </a:extLst>
          </p:cNvPr>
          <p:cNvSpPr/>
          <p:nvPr/>
        </p:nvSpPr>
        <p:spPr bwMode="auto">
          <a:xfrm>
            <a:off x="1137355" y="2204864"/>
            <a:ext cx="7323077" cy="864683"/>
          </a:xfrm>
          <a:prstGeom prst="rect">
            <a:avLst/>
          </a:prstGeom>
          <a:noFill/>
          <a:ln w="19050" cap="flat" cmpd="sng" algn="ctr">
            <a:solidFill>
              <a:srgbClr val="54823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FD62D4CA-E72D-4907-964E-97403BED2DE7}"/>
              </a:ext>
            </a:extLst>
          </p:cNvPr>
          <p:cNvSpPr/>
          <p:nvPr/>
        </p:nvSpPr>
        <p:spPr bwMode="auto">
          <a:xfrm>
            <a:off x="1137355" y="4941807"/>
            <a:ext cx="7323077" cy="864683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Rettangolo 95">
            <a:extLst>
              <a:ext uri="{FF2B5EF4-FFF2-40B4-BE49-F238E27FC236}">
                <a16:creationId xmlns:a16="http://schemas.microsoft.com/office/drawing/2014/main" id="{C4DF01C2-3CEB-4C28-954E-7B3F32327B7D}"/>
              </a:ext>
            </a:extLst>
          </p:cNvPr>
          <p:cNvSpPr/>
          <p:nvPr/>
        </p:nvSpPr>
        <p:spPr>
          <a:xfrm>
            <a:off x="1137355" y="3537900"/>
            <a:ext cx="6415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2"/>
                </a:solidFill>
                <a:latin typeface="Calibri" panose="020F0502020204030204" pitchFamily="34" charset="0"/>
              </a:rPr>
              <a:t>Una sostanziale invarianza </a:t>
            </a:r>
          </a:p>
          <a:p>
            <a:r>
              <a:rPr lang="it-IT" sz="2800" dirty="0">
                <a:solidFill>
                  <a:schemeClr val="bg2"/>
                </a:solidFill>
                <a:latin typeface="Calibri" panose="020F0502020204030204" pitchFamily="34" charset="0"/>
              </a:rPr>
              <a:t>dei ricavi</a:t>
            </a:r>
          </a:p>
        </p:txBody>
      </p:sp>
      <p:sp>
        <p:nvSpPr>
          <p:cNvPr id="97" name="Rettangolo 96">
            <a:extLst>
              <a:ext uri="{FF2B5EF4-FFF2-40B4-BE49-F238E27FC236}">
                <a16:creationId xmlns:a16="http://schemas.microsoft.com/office/drawing/2014/main" id="{0A35FD15-873B-49FA-BE40-DCC0B825A6E3}"/>
              </a:ext>
            </a:extLst>
          </p:cNvPr>
          <p:cNvSpPr/>
          <p:nvPr/>
        </p:nvSpPr>
        <p:spPr>
          <a:xfrm>
            <a:off x="1772903" y="5112538"/>
            <a:ext cx="4613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</a:rPr>
              <a:t>Una diminuzione dei ricavi</a:t>
            </a:r>
          </a:p>
        </p:txBody>
      </p:sp>
      <p:sp>
        <p:nvSpPr>
          <p:cNvPr id="98" name="Ovale 97">
            <a:extLst>
              <a:ext uri="{FF2B5EF4-FFF2-40B4-BE49-F238E27FC236}">
                <a16:creationId xmlns:a16="http://schemas.microsoft.com/office/drawing/2014/main" id="{83C8EC95-BB58-4E05-8B9B-59E97B2D2236}"/>
              </a:ext>
            </a:extLst>
          </p:cNvPr>
          <p:cNvSpPr/>
          <p:nvPr/>
        </p:nvSpPr>
        <p:spPr bwMode="auto">
          <a:xfrm>
            <a:off x="6305985" y="2332506"/>
            <a:ext cx="1761057" cy="609398"/>
          </a:xfrm>
          <a:prstGeom prst="ellipse">
            <a:avLst/>
          </a:prstGeom>
          <a:solidFill>
            <a:srgbClr val="E1F2C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Rettangolo 98">
            <a:extLst>
              <a:ext uri="{FF2B5EF4-FFF2-40B4-BE49-F238E27FC236}">
                <a16:creationId xmlns:a16="http://schemas.microsoft.com/office/drawing/2014/main" id="{FB5EAF43-07CA-422D-B5D1-C9EA2DD25390}"/>
              </a:ext>
            </a:extLst>
          </p:cNvPr>
          <p:cNvSpPr/>
          <p:nvPr/>
        </p:nvSpPr>
        <p:spPr>
          <a:xfrm>
            <a:off x="6214404" y="2206318"/>
            <a:ext cx="19442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5000" b="1" dirty="0">
                <a:solidFill>
                  <a:srgbClr val="244072"/>
                </a:solidFill>
                <a:latin typeface="Calibri" panose="020F0502020204030204" pitchFamily="34" charset="0"/>
              </a:rPr>
              <a:t>10,</a:t>
            </a:r>
            <a:r>
              <a:rPr lang="it-IT" sz="3600" b="1" dirty="0">
                <a:solidFill>
                  <a:srgbClr val="244072"/>
                </a:solidFill>
                <a:latin typeface="Calibri" panose="020F0502020204030204" pitchFamily="34" charset="0"/>
              </a:rPr>
              <a:t>9</a:t>
            </a:r>
            <a:endParaRPr lang="it-IT" sz="5000" b="1" dirty="0">
              <a:solidFill>
                <a:srgbClr val="244072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Ovale 99">
            <a:extLst>
              <a:ext uri="{FF2B5EF4-FFF2-40B4-BE49-F238E27FC236}">
                <a16:creationId xmlns:a16="http://schemas.microsoft.com/office/drawing/2014/main" id="{6E6C5896-05D2-4985-80DE-7BBE38931240}"/>
              </a:ext>
            </a:extLst>
          </p:cNvPr>
          <p:cNvSpPr/>
          <p:nvPr/>
        </p:nvSpPr>
        <p:spPr bwMode="auto">
          <a:xfrm>
            <a:off x="6305985" y="5069449"/>
            <a:ext cx="1761057" cy="609398"/>
          </a:xfrm>
          <a:prstGeom prst="ellipse">
            <a:avLst/>
          </a:prstGeom>
          <a:solidFill>
            <a:srgbClr val="FFC1C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Rettangolo 100">
            <a:extLst>
              <a:ext uri="{FF2B5EF4-FFF2-40B4-BE49-F238E27FC236}">
                <a16:creationId xmlns:a16="http://schemas.microsoft.com/office/drawing/2014/main" id="{B733EFE9-B305-4FE0-9E98-64F7EAE484AE}"/>
              </a:ext>
            </a:extLst>
          </p:cNvPr>
          <p:cNvSpPr/>
          <p:nvPr/>
        </p:nvSpPr>
        <p:spPr>
          <a:xfrm>
            <a:off x="6214404" y="4943261"/>
            <a:ext cx="19442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5000" b="1" dirty="0">
                <a:solidFill>
                  <a:srgbClr val="244072"/>
                </a:solidFill>
                <a:latin typeface="Calibri" panose="020F0502020204030204" pitchFamily="34" charset="0"/>
              </a:rPr>
              <a:t>20,</a:t>
            </a:r>
            <a:r>
              <a:rPr lang="it-IT" sz="3600" b="1" dirty="0">
                <a:solidFill>
                  <a:srgbClr val="244072"/>
                </a:solidFill>
                <a:latin typeface="Calibri" panose="020F0502020204030204" pitchFamily="34" charset="0"/>
              </a:rPr>
              <a:t>1</a:t>
            </a:r>
            <a:endParaRPr lang="it-IT" sz="5000" b="1" dirty="0">
              <a:solidFill>
                <a:srgbClr val="244072"/>
              </a:solidFill>
              <a:latin typeface="Calibri" panose="020F0502020204030204" pitchFamily="34" charset="0"/>
            </a:endParaRPr>
          </a:p>
        </p:txBody>
      </p:sp>
      <p:sp>
        <p:nvSpPr>
          <p:cNvPr id="102" name="Ovale 101">
            <a:extLst>
              <a:ext uri="{FF2B5EF4-FFF2-40B4-BE49-F238E27FC236}">
                <a16:creationId xmlns:a16="http://schemas.microsoft.com/office/drawing/2014/main" id="{58AD3FBD-C78B-46EB-8209-C6BDAF4B573B}"/>
              </a:ext>
            </a:extLst>
          </p:cNvPr>
          <p:cNvSpPr/>
          <p:nvPr/>
        </p:nvSpPr>
        <p:spPr bwMode="auto">
          <a:xfrm>
            <a:off x="5580693" y="3679784"/>
            <a:ext cx="1761057" cy="670338"/>
          </a:xfrm>
          <a:prstGeom prst="ellipse">
            <a:avLst/>
          </a:prstGeom>
          <a:solidFill>
            <a:srgbClr val="FFFFC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Rettangolo 102">
            <a:extLst>
              <a:ext uri="{FF2B5EF4-FFF2-40B4-BE49-F238E27FC236}">
                <a16:creationId xmlns:a16="http://schemas.microsoft.com/office/drawing/2014/main" id="{4EE58133-5022-40EC-A6EB-8191E97D7E9E}"/>
              </a:ext>
            </a:extLst>
          </p:cNvPr>
          <p:cNvSpPr/>
          <p:nvPr/>
        </p:nvSpPr>
        <p:spPr>
          <a:xfrm>
            <a:off x="5527893" y="3584066"/>
            <a:ext cx="19442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5000" b="1" dirty="0">
                <a:solidFill>
                  <a:srgbClr val="244072"/>
                </a:solidFill>
                <a:latin typeface="Calibri" panose="020F0502020204030204" pitchFamily="34" charset="0"/>
              </a:rPr>
              <a:t>69,</a:t>
            </a:r>
            <a:r>
              <a:rPr lang="it-IT" sz="3600" b="1" dirty="0">
                <a:solidFill>
                  <a:srgbClr val="244072"/>
                </a:solidFill>
                <a:latin typeface="Calibri" panose="020F0502020204030204" pitchFamily="34" charset="0"/>
              </a:rPr>
              <a:t>0</a:t>
            </a:r>
            <a:endParaRPr lang="it-IT" sz="5000" b="1" dirty="0">
              <a:solidFill>
                <a:srgbClr val="244072"/>
              </a:solidFill>
              <a:latin typeface="Calibri" panose="020F0502020204030204" pitchFamily="34" charset="0"/>
            </a:endParaRPr>
          </a:p>
        </p:txBody>
      </p:sp>
      <p:sp>
        <p:nvSpPr>
          <p:cNvPr id="104" name="Text Box 49">
            <a:extLst>
              <a:ext uri="{FF2B5EF4-FFF2-40B4-BE49-F238E27FC236}">
                <a16:creationId xmlns:a16="http://schemas.microsoft.com/office/drawing/2014/main" id="{995B5186-34D8-4944-93A5-2132684D4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365922"/>
            <a:ext cx="8672512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alibri" panose="020F0502020204030204" pitchFamily="34" charset="0"/>
              </a:rPr>
              <a:t>Base campione: </a:t>
            </a:r>
            <a:r>
              <a:rPr lang="it-IT" altLang="it-IT" sz="900" b="0" dirty="0">
                <a:latin typeface="Calibri" panose="020F0502020204030204" pitchFamily="34" charset="0"/>
              </a:rPr>
              <a:t>740 casi. </a:t>
            </a:r>
            <a:r>
              <a:rPr lang="it-IT" altLang="it-IT" sz="900" b="0" u="sng" dirty="0">
                <a:latin typeface="Calibri" panose="020F0502020204030204" pitchFamily="34" charset="0"/>
              </a:rPr>
              <a:t>Esclusivamente i venditori</a:t>
            </a:r>
            <a:r>
              <a:rPr lang="it-IT" altLang="it-IT" sz="900" b="0" dirty="0">
                <a:latin typeface="Calibri" panose="020F0502020204030204" pitchFamily="34" charset="0"/>
              </a:rPr>
              <a:t>. </a:t>
            </a:r>
            <a:r>
              <a:rPr lang="it-IT" altLang="ja-JP" sz="900" dirty="0">
                <a:latin typeface="Calibri" panose="020F0502020204030204" pitchFamily="34" charset="0"/>
              </a:rPr>
              <a:t>I dati sono riportati all’universo</a:t>
            </a:r>
            <a:endParaRPr lang="it-IT" altLang="it-IT" sz="900" dirty="0">
              <a:latin typeface="Calibri" panose="020F0502020204030204" pitchFamily="34" charset="0"/>
            </a:endParaRPr>
          </a:p>
        </p:txBody>
      </p:sp>
      <p:pic>
        <p:nvPicPr>
          <p:cNvPr id="110" name="Elemento grafico 109">
            <a:extLst>
              <a:ext uri="{FF2B5EF4-FFF2-40B4-BE49-F238E27FC236}">
                <a16:creationId xmlns:a16="http://schemas.microsoft.com/office/drawing/2014/main" id="{E3D3548E-B110-48B7-84CA-A641E5BF8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883" y="2298950"/>
            <a:ext cx="676510" cy="676510"/>
          </a:xfrm>
          <a:prstGeom prst="rect">
            <a:avLst/>
          </a:prstGeom>
        </p:spPr>
      </p:pic>
      <p:pic>
        <p:nvPicPr>
          <p:cNvPr id="111" name="Elemento grafico 110">
            <a:extLst>
              <a:ext uri="{FF2B5EF4-FFF2-40B4-BE49-F238E27FC236}">
                <a16:creationId xmlns:a16="http://schemas.microsoft.com/office/drawing/2014/main" id="{91918C06-7E70-4672-AE0B-A03943CBF0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55098" y="5035893"/>
            <a:ext cx="676510" cy="676510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D36FF913-13AD-4AA9-9E58-E0EBBA7CD9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4341" y="3677363"/>
            <a:ext cx="675180" cy="6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65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e 11">
            <a:extLst>
              <a:ext uri="{FF2B5EF4-FFF2-40B4-BE49-F238E27FC236}">
                <a16:creationId xmlns:a16="http://schemas.microsoft.com/office/drawing/2014/main" id="{DBF002F1-0027-4696-ACBB-CC59A7CDB957}"/>
              </a:ext>
            </a:extLst>
          </p:cNvPr>
          <p:cNvSpPr/>
          <p:nvPr/>
        </p:nvSpPr>
        <p:spPr bwMode="auto">
          <a:xfrm>
            <a:off x="827584" y="3623849"/>
            <a:ext cx="1440000" cy="1440000"/>
          </a:xfrm>
          <a:prstGeom prst="ellipse">
            <a:avLst/>
          </a:prstGeom>
          <a:solidFill>
            <a:srgbClr val="FFC1C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CasellaDiTesto 9"/>
          <p:cNvSpPr txBox="1">
            <a:spLocks noChangeArrowheads="1"/>
          </p:cNvSpPr>
          <p:nvPr/>
        </p:nvSpPr>
        <p:spPr bwMode="auto">
          <a:xfrm>
            <a:off x="251520" y="1434262"/>
            <a:ext cx="8595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it-IT" sz="1600" b="0" dirty="0">
                <a:latin typeface="Calibri" panose="020F0502020204030204" pitchFamily="34" charset="0"/>
              </a:rPr>
              <a:t>Parliamo di </a:t>
            </a:r>
            <a:r>
              <a:rPr lang="it-IT" sz="1600" u="sng" dirty="0">
                <a:latin typeface="Calibri" panose="020F0502020204030204" pitchFamily="34" charset="0"/>
              </a:rPr>
              <a:t>ecotassa</a:t>
            </a:r>
            <a:r>
              <a:rPr lang="it-IT" sz="1600" b="0" dirty="0">
                <a:latin typeface="Calibri" panose="020F0502020204030204" pitchFamily="34" charset="0"/>
              </a:rPr>
              <a:t> (imposta che penalizza chi acquista veicoli inquinanti). </a:t>
            </a:r>
          </a:p>
          <a:p>
            <a:pPr algn="just"/>
            <a:r>
              <a:rPr lang="it-IT" sz="1600" b="0" dirty="0">
                <a:latin typeface="Calibri" panose="020F0502020204030204" pitchFamily="34" charset="0"/>
              </a:rPr>
              <a:t>Saprebbe indicarmi </a:t>
            </a:r>
            <a:r>
              <a:rPr lang="it-IT" sz="1600" u="sng" dirty="0">
                <a:latin typeface="Calibri" panose="020F0502020204030204" pitchFamily="34" charset="0"/>
              </a:rPr>
              <a:t>quanto graverà per la Sua impresa</a:t>
            </a:r>
            <a:r>
              <a:rPr lang="it-IT" sz="1600" dirty="0">
                <a:latin typeface="Calibri" panose="020F0502020204030204" pitchFamily="34" charset="0"/>
              </a:rPr>
              <a:t> </a:t>
            </a:r>
            <a:r>
              <a:rPr lang="it-IT" sz="1600" b="0" dirty="0">
                <a:latin typeface="Calibri" panose="020F0502020204030204" pitchFamily="34" charset="0"/>
              </a:rPr>
              <a:t>in riferimento ai seguenti aspetti? 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C8509715-94F2-4AE0-AAA9-6D2D1472A22F}"/>
              </a:ext>
            </a:extLst>
          </p:cNvPr>
          <p:cNvSpPr txBox="1">
            <a:spLocks/>
          </p:cNvSpPr>
          <p:nvPr/>
        </p:nvSpPr>
        <p:spPr>
          <a:xfrm>
            <a:off x="251520" y="172644"/>
            <a:ext cx="8877733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alibri" panose="020F0502020204030204" pitchFamily="34" charset="0"/>
                <a:cs typeface="Arial"/>
              </a:rPr>
              <a:t>Effetti ECOTASSA | 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L’</a:t>
            </a:r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effetto principale della penalizzazione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per l’acquisto o vendita di </a:t>
            </a:r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auto a motore tradizionale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sarà, secondo le imprese </a:t>
            </a:r>
            <a:r>
              <a:rPr lang="it-IT" sz="22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dell’automotive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, il </a:t>
            </a:r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rallentamento del rinnovo parco auto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.</a:t>
            </a:r>
            <a:endParaRPr lang="it-IT" sz="2200" b="0" i="1" dirty="0">
              <a:solidFill>
                <a:schemeClr val="tx2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Arial"/>
            </a:endParaRPr>
          </a:p>
        </p:txBody>
      </p:sp>
      <p:sp>
        <p:nvSpPr>
          <p:cNvPr id="104" name="Text Box 49">
            <a:extLst>
              <a:ext uri="{FF2B5EF4-FFF2-40B4-BE49-F238E27FC236}">
                <a16:creationId xmlns:a16="http://schemas.microsoft.com/office/drawing/2014/main" id="{995B5186-34D8-4944-93A5-2132684D4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365922"/>
            <a:ext cx="8672512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alibri" panose="020F0502020204030204" pitchFamily="34" charset="0"/>
              </a:rPr>
              <a:t>Base campione: </a:t>
            </a:r>
            <a:r>
              <a:rPr lang="it-IT" altLang="it-IT" sz="900" b="0" dirty="0">
                <a:latin typeface="Calibri" panose="020F0502020204030204" pitchFamily="34" charset="0"/>
              </a:rPr>
              <a:t>740 casi. </a:t>
            </a:r>
            <a:r>
              <a:rPr lang="it-IT" altLang="it-IT" sz="900" b="0" u="sng" dirty="0">
                <a:latin typeface="Calibri" panose="020F0502020204030204" pitchFamily="34" charset="0"/>
              </a:rPr>
              <a:t>Esclusivamente i venditori</a:t>
            </a:r>
            <a:r>
              <a:rPr lang="it-IT" altLang="it-IT" sz="900" b="0" dirty="0">
                <a:latin typeface="Calibri" panose="020F0502020204030204" pitchFamily="34" charset="0"/>
              </a:rPr>
              <a:t>. </a:t>
            </a:r>
            <a:r>
              <a:rPr lang="it-IT" altLang="ja-JP" sz="900" dirty="0">
                <a:latin typeface="Calibri" panose="020F0502020204030204" pitchFamily="34" charset="0"/>
              </a:rPr>
              <a:t>I dati sono riportati all’universo</a:t>
            </a:r>
            <a:endParaRPr lang="it-IT" altLang="it-IT" sz="900" dirty="0">
              <a:latin typeface="Calibri" panose="020F0502020204030204" pitchFamily="3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DFBEFD5F-847E-4E5A-B0D0-D08551B1491F}"/>
              </a:ext>
            </a:extLst>
          </p:cNvPr>
          <p:cNvSpPr/>
          <p:nvPr/>
        </p:nvSpPr>
        <p:spPr>
          <a:xfrm>
            <a:off x="392118" y="2738868"/>
            <a:ext cx="2595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it-IT" sz="4800" dirty="0">
                <a:solidFill>
                  <a:srgbClr val="C00000"/>
                </a:solidFill>
                <a:latin typeface="Bradley Hand ITC" panose="03070402050302030203" pitchFamily="66" charset="0"/>
              </a:rPr>
              <a:t>37,6%</a:t>
            </a: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59EAAB5E-2C26-4A75-8639-E7ECBE69AD99}"/>
              </a:ext>
            </a:extLst>
          </p:cNvPr>
          <p:cNvSpPr/>
          <p:nvPr/>
        </p:nvSpPr>
        <p:spPr bwMode="auto">
          <a:xfrm>
            <a:off x="323528" y="2615736"/>
            <a:ext cx="2664296" cy="3448581"/>
          </a:xfrm>
          <a:prstGeom prst="roundRect">
            <a:avLst>
              <a:gd name="adj" fmla="val 6134"/>
            </a:avLst>
          </a:prstGeom>
          <a:noFill/>
          <a:ln w="31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832F37FD-BEFB-4910-83C6-483BCE7D0543}"/>
              </a:ext>
            </a:extLst>
          </p:cNvPr>
          <p:cNvSpPr/>
          <p:nvPr/>
        </p:nvSpPr>
        <p:spPr>
          <a:xfrm>
            <a:off x="321401" y="5063849"/>
            <a:ext cx="2666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it-IT" sz="2000" u="sng" dirty="0">
                <a:solidFill>
                  <a:srgbClr val="C00000"/>
                </a:solidFill>
                <a:latin typeface="Bradley Hand ITC" panose="03070402050302030203" pitchFamily="66" charset="0"/>
              </a:rPr>
              <a:t>RALLENTAMENTO RINNOVO </a:t>
            </a:r>
          </a:p>
          <a:p>
            <a:pPr algn="ctr" fontAlgn="ctr"/>
            <a:r>
              <a:rPr lang="it-IT" sz="2000" u="sng" dirty="0">
                <a:solidFill>
                  <a:srgbClr val="C00000"/>
                </a:solidFill>
                <a:latin typeface="Bradley Hand ITC" panose="03070402050302030203" pitchFamily="66" charset="0"/>
              </a:rPr>
              <a:t>PARCO AUTO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04ACA109-C1DF-4104-B727-82A58F04B057}"/>
              </a:ext>
            </a:extLst>
          </p:cNvPr>
          <p:cNvSpPr/>
          <p:nvPr/>
        </p:nvSpPr>
        <p:spPr>
          <a:xfrm>
            <a:off x="6083928" y="3263809"/>
            <a:ext cx="266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it-IT" sz="4800" dirty="0">
                <a:solidFill>
                  <a:srgbClr val="C00000"/>
                </a:solidFill>
                <a:latin typeface="Bradley Hand ITC" panose="03070402050302030203" pitchFamily="66" charset="0"/>
              </a:rPr>
              <a:t>29,2%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F6DE59FB-2DAB-407C-9DF2-AC4809BE8141}"/>
              </a:ext>
            </a:extLst>
          </p:cNvPr>
          <p:cNvSpPr/>
          <p:nvPr/>
        </p:nvSpPr>
        <p:spPr>
          <a:xfrm>
            <a:off x="3249020" y="3008876"/>
            <a:ext cx="2619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it-IT" sz="4800" dirty="0">
                <a:solidFill>
                  <a:srgbClr val="C00000"/>
                </a:solidFill>
                <a:latin typeface="Bradley Hand ITC" panose="03070402050302030203" pitchFamily="66" charset="0"/>
              </a:rPr>
              <a:t>33,2%</a:t>
            </a: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B50E2364-6653-4783-8489-915691500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7909" y="4019824"/>
            <a:ext cx="720000" cy="720000"/>
          </a:xfrm>
          <a:prstGeom prst="rect">
            <a:avLst/>
          </a:prstGeom>
        </p:spPr>
      </p:pic>
      <p:sp>
        <p:nvSpPr>
          <p:cNvPr id="49" name="Ovale 48">
            <a:extLst>
              <a:ext uri="{FF2B5EF4-FFF2-40B4-BE49-F238E27FC236}">
                <a16:creationId xmlns:a16="http://schemas.microsoft.com/office/drawing/2014/main" id="{F2D71D11-B604-4B93-BF63-9F777A65C0F2}"/>
              </a:ext>
            </a:extLst>
          </p:cNvPr>
          <p:cNvSpPr/>
          <p:nvPr/>
        </p:nvSpPr>
        <p:spPr bwMode="auto">
          <a:xfrm>
            <a:off x="3960917" y="3803849"/>
            <a:ext cx="1260000" cy="1260000"/>
          </a:xfrm>
          <a:prstGeom prst="ellipse">
            <a:avLst/>
          </a:prstGeom>
          <a:solidFill>
            <a:srgbClr val="FFC1C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26EE08F-D560-4C6F-A749-98EB8EBD70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3389" y="4094805"/>
            <a:ext cx="720000" cy="720000"/>
          </a:xfrm>
          <a:prstGeom prst="rect">
            <a:avLst/>
          </a:prstGeom>
        </p:spPr>
      </p:pic>
      <p:sp>
        <p:nvSpPr>
          <p:cNvPr id="50" name="Rettangolo con angoli arrotondati 49">
            <a:extLst>
              <a:ext uri="{FF2B5EF4-FFF2-40B4-BE49-F238E27FC236}">
                <a16:creationId xmlns:a16="http://schemas.microsoft.com/office/drawing/2014/main" id="{FBDFCA37-8A5E-4900-8926-5972158A4ABA}"/>
              </a:ext>
            </a:extLst>
          </p:cNvPr>
          <p:cNvSpPr/>
          <p:nvPr/>
        </p:nvSpPr>
        <p:spPr bwMode="auto">
          <a:xfrm>
            <a:off x="3187533" y="2984549"/>
            <a:ext cx="2664296" cy="3079769"/>
          </a:xfrm>
          <a:prstGeom prst="roundRect">
            <a:avLst>
              <a:gd name="adj" fmla="val 6134"/>
            </a:avLst>
          </a:prstGeom>
          <a:noFill/>
          <a:ln w="31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51" name="Rettangolo con angoli arrotondati 50">
            <a:extLst>
              <a:ext uri="{FF2B5EF4-FFF2-40B4-BE49-F238E27FC236}">
                <a16:creationId xmlns:a16="http://schemas.microsoft.com/office/drawing/2014/main" id="{F27B7924-ACBC-43CD-9492-45A80F9D607C}"/>
              </a:ext>
            </a:extLst>
          </p:cNvPr>
          <p:cNvSpPr/>
          <p:nvPr/>
        </p:nvSpPr>
        <p:spPr bwMode="auto">
          <a:xfrm>
            <a:off x="6051538" y="3280745"/>
            <a:ext cx="2664296" cy="2783574"/>
          </a:xfrm>
          <a:prstGeom prst="roundRect">
            <a:avLst>
              <a:gd name="adj" fmla="val 6134"/>
            </a:avLst>
          </a:prstGeom>
          <a:noFill/>
          <a:ln w="31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537C77AC-48A8-4818-8DCA-739A7E3FFA60}"/>
              </a:ext>
            </a:extLst>
          </p:cNvPr>
          <p:cNvSpPr/>
          <p:nvPr/>
        </p:nvSpPr>
        <p:spPr bwMode="auto">
          <a:xfrm>
            <a:off x="6914249" y="3983849"/>
            <a:ext cx="1080000" cy="1080000"/>
          </a:xfrm>
          <a:prstGeom prst="ellipse">
            <a:avLst/>
          </a:prstGeom>
          <a:solidFill>
            <a:srgbClr val="FFC1C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FEFBFB62-4123-49FA-8CFA-F51B58ACD2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94249" y="4152391"/>
            <a:ext cx="720000" cy="7200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2FC5341-2470-4573-95B7-9C3381AA6B59}"/>
              </a:ext>
            </a:extLst>
          </p:cNvPr>
          <p:cNvSpPr txBox="1"/>
          <p:nvPr/>
        </p:nvSpPr>
        <p:spPr>
          <a:xfrm rot="191282">
            <a:off x="5299208" y="2388273"/>
            <a:ext cx="3488754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EFFETTI DELL’ECOTASSA: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3446D76-9915-4A36-8EFA-DCA89C482850}"/>
              </a:ext>
            </a:extLst>
          </p:cNvPr>
          <p:cNvSpPr/>
          <p:nvPr/>
        </p:nvSpPr>
        <p:spPr>
          <a:xfrm>
            <a:off x="6084168" y="5248876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it-IT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RIDUZIONE </a:t>
            </a:r>
          </a:p>
          <a:p>
            <a:pPr algn="ctr" fontAlgn="ctr"/>
            <a:r>
              <a:rPr lang="it-IT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NUMERO ADDETTI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60E9B563-B596-42C2-9D59-8BC2F1D64740}"/>
              </a:ext>
            </a:extLst>
          </p:cNvPr>
          <p:cNvSpPr/>
          <p:nvPr/>
        </p:nvSpPr>
        <p:spPr>
          <a:xfrm>
            <a:off x="3220222" y="5238243"/>
            <a:ext cx="2647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it-IT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MINORE GETTITO </a:t>
            </a:r>
          </a:p>
          <a:p>
            <a:pPr algn="ctr" fontAlgn="ctr"/>
            <a:r>
              <a:rPr lang="it-IT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TRIBUTARIO</a:t>
            </a:r>
          </a:p>
        </p:txBody>
      </p:sp>
    </p:spTree>
    <p:extLst>
      <p:ext uri="{BB962C8B-B14F-4D97-AF65-F5344CB8AC3E}">
        <p14:creationId xmlns:p14="http://schemas.microsoft.com/office/powerpoint/2010/main" val="2084312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ChangeArrowheads="1"/>
          </p:cNvSpPr>
          <p:nvPr/>
        </p:nvSpPr>
        <p:spPr bwMode="auto">
          <a:xfrm>
            <a:off x="266267" y="622187"/>
            <a:ext cx="8842237" cy="60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100" dirty="0">
                <a:solidFill>
                  <a:srgbClr val="203864"/>
                </a:solidFill>
                <a:latin typeface="Calibri" panose="020F0502020204030204" pitchFamily="34" charset="0"/>
              </a:rPr>
              <a:t>COMMITTENTE</a:t>
            </a:r>
          </a:p>
          <a:p>
            <a:pPr algn="just" eaLnBrk="1" hangingPunct="1"/>
            <a:r>
              <a:rPr lang="it-IT" altLang="it-IT" sz="1100" b="0" dirty="0">
                <a:latin typeface="Calibri" panose="020F0502020204030204" pitchFamily="34" charset="0"/>
              </a:rPr>
              <a:t>Confcommercio Mobilità</a:t>
            </a:r>
            <a:endParaRPr lang="it-IT" altLang="ja-JP" sz="1100" b="0" dirty="0">
              <a:latin typeface="Calibri" panose="020F0502020204030204" pitchFamily="34" charset="0"/>
            </a:endParaRPr>
          </a:p>
          <a:p>
            <a:pPr algn="just" eaLnBrk="1" hangingPunct="1"/>
            <a:endParaRPr lang="it-IT" altLang="it-IT" sz="1100" b="0" dirty="0">
              <a:solidFill>
                <a:srgbClr val="333399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it-IT" altLang="it-IT" sz="1100" dirty="0">
                <a:solidFill>
                  <a:srgbClr val="203864"/>
                </a:solidFill>
                <a:latin typeface="Calibri" panose="020F0502020204030204" pitchFamily="34" charset="0"/>
              </a:rPr>
              <a:t>AUTORE</a:t>
            </a:r>
          </a:p>
          <a:p>
            <a:pPr algn="just" eaLnBrk="1" hangingPunct="1"/>
            <a:r>
              <a:rPr lang="it-IT" altLang="it-IT" sz="1100" b="0" dirty="0">
                <a:solidFill>
                  <a:srgbClr val="000000"/>
                </a:solidFill>
                <a:latin typeface="Calibri" panose="020F0502020204030204" pitchFamily="34" charset="0"/>
              </a:rPr>
              <a:t>Format </a:t>
            </a:r>
            <a:r>
              <a:rPr lang="it-IT" altLang="it-IT" sz="11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Research</a:t>
            </a:r>
            <a:r>
              <a:rPr lang="it-IT" altLang="it-IT" sz="11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1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Srl</a:t>
            </a:r>
            <a:r>
              <a:rPr lang="it-IT" altLang="it-IT" sz="1100" b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it-IT" altLang="it-IT" sz="1100" b="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www.formatresearch.com</a:t>
            </a:r>
            <a:r>
              <a:rPr lang="it-IT" altLang="it-IT" sz="1100" b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algn="just" eaLnBrk="1" hangingPunct="1"/>
            <a:endParaRPr lang="it-IT" altLang="it-IT" sz="1100" dirty="0">
              <a:solidFill>
                <a:srgbClr val="333399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it-IT" altLang="it-IT" sz="1100" dirty="0">
                <a:solidFill>
                  <a:srgbClr val="203864"/>
                </a:solidFill>
                <a:latin typeface="Calibri" panose="020F0502020204030204" pitchFamily="34" charset="0"/>
              </a:rPr>
              <a:t>OBIETTIVI DEL LAVORO</a:t>
            </a:r>
          </a:p>
          <a:p>
            <a:pPr algn="just" eaLnBrk="1" hangingPunct="1"/>
            <a:r>
              <a:rPr lang="it-IT" altLang="it-IT" sz="1100" b="0" dirty="0">
                <a:latin typeface="Calibri" panose="020F0502020204030204" pitchFamily="34" charset="0"/>
                <a:ea typeface="MS Mincho" panose="02020609040205080304" pitchFamily="49" charset="-128"/>
              </a:rPr>
              <a:t>Indagine sull’</a:t>
            </a:r>
            <a:r>
              <a:rPr lang="it-IT" altLang="ja-JP" sz="1100" b="0" dirty="0">
                <a:latin typeface="Calibri" panose="020F0502020204030204" pitchFamily="34" charset="0"/>
                <a:ea typeface="MS Mincho" panose="02020609040205080304" pitchFamily="49" charset="-128"/>
              </a:rPr>
              <a:t>andamento economico e sulle principali tematiche che riguardano le imprese della filiera della mobilità.</a:t>
            </a:r>
          </a:p>
          <a:p>
            <a:pPr algn="just" eaLnBrk="1" hangingPunct="1"/>
            <a:endParaRPr lang="it-IT" altLang="it-IT" sz="1100" dirty="0">
              <a:solidFill>
                <a:srgbClr val="1F497D"/>
              </a:solidFill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pPr algn="just" eaLnBrk="1" hangingPunct="1"/>
            <a:r>
              <a:rPr lang="it-IT" altLang="it-IT" sz="1100" dirty="0">
                <a:solidFill>
                  <a:srgbClr val="203864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DISEGNO DEL CAMPIONE</a:t>
            </a:r>
          </a:p>
          <a:p>
            <a:pPr algn="just" eaLnBrk="1" hangingPunct="1"/>
            <a:r>
              <a:rPr lang="it-IT" altLang="ja-JP" sz="1100" b="0" dirty="0">
                <a:latin typeface="Calibri" panose="020F0502020204030204" pitchFamily="34" charset="0"/>
                <a:ea typeface="MS Mincho" panose="02020609040205080304" pitchFamily="49" charset="-128"/>
              </a:rPr>
              <a:t>Campione rappresentativo delle imprese </a:t>
            </a:r>
            <a:r>
              <a:rPr lang="it-IT" sz="1100" b="0" dirty="0">
                <a:latin typeface="Calibri" panose="020F0502020204030204" pitchFamily="34" charset="0"/>
                <a:cs typeface="Arial" charset="0"/>
              </a:rPr>
              <a:t>del settore </a:t>
            </a:r>
            <a:r>
              <a:rPr lang="it-IT" sz="1100" b="0" dirty="0" err="1">
                <a:latin typeface="Calibri" panose="020F0502020204030204" pitchFamily="34" charset="0"/>
                <a:cs typeface="Arial" charset="0"/>
              </a:rPr>
              <a:t>automotive</a:t>
            </a:r>
            <a:r>
              <a:rPr lang="it-IT" sz="1100" b="0" dirty="0">
                <a:latin typeface="Calibri" panose="020F0502020204030204" pitchFamily="34" charset="0"/>
                <a:cs typeface="Arial" charset="0"/>
              </a:rPr>
              <a:t>.</a:t>
            </a:r>
            <a:r>
              <a:rPr lang="it-IT" altLang="ja-JP" sz="1100" b="0" dirty="0">
                <a:latin typeface="Calibri" panose="020F0502020204030204" pitchFamily="34" charset="0"/>
                <a:ea typeface="MS Mincho" panose="02020609040205080304" pitchFamily="49" charset="-128"/>
              </a:rPr>
              <a:t> Domini di studio del campione: dimensione (1 addetto, 2-5 addetti, 6-9 addetti, 10-19 addetti, 20-49 addetti, oltre 49 addetti), settore (venditori 4 ruote, venditori 2 ruote, riparatori, vendita accessori e altro), area geografica (nord ovest, nord est, centro, sud/isole). </a:t>
            </a:r>
          </a:p>
          <a:p>
            <a:pPr algn="just" eaLnBrk="1" hangingPunct="1"/>
            <a:endParaRPr lang="it-IT" altLang="it-IT" sz="1100" dirty="0">
              <a:solidFill>
                <a:srgbClr val="1F497D"/>
              </a:solidFill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pPr algn="just" eaLnBrk="1" hangingPunct="1"/>
            <a:r>
              <a:rPr lang="it-IT" altLang="it-IT" sz="1100" dirty="0">
                <a:solidFill>
                  <a:srgbClr val="203864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NUMEROSITA’ CAMPIONARIA</a:t>
            </a:r>
          </a:p>
          <a:p>
            <a:pPr algn="just" eaLnBrk="1" hangingPunct="1"/>
            <a:r>
              <a:rPr lang="it-IT" altLang="ja-JP" sz="1100" b="0" dirty="0">
                <a:latin typeface="Calibri" panose="020F0502020204030204" pitchFamily="34" charset="0"/>
                <a:ea typeface="MS Mincho" panose="02020609040205080304" pitchFamily="49" charset="-128"/>
              </a:rPr>
              <a:t>n. 1.000 casi (1.000 interviste a buon fine). Anagrafiche «non reperibili»: 573 (26,2%); «rifiuti»: 618 (28,2%); «sostituzioni»: 1191 (54,4%). Intervallo di confidenza 95% (Errore </a:t>
            </a:r>
            <a:r>
              <a:rPr lang="it-IT" altLang="ja-JP" sz="1100" b="0" u="sng" dirty="0">
                <a:latin typeface="Calibri" panose="020F0502020204030204" pitchFamily="34" charset="0"/>
                <a:ea typeface="MS Mincho" panose="02020609040205080304" pitchFamily="49" charset="-128"/>
              </a:rPr>
              <a:t>+</a:t>
            </a:r>
            <a:r>
              <a:rPr lang="it-IT" altLang="ja-JP" sz="1100" b="0" dirty="0">
                <a:latin typeface="Calibri" panose="020F0502020204030204" pitchFamily="34" charset="0"/>
                <a:ea typeface="MS Mincho" panose="02020609040205080304" pitchFamily="49" charset="-128"/>
              </a:rPr>
              <a:t>3,4%). Fonte delle anagrafiche: Camere di Commercio. </a:t>
            </a:r>
          </a:p>
          <a:p>
            <a:pPr algn="just" eaLnBrk="1" hangingPunct="1"/>
            <a:endParaRPr lang="it-IT" altLang="it-IT" sz="1100" b="0" dirty="0">
              <a:solidFill>
                <a:srgbClr val="FF3300"/>
              </a:solidFill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pPr algn="just" eaLnBrk="1" hangingPunct="1"/>
            <a:r>
              <a:rPr lang="it-IT" altLang="it-IT" sz="1100" dirty="0">
                <a:solidFill>
                  <a:srgbClr val="203864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METODO DI CONTATTO</a:t>
            </a:r>
          </a:p>
          <a:p>
            <a:pPr algn="just" eaLnBrk="1" hangingPunct="1"/>
            <a:r>
              <a:rPr lang="it-IT" altLang="it-IT" sz="1100" b="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Interviste telefoniche somministrate con il Sistema Cati (</a:t>
            </a:r>
            <a:r>
              <a:rPr lang="it-IT" altLang="it-IT" sz="1100" b="0" i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Computer assisted telephone interview</a:t>
            </a:r>
            <a:r>
              <a:rPr lang="it-IT" altLang="it-IT" sz="1100" b="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).</a:t>
            </a:r>
          </a:p>
          <a:p>
            <a:pPr algn="just" eaLnBrk="1" hangingPunct="1"/>
            <a:endParaRPr lang="it-IT" altLang="it-IT" sz="1100" b="0" dirty="0">
              <a:solidFill>
                <a:srgbClr val="333399"/>
              </a:solidFill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pPr algn="just" eaLnBrk="1" hangingPunct="1"/>
            <a:r>
              <a:rPr lang="it-IT" altLang="it-IT" sz="1100" dirty="0">
                <a:solidFill>
                  <a:srgbClr val="203864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TECNICA DI RILEVAZIONE </a:t>
            </a:r>
          </a:p>
          <a:p>
            <a:pPr algn="just" eaLnBrk="1" hangingPunct="1"/>
            <a:r>
              <a:rPr lang="it-IT" altLang="it-IT" sz="1100" b="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Questionario strutturato.</a:t>
            </a:r>
            <a:r>
              <a:rPr lang="it-IT" altLang="it-IT" sz="1100" b="0" dirty="0">
                <a:solidFill>
                  <a:srgbClr val="333399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 </a:t>
            </a:r>
          </a:p>
          <a:p>
            <a:pPr algn="just" eaLnBrk="1" hangingPunct="1"/>
            <a:endParaRPr lang="it-IT" altLang="it-IT" sz="1100" b="0" dirty="0">
              <a:solidFill>
                <a:srgbClr val="333399"/>
              </a:solidFill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pPr algn="just" eaLnBrk="1" hangingPunct="1"/>
            <a:r>
              <a:rPr lang="it-IT" altLang="it-IT" sz="1100" dirty="0">
                <a:solidFill>
                  <a:srgbClr val="203864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PERIODO DI EFFETTUAZIONE DELLE INTERVISTE </a:t>
            </a:r>
          </a:p>
          <a:p>
            <a:pPr algn="just"/>
            <a:r>
              <a:rPr lang="it-IT" altLang="it-IT" sz="1100" b="0" dirty="0">
                <a:latin typeface="Calibri" panose="020F0502020204030204" pitchFamily="34" charset="0"/>
                <a:ea typeface="MS Mincho" panose="02020609040205080304" pitchFamily="49" charset="-128"/>
              </a:rPr>
              <a:t>Dal 7 al 15 marzo 2019.</a:t>
            </a:r>
            <a:endParaRPr lang="it-IT" sz="1100" b="0" dirty="0">
              <a:solidFill>
                <a:srgbClr val="FF0000"/>
              </a:solidFill>
              <a:latin typeface="Calibri" panose="020F0502020204030204" pitchFamily="34" charset="0"/>
              <a:ea typeface="MS Mincho" pitchFamily="49" charset="-128"/>
            </a:endParaRPr>
          </a:p>
          <a:p>
            <a:pPr algn="just" eaLnBrk="1" hangingPunct="1"/>
            <a:endParaRPr lang="it-IT" altLang="it-IT" sz="1100" b="0" dirty="0">
              <a:solidFill>
                <a:srgbClr val="FF3300"/>
              </a:solidFill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pPr algn="just" eaLnBrk="1" hangingPunct="1"/>
            <a:r>
              <a:rPr lang="it-IT" altLang="it-IT" sz="1100" dirty="0">
                <a:solidFill>
                  <a:srgbClr val="203864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CODICE DEONTOLOGICO  </a:t>
            </a:r>
          </a:p>
          <a:p>
            <a:pPr algn="just" eaLnBrk="1" hangingPunct="1"/>
            <a:r>
              <a:rPr lang="it-IT" altLang="it-IT" sz="1100" b="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La rilevazione è stata realizzata nel rispetto del </a:t>
            </a:r>
            <a:r>
              <a:rPr lang="it-IT" altLang="it-IT" sz="1100" b="0" dirty="0">
                <a:latin typeface="Calibri" panose="020F0502020204030204" pitchFamily="34" charset="0"/>
                <a:ea typeface="MS Mincho" panose="02020609040205080304" pitchFamily="49" charset="-128"/>
              </a:rPr>
              <a:t>Codice deontologico dei ricercatori europei Esomar, del Codice deontologico Assirm (Associazione istituti di ricerca e sondaggi di opinione italiani), e della «</a:t>
            </a:r>
            <a:r>
              <a:rPr lang="it-IT" sz="1100" b="0" dirty="0">
                <a:latin typeface="Calibri" panose="020F0502020204030204" pitchFamily="34" charset="0"/>
                <a:ea typeface="MS Mincho" pitchFamily="49" charset="-128"/>
              </a:rPr>
              <a:t>Legge sulla Privacy» (articolo 13 del d.lgs. 196 del 2003 e Regolamento UE n. 679/2016 art. 13-14).</a:t>
            </a:r>
          </a:p>
          <a:p>
            <a:pPr algn="just" eaLnBrk="1" hangingPunct="1"/>
            <a:endParaRPr lang="it-IT" altLang="it-IT" sz="1100" b="0" dirty="0">
              <a:solidFill>
                <a:srgbClr val="1F497D"/>
              </a:solidFill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pPr algn="just" eaLnBrk="1" hangingPunct="1"/>
            <a:r>
              <a:rPr lang="it-IT" altLang="it-IT" sz="1100" dirty="0">
                <a:solidFill>
                  <a:srgbClr val="203864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DIRETTORE DELLA RICERCA</a:t>
            </a:r>
          </a:p>
          <a:p>
            <a:pPr algn="just" eaLnBrk="1" hangingPunct="1"/>
            <a:r>
              <a:rPr lang="it-IT" altLang="it-IT" sz="1100" b="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Dott. Pierluigi Ascani</a:t>
            </a:r>
          </a:p>
          <a:p>
            <a:pPr algn="just" eaLnBrk="1" hangingPunct="1"/>
            <a:r>
              <a:rPr lang="it-IT" altLang="it-IT" sz="1100" b="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Dott. Daniele Serio</a:t>
            </a:r>
          </a:p>
          <a:p>
            <a:pPr algn="just" eaLnBrk="1" hangingPunct="1"/>
            <a:r>
              <a:rPr lang="it-IT" altLang="it-IT" sz="1100" b="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Dott. Stefania Tucci</a:t>
            </a:r>
            <a:endParaRPr lang="it-IT" altLang="it-IT" sz="1100" b="0" dirty="0">
              <a:solidFill>
                <a:srgbClr val="333399"/>
              </a:solidFill>
              <a:latin typeface="Calibri" panose="020F0502020204030204" pitchFamily="34" charset="0"/>
              <a:ea typeface="MS Mincho" panose="02020609040205080304" pitchFamily="49" charset="-128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78CE42DD-5B4B-4FA5-92E2-2AB6EA7095DF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8877733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alibri" panose="020F0502020204030204" pitchFamily="34" charset="0"/>
                <a:cs typeface="Arial"/>
              </a:rPr>
              <a:t>Metodo </a:t>
            </a:r>
            <a:r>
              <a:rPr lang="it-IT" sz="2200" b="1" dirty="0">
                <a:solidFill>
                  <a:srgbClr val="203864"/>
                </a:solidFill>
                <a:latin typeface="Calibri" panose="020F0502020204030204" pitchFamily="34" charset="0"/>
                <a:ea typeface="+mj-ea"/>
                <a:cs typeface="Arial"/>
              </a:rPr>
              <a:t>| </a:t>
            </a:r>
            <a:r>
              <a:rPr lang="it-IT" sz="2200" dirty="0">
                <a:latin typeface="Calibri" panose="020F0502020204030204" pitchFamily="34" charset="0"/>
                <a:cs typeface="Arial"/>
              </a:rPr>
              <a:t>Scheda tecnica della ricerca</a:t>
            </a:r>
            <a:r>
              <a:rPr lang="it-IT" sz="2200" b="0" i="1" dirty="0">
                <a:latin typeface="Calibri" panose="020F0502020204030204" pitchFamily="34" charset="0"/>
                <a:cs typeface="Arial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5E55D3E-695A-417F-9D29-0F29B8D013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508" y="4994648"/>
            <a:ext cx="2900712" cy="1220264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BE08918-FEB7-493D-A12E-122113497EDC}"/>
              </a:ext>
            </a:extLst>
          </p:cNvPr>
          <p:cNvSpPr/>
          <p:nvPr/>
        </p:nvSpPr>
        <p:spPr>
          <a:xfrm>
            <a:off x="1450816" y="6214912"/>
            <a:ext cx="1609016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  <a:tabLst>
                <a:tab pos="3060065" algn="ctr"/>
                <a:tab pos="6120130" algn="r"/>
              </a:tabLst>
            </a:pPr>
            <a:r>
              <a:rPr lang="x-none" sz="700" dirty="0">
                <a:solidFill>
                  <a:srgbClr val="1F497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 EN ISO 9001:2015</a:t>
            </a:r>
            <a:endParaRPr lang="it-IT" sz="700" dirty="0">
              <a:solidFill>
                <a:srgbClr val="1F497D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  <a:tabLst>
                <a:tab pos="3060065" algn="ctr"/>
                <a:tab pos="6120130" algn="r"/>
              </a:tabLst>
            </a:pPr>
            <a:r>
              <a:rPr lang="it-IT" sz="700" dirty="0">
                <a:solidFill>
                  <a:srgbClr val="1F497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CERT. N° 1049                                                                                                                                                                   </a:t>
            </a:r>
            <a:endParaRPr lang="en-US" sz="105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3">
            <a:extLst>
              <a:ext uri="{FF2B5EF4-FFF2-40B4-BE49-F238E27FC236}">
                <a16:creationId xmlns:a16="http://schemas.microsoft.com/office/drawing/2014/main" id="{8ADD7760-1A3C-4A1A-9FEF-1A48E1FAB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816" y="4861036"/>
            <a:ext cx="4038600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format research s.r.l.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via ugo balzani 77, 00162 roma, italia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tel +39.06.86.32.86.81, fax +39.06.86.38.49.96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u="sng" dirty="0">
                <a:solidFill>
                  <a:srgbClr val="404040"/>
                </a:solidFill>
                <a:latin typeface="Calibri" panose="020F0502020204030204" pitchFamily="34" charset="0"/>
                <a:hlinkClick r:id="rId3"/>
              </a:rPr>
              <a:t>info@formatresearch.com</a:t>
            </a:r>
            <a:endParaRPr lang="it-IT" altLang="it-IT" sz="800" b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cf, p. iva e reg. imp. roma 04268451004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rea roma 747042, cap. soc. € 25.850,00 </a:t>
            </a:r>
            <a:r>
              <a:rPr lang="it-IT" altLang="it-IT" sz="800" b="0" dirty="0" err="1">
                <a:solidFill>
                  <a:srgbClr val="404040"/>
                </a:solidFill>
                <a:latin typeface="Calibri" panose="020F0502020204030204" pitchFamily="34" charset="0"/>
              </a:rPr>
              <a:t>i.v</a:t>
            </a: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.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unità operativa - via </a:t>
            </a:r>
            <a:r>
              <a:rPr lang="it-IT" altLang="it-IT" sz="800" b="0" dirty="0" err="1">
                <a:solidFill>
                  <a:srgbClr val="404040"/>
                </a:solidFill>
                <a:latin typeface="Calibri" panose="020F0502020204030204" pitchFamily="34" charset="0"/>
              </a:rPr>
              <a:t>sebastiano</a:t>
            </a: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 caboto 22/a 		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33170 </a:t>
            </a:r>
            <a:r>
              <a:rPr lang="it-IT" altLang="it-IT" sz="800" b="0" dirty="0" err="1">
                <a:solidFill>
                  <a:srgbClr val="404040"/>
                </a:solidFill>
                <a:latin typeface="Calibri" panose="020F0502020204030204" pitchFamily="34" charset="0"/>
              </a:rPr>
              <a:t>pordenone</a:t>
            </a: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, </a:t>
            </a:r>
            <a:r>
              <a:rPr lang="it-IT" altLang="it-IT" sz="800" b="0" dirty="0" err="1">
                <a:solidFill>
                  <a:srgbClr val="404040"/>
                </a:solidFill>
                <a:latin typeface="Calibri" panose="020F0502020204030204" pitchFamily="34" charset="0"/>
              </a:rPr>
              <a:t>italia</a:t>
            </a: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  - rea 99634/</a:t>
            </a:r>
            <a:r>
              <a:rPr lang="it-IT" altLang="it-IT" sz="800" b="0" dirty="0" err="1">
                <a:solidFill>
                  <a:srgbClr val="404040"/>
                </a:solidFill>
                <a:latin typeface="Calibri" panose="020F0502020204030204" pitchFamily="34" charset="0"/>
              </a:rPr>
              <a:t>pn</a:t>
            </a: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 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www.formatresearch.com</a:t>
            </a:r>
          </a:p>
          <a:p>
            <a:pPr algn="l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Membro: Assirm, Confcommercio, Esomar, SIS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5445F8CC-D292-47BB-8D7E-F9999A3B1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816" y="2996952"/>
            <a:ext cx="2185334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it-IT"/>
            </a:defPPr>
            <a:lvl1pPr eaLnBrk="1" hangingPunct="1">
              <a:spcBef>
                <a:spcPct val="50000"/>
              </a:spcBef>
              <a:buFontTx/>
              <a:buNone/>
              <a:defRPr sz="1000" b="0">
                <a:solidFill>
                  <a:srgbClr val="0033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it-IT" altLang="it-IT" sz="900" dirty="0">
                <a:solidFill>
                  <a:srgbClr val="003A79"/>
                </a:solidFill>
              </a:rPr>
              <a:t>Questo documento è la base per una presentazione orale, senza la quale ha limitata significatività e può dare luogo a fraintendimenti. </a:t>
            </a:r>
          </a:p>
          <a:p>
            <a:pPr algn="l"/>
            <a:r>
              <a:rPr lang="it-IT" altLang="it-IT" sz="900" dirty="0">
                <a:solidFill>
                  <a:srgbClr val="003A79"/>
                </a:solidFill>
              </a:rPr>
              <a:t>Sono proibite riproduzioni, anche parziali, del contenuto di questo documento, senza la previa autorizzazione scritta di Format Research.</a:t>
            </a:r>
          </a:p>
          <a:p>
            <a:pPr algn="l"/>
            <a:r>
              <a:rPr lang="it-IT" altLang="it-IT" sz="900" dirty="0">
                <a:solidFill>
                  <a:srgbClr val="003A79"/>
                </a:solidFill>
              </a:rPr>
              <a:t>2019 © Copyright Format Research Srl</a:t>
            </a:r>
          </a:p>
        </p:txBody>
      </p:sp>
    </p:spTree>
    <p:extLst>
      <p:ext uri="{BB962C8B-B14F-4D97-AF65-F5344CB8AC3E}">
        <p14:creationId xmlns:p14="http://schemas.microsoft.com/office/powerpoint/2010/main" val="283489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magine 48">
            <a:extLst>
              <a:ext uri="{FF2B5EF4-FFF2-40B4-BE49-F238E27FC236}">
                <a16:creationId xmlns:a16="http://schemas.microsoft.com/office/drawing/2014/main" id="{61FF7D94-570D-47FC-A376-D5AC50D8FC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11" t="19842" r="6212" b="43947"/>
          <a:stretch/>
        </p:blipFill>
        <p:spPr>
          <a:xfrm>
            <a:off x="4477426" y="4664051"/>
            <a:ext cx="4656431" cy="1961156"/>
          </a:xfrm>
          <a:prstGeom prst="rect">
            <a:avLst/>
          </a:prstGeom>
        </p:spPr>
      </p:pic>
      <p:sp>
        <p:nvSpPr>
          <p:cNvPr id="70" name="Rettangolo arrotondato 56">
            <a:extLst>
              <a:ext uri="{FF2B5EF4-FFF2-40B4-BE49-F238E27FC236}">
                <a16:creationId xmlns:a16="http://schemas.microsoft.com/office/drawing/2014/main" id="{C8CF8A52-3DCC-4758-A40E-A6CAD7AA2E5D}"/>
              </a:ext>
            </a:extLst>
          </p:cNvPr>
          <p:cNvSpPr/>
          <p:nvPr/>
        </p:nvSpPr>
        <p:spPr bwMode="auto">
          <a:xfrm>
            <a:off x="4908378" y="1177508"/>
            <a:ext cx="3498708" cy="1146357"/>
          </a:xfrm>
          <a:prstGeom prst="roundRect">
            <a:avLst>
              <a:gd name="adj" fmla="val 0"/>
            </a:avLst>
          </a:prstGeom>
          <a:solidFill>
            <a:srgbClr val="F7F7F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i="0" u="none" strike="noStrike" cap="none" normalizeH="0" baseline="0" dirty="0">
              <a:ln>
                <a:noFill/>
              </a:ln>
              <a:solidFill>
                <a:srgbClr val="1F4E79"/>
              </a:solidFill>
              <a:effectLst/>
              <a:latin typeface="Eras Medium ITC" panose="020B0602030504020804" pitchFamily="34" charset="0"/>
            </a:endParaRPr>
          </a:p>
        </p:txBody>
      </p:sp>
      <p:sp>
        <p:nvSpPr>
          <p:cNvPr id="69" name="Rettangolo arrotondato 56">
            <a:extLst>
              <a:ext uri="{FF2B5EF4-FFF2-40B4-BE49-F238E27FC236}">
                <a16:creationId xmlns:a16="http://schemas.microsoft.com/office/drawing/2014/main" id="{0A50CA4E-1E28-427B-8236-6D89F597682C}"/>
              </a:ext>
            </a:extLst>
          </p:cNvPr>
          <p:cNvSpPr/>
          <p:nvPr/>
        </p:nvSpPr>
        <p:spPr bwMode="auto">
          <a:xfrm>
            <a:off x="439551" y="1168176"/>
            <a:ext cx="3498708" cy="1146357"/>
          </a:xfrm>
          <a:prstGeom prst="roundRect">
            <a:avLst>
              <a:gd name="adj" fmla="val 0"/>
            </a:avLst>
          </a:prstGeom>
          <a:solidFill>
            <a:srgbClr val="FE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i="0" u="none" strike="noStrike" cap="none" normalizeH="0" baseline="0" dirty="0">
              <a:ln>
                <a:noFill/>
              </a:ln>
              <a:solidFill>
                <a:srgbClr val="1F4E79"/>
              </a:solidFill>
              <a:effectLst/>
              <a:latin typeface="Eras Medium ITC" panose="020B0602030504020804" pitchFamily="34" charset="0"/>
            </a:endParaRPr>
          </a:p>
        </p:txBody>
      </p:sp>
      <p:sp>
        <p:nvSpPr>
          <p:cNvPr id="65" name="Rettangolo arrotondato 56">
            <a:extLst>
              <a:ext uri="{FF2B5EF4-FFF2-40B4-BE49-F238E27FC236}">
                <a16:creationId xmlns:a16="http://schemas.microsoft.com/office/drawing/2014/main" id="{9B0CD728-637A-4478-A17E-BDD5F4FF1D49}"/>
              </a:ext>
            </a:extLst>
          </p:cNvPr>
          <p:cNvSpPr/>
          <p:nvPr/>
        </p:nvSpPr>
        <p:spPr bwMode="auto">
          <a:xfrm>
            <a:off x="452527" y="2585531"/>
            <a:ext cx="8583969" cy="871725"/>
          </a:xfrm>
          <a:prstGeom prst="roundRect">
            <a:avLst>
              <a:gd name="adj" fmla="val 0"/>
            </a:avLst>
          </a:prstGeom>
          <a:solidFill>
            <a:srgbClr val="9CDCC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i="0" u="none" strike="noStrike" cap="none" normalizeH="0" baseline="0" dirty="0">
              <a:ln>
                <a:noFill/>
              </a:ln>
              <a:solidFill>
                <a:srgbClr val="1F4E79"/>
              </a:solidFill>
              <a:effectLst/>
              <a:latin typeface="Eras Medium ITC" panose="020B0602030504020804" pitchFamily="34" charset="0"/>
            </a:endParaRP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62261" y="172645"/>
            <a:ext cx="8280400" cy="448118"/>
          </a:xfrm>
        </p:spPr>
        <p:txBody>
          <a:bodyPr/>
          <a:lstStyle/>
          <a:p>
            <a:pPr eaLnBrk="1" hangingPunct="1"/>
            <a:r>
              <a:rPr lang="it-IT" altLang="it-IT" dirty="0">
                <a:solidFill>
                  <a:srgbClr val="1F4E7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Premessa |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Tematiche affrontate</a:t>
            </a:r>
          </a:p>
        </p:txBody>
      </p:sp>
      <p:sp>
        <p:nvSpPr>
          <p:cNvPr id="18" name="Rettangolo arrotondato 56">
            <a:extLst>
              <a:ext uri="{FF2B5EF4-FFF2-40B4-BE49-F238E27FC236}">
                <a16:creationId xmlns:a16="http://schemas.microsoft.com/office/drawing/2014/main" id="{0A8DEB12-C94C-4E8A-884F-E07208390484}"/>
              </a:ext>
            </a:extLst>
          </p:cNvPr>
          <p:cNvSpPr/>
          <p:nvPr/>
        </p:nvSpPr>
        <p:spPr bwMode="auto">
          <a:xfrm>
            <a:off x="452527" y="3490271"/>
            <a:ext cx="3663042" cy="448118"/>
          </a:xfrm>
          <a:prstGeom prst="roundRect">
            <a:avLst>
              <a:gd name="adj" fmla="val 0"/>
            </a:avLst>
          </a:prstGeom>
          <a:solidFill>
            <a:srgbClr val="9CDCC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Eras Medium ITC" panose="020B0602030504020804" pitchFamily="34" charset="0"/>
              </a:rPr>
              <a:t>VEICOLI ELETTRICI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B06E449-A8AF-466F-9BD7-113CD684392F}"/>
              </a:ext>
            </a:extLst>
          </p:cNvPr>
          <p:cNvCxnSpPr>
            <a:cxnSpLocks/>
          </p:cNvCxnSpPr>
          <p:nvPr/>
        </p:nvCxnSpPr>
        <p:spPr bwMode="auto">
          <a:xfrm flipH="1">
            <a:off x="4169497" y="3508981"/>
            <a:ext cx="4857668" cy="0"/>
          </a:xfrm>
          <a:prstGeom prst="line">
            <a:avLst/>
          </a:prstGeom>
          <a:noFill/>
          <a:ln w="28575" cap="flat" cmpd="sng" algn="ctr">
            <a:solidFill>
              <a:srgbClr val="F2E3A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B907CB4F-5991-4219-9EEB-942EF3E1A8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82079" y="2585835"/>
            <a:ext cx="879103" cy="87910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FB826F68-EA04-4806-ACE4-D1968653DD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18" y="2901416"/>
            <a:ext cx="544558" cy="544558"/>
          </a:xfrm>
          <a:prstGeom prst="rect">
            <a:avLst/>
          </a:prstGeom>
        </p:spPr>
      </p:pic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894C2098-D3A4-4260-9D96-B262CB28BE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47639" y="3007537"/>
            <a:ext cx="440388" cy="440388"/>
          </a:xfrm>
          <a:prstGeom prst="rect">
            <a:avLst/>
          </a:prstGeom>
        </p:spPr>
      </p:pic>
      <p:pic>
        <p:nvPicPr>
          <p:cNvPr id="35" name="Elemento grafico 34">
            <a:extLst>
              <a:ext uri="{FF2B5EF4-FFF2-40B4-BE49-F238E27FC236}">
                <a16:creationId xmlns:a16="http://schemas.microsoft.com/office/drawing/2014/main" id="{0232953F-4924-4B7D-A74A-1C4871F822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5702159" y="2821888"/>
            <a:ext cx="754528" cy="797395"/>
          </a:xfrm>
          <a:prstGeom prst="rect">
            <a:avLst/>
          </a:prstGeom>
        </p:spPr>
      </p:pic>
      <p:pic>
        <p:nvPicPr>
          <p:cNvPr id="40" name="Elemento grafico 39">
            <a:extLst>
              <a:ext uri="{FF2B5EF4-FFF2-40B4-BE49-F238E27FC236}">
                <a16:creationId xmlns:a16="http://schemas.microsoft.com/office/drawing/2014/main" id="{200D9CA0-829C-45F6-A38A-AA6B577D9C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6534980" y="2742125"/>
            <a:ext cx="989348" cy="1045557"/>
          </a:xfrm>
          <a:prstGeom prst="rect">
            <a:avLst/>
          </a:prstGeom>
        </p:spPr>
      </p:pic>
      <p:pic>
        <p:nvPicPr>
          <p:cNvPr id="42" name="Elemento grafico 41">
            <a:extLst>
              <a:ext uri="{FF2B5EF4-FFF2-40B4-BE49-F238E27FC236}">
                <a16:creationId xmlns:a16="http://schemas.microsoft.com/office/drawing/2014/main" id="{3925CADC-2CEE-4FD0-8C5A-15D330AA6D3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00591" y="3081419"/>
            <a:ext cx="362611" cy="362611"/>
          </a:xfrm>
          <a:prstGeom prst="rect">
            <a:avLst/>
          </a:prstGeom>
        </p:spPr>
      </p:pic>
      <p:sp>
        <p:nvSpPr>
          <p:cNvPr id="24" name="Ovale 23">
            <a:extLst>
              <a:ext uri="{FF2B5EF4-FFF2-40B4-BE49-F238E27FC236}">
                <a16:creationId xmlns:a16="http://schemas.microsoft.com/office/drawing/2014/main" id="{0DDE8D02-0B68-4296-94DE-25499BA40162}"/>
              </a:ext>
            </a:extLst>
          </p:cNvPr>
          <p:cNvSpPr/>
          <p:nvPr/>
        </p:nvSpPr>
        <p:spPr bwMode="auto">
          <a:xfrm>
            <a:off x="709454" y="4772118"/>
            <a:ext cx="849420" cy="849515"/>
          </a:xfrm>
          <a:prstGeom prst="ellipse">
            <a:avLst/>
          </a:prstGeom>
          <a:solidFill>
            <a:srgbClr val="EFDD9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96AA0C25-5EAF-4D25-9919-D5D3A5A81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83" y="4929659"/>
            <a:ext cx="934362" cy="44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2800" kern="0" dirty="0">
                <a:solidFill>
                  <a:srgbClr val="1F4E7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2k</a:t>
            </a:r>
            <a:endParaRPr lang="it-IT" altLang="it-IT" sz="2800" kern="0" dirty="0">
              <a:solidFill>
                <a:schemeClr val="tx2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arrotondato 56">
            <a:extLst>
              <a:ext uri="{FF2B5EF4-FFF2-40B4-BE49-F238E27FC236}">
                <a16:creationId xmlns:a16="http://schemas.microsoft.com/office/drawing/2014/main" id="{2125794A-2EA3-45C3-8A4A-D2077BD75D4E}"/>
              </a:ext>
            </a:extLst>
          </p:cNvPr>
          <p:cNvSpPr/>
          <p:nvPr/>
        </p:nvSpPr>
        <p:spPr bwMode="auto">
          <a:xfrm>
            <a:off x="452528" y="697956"/>
            <a:ext cx="3498708" cy="448118"/>
          </a:xfrm>
          <a:prstGeom prst="roundRect">
            <a:avLst>
              <a:gd name="adj" fmla="val 0"/>
            </a:avLst>
          </a:prstGeom>
          <a:solidFill>
            <a:srgbClr val="FACAC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Eras Medium ITC" panose="020B0602030504020804" pitchFamily="34" charset="0"/>
              </a:rPr>
              <a:t>CLIMA DI FIDUCIA</a:t>
            </a:r>
            <a:endParaRPr kumimoji="0" lang="it-IT" sz="2800" i="0" u="none" strike="noStrike" cap="none" normalizeH="0" baseline="0" dirty="0">
              <a:ln>
                <a:noFill/>
              </a:ln>
              <a:solidFill>
                <a:srgbClr val="1F4E79"/>
              </a:solidFill>
              <a:effectLst/>
              <a:latin typeface="Eras Medium ITC" panose="020B0602030504020804" pitchFamily="34" charset="0"/>
            </a:endParaRPr>
          </a:p>
        </p:txBody>
      </p:sp>
      <p:sp>
        <p:nvSpPr>
          <p:cNvPr id="31" name="Rettangolo arrotondato 56">
            <a:extLst>
              <a:ext uri="{FF2B5EF4-FFF2-40B4-BE49-F238E27FC236}">
                <a16:creationId xmlns:a16="http://schemas.microsoft.com/office/drawing/2014/main" id="{264766C4-49B0-475B-8852-5C0E94971ECC}"/>
              </a:ext>
            </a:extLst>
          </p:cNvPr>
          <p:cNvSpPr/>
          <p:nvPr/>
        </p:nvSpPr>
        <p:spPr bwMode="auto">
          <a:xfrm>
            <a:off x="4904732" y="692696"/>
            <a:ext cx="3498708" cy="448118"/>
          </a:xfrm>
          <a:prstGeom prst="roundRect">
            <a:avLst>
              <a:gd name="adj" fmla="val 0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Eras Medium ITC" panose="020B0602030504020804" pitchFamily="34" charset="0"/>
              </a:rPr>
              <a:t>CONGIUNTURA ECONOMICA</a:t>
            </a:r>
            <a:r>
              <a:rPr kumimoji="0" lang="it-IT" sz="2400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Eras Medium ITC" panose="020B0602030504020804" pitchFamily="34" charset="0"/>
              </a:rPr>
              <a:t> 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2CC82187-472A-4C38-873A-6AFFE7BDB066}"/>
              </a:ext>
            </a:extLst>
          </p:cNvPr>
          <p:cNvSpPr/>
          <p:nvPr/>
        </p:nvSpPr>
        <p:spPr>
          <a:xfrm>
            <a:off x="755576" y="1236026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0" dirty="0">
                <a:solidFill>
                  <a:srgbClr val="1F4E79"/>
                </a:solidFill>
                <a:latin typeface="Calibri" panose="020F0502020204030204" pitchFamily="34" charset="0"/>
              </a:rPr>
              <a:t>Fiducia verso l’</a:t>
            </a:r>
            <a:r>
              <a:rPr lang="it-IT" sz="1600" dirty="0">
                <a:solidFill>
                  <a:srgbClr val="1F4E79"/>
                </a:solidFill>
                <a:latin typeface="Calibri" panose="020F0502020204030204" pitchFamily="34" charset="0"/>
              </a:rPr>
              <a:t>economia generale dell’Italia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6D9219AE-8A09-4DBF-BB80-1F75E890ABA5}"/>
              </a:ext>
            </a:extLst>
          </p:cNvPr>
          <p:cNvSpPr/>
          <p:nvPr/>
        </p:nvSpPr>
        <p:spPr>
          <a:xfrm>
            <a:off x="761605" y="1763523"/>
            <a:ext cx="3017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0" dirty="0">
                <a:solidFill>
                  <a:srgbClr val="1F4E79"/>
                </a:solidFill>
                <a:latin typeface="Calibri" panose="020F0502020204030204" pitchFamily="34" charset="0"/>
              </a:rPr>
              <a:t>Fiducia verso l’</a:t>
            </a:r>
            <a:r>
              <a:rPr lang="it-IT" sz="1600" dirty="0">
                <a:solidFill>
                  <a:srgbClr val="1F4E79"/>
                </a:solidFill>
                <a:latin typeface="Calibri" panose="020F0502020204030204" pitchFamily="34" charset="0"/>
              </a:rPr>
              <a:t>andamento economico della propria impresa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A2BE95C6-8653-4471-A79C-508F9B37F4CC}"/>
              </a:ext>
            </a:extLst>
          </p:cNvPr>
          <p:cNvSpPr/>
          <p:nvPr/>
        </p:nvSpPr>
        <p:spPr>
          <a:xfrm>
            <a:off x="5417092" y="1230854"/>
            <a:ext cx="21072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1F4E79"/>
                </a:solidFill>
                <a:latin typeface="Calibri" panose="020F0502020204030204" pitchFamily="34" charset="0"/>
              </a:rPr>
              <a:t>Ricavi delle imprese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CC5D84C5-4F76-4E7B-8F40-E13B24B48B32}"/>
              </a:ext>
            </a:extLst>
          </p:cNvPr>
          <p:cNvSpPr/>
          <p:nvPr/>
        </p:nvSpPr>
        <p:spPr>
          <a:xfrm>
            <a:off x="5417092" y="1545796"/>
            <a:ext cx="282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1F4E79"/>
                </a:solidFill>
                <a:latin typeface="Calibri" panose="020F0502020204030204" pitchFamily="34" charset="0"/>
              </a:rPr>
              <a:t>Occupazione </a:t>
            </a:r>
            <a:r>
              <a:rPr lang="it-IT" sz="1600">
                <a:solidFill>
                  <a:srgbClr val="1F4E79"/>
                </a:solidFill>
                <a:latin typeface="Calibri" panose="020F0502020204030204" pitchFamily="34" charset="0"/>
              </a:rPr>
              <a:t>delle imprese</a:t>
            </a:r>
            <a:endParaRPr lang="it-IT" sz="1600" dirty="0">
              <a:solidFill>
                <a:srgbClr val="1F4E79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EFC13C10-05E2-4BF0-862D-C50138D71B5B}"/>
              </a:ext>
            </a:extLst>
          </p:cNvPr>
          <p:cNvSpPr/>
          <p:nvPr/>
        </p:nvSpPr>
        <p:spPr>
          <a:xfrm>
            <a:off x="5417093" y="1865771"/>
            <a:ext cx="2644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1F4E79"/>
                </a:solidFill>
                <a:latin typeface="Calibri" panose="020F0502020204030204" pitchFamily="34" charset="0"/>
              </a:rPr>
              <a:t>Marginalità</a:t>
            </a: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AB6FED89-E1CE-44C7-92CC-4D762365F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353" y="2847219"/>
            <a:ext cx="1740135" cy="59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3600" i="1" kern="0" dirty="0">
                <a:solidFill>
                  <a:srgbClr val="1F4E79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Focus </a:t>
            </a:r>
            <a:endParaRPr lang="it-IT" altLang="it-IT" sz="3600" i="1" kern="0" dirty="0">
              <a:solidFill>
                <a:schemeClr val="tx2">
                  <a:lumMod val="65000"/>
                  <a:lumOff val="35000"/>
                </a:schemeClr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D5E02440-86E9-4F00-AF19-097375E6A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81" y="5586042"/>
            <a:ext cx="982260" cy="44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2400" i="1" kern="0" dirty="0">
                <a:solidFill>
                  <a:srgbClr val="1F4E79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2016</a:t>
            </a:r>
            <a:endParaRPr lang="it-IT" altLang="it-IT" sz="2400" i="1" kern="0" dirty="0">
              <a:solidFill>
                <a:schemeClr val="tx2">
                  <a:lumMod val="65000"/>
                  <a:lumOff val="35000"/>
                </a:schemeClr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C9D712FE-A3F5-48F0-94C2-F8FA58C29F3D}"/>
              </a:ext>
            </a:extLst>
          </p:cNvPr>
          <p:cNvSpPr/>
          <p:nvPr/>
        </p:nvSpPr>
        <p:spPr bwMode="auto">
          <a:xfrm>
            <a:off x="1797078" y="4772254"/>
            <a:ext cx="849420" cy="849515"/>
          </a:xfrm>
          <a:prstGeom prst="ellipse">
            <a:avLst/>
          </a:prstGeom>
          <a:solidFill>
            <a:srgbClr val="EFDD9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E3F3593F-2467-4472-80F5-AD9E2FF1F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607" y="4929795"/>
            <a:ext cx="934362" cy="44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2800" kern="0" dirty="0">
                <a:solidFill>
                  <a:srgbClr val="1F4E7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5k</a:t>
            </a:r>
            <a:endParaRPr lang="it-IT" altLang="it-IT" sz="2800" kern="0" dirty="0">
              <a:solidFill>
                <a:schemeClr val="tx2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4">
            <a:extLst>
              <a:ext uri="{FF2B5EF4-FFF2-40B4-BE49-F238E27FC236}">
                <a16:creationId xmlns:a16="http://schemas.microsoft.com/office/drawing/2014/main" id="{9272839E-FCFA-423D-89D8-2D57ADE15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205" y="5586178"/>
            <a:ext cx="982260" cy="44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2400" i="1" kern="0" dirty="0">
                <a:solidFill>
                  <a:srgbClr val="1F4E79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2017</a:t>
            </a:r>
            <a:endParaRPr lang="it-IT" altLang="it-IT" sz="2400" i="1" kern="0" dirty="0">
              <a:solidFill>
                <a:schemeClr val="tx2">
                  <a:lumMod val="65000"/>
                  <a:lumOff val="35000"/>
                </a:schemeClr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id="{585EF2BD-BD4C-4BFC-89BF-F433DB29DE9E}"/>
              </a:ext>
            </a:extLst>
          </p:cNvPr>
          <p:cNvSpPr/>
          <p:nvPr/>
        </p:nvSpPr>
        <p:spPr bwMode="auto">
          <a:xfrm>
            <a:off x="2909727" y="4762093"/>
            <a:ext cx="849420" cy="849515"/>
          </a:xfrm>
          <a:prstGeom prst="ellipse">
            <a:avLst/>
          </a:prstGeom>
          <a:solidFill>
            <a:srgbClr val="EFDD9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4">
            <a:extLst>
              <a:ext uri="{FF2B5EF4-FFF2-40B4-BE49-F238E27FC236}">
                <a16:creationId xmlns:a16="http://schemas.microsoft.com/office/drawing/2014/main" id="{1E3D9280-9116-4576-B040-66A775969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256" y="4919634"/>
            <a:ext cx="934362" cy="44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2800" kern="0" dirty="0">
                <a:solidFill>
                  <a:srgbClr val="1F4E7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5k</a:t>
            </a:r>
            <a:endParaRPr lang="it-IT" altLang="it-IT" sz="2800" kern="0" dirty="0">
              <a:solidFill>
                <a:schemeClr val="tx2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4">
            <a:extLst>
              <a:ext uri="{FF2B5EF4-FFF2-40B4-BE49-F238E27FC236}">
                <a16:creationId xmlns:a16="http://schemas.microsoft.com/office/drawing/2014/main" id="{B18ADC06-BA3C-4414-9B8E-C7BD6B43C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917" y="5576017"/>
            <a:ext cx="1740135" cy="63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2400" i="1" kern="0" dirty="0">
                <a:solidFill>
                  <a:srgbClr val="1F4E79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2018</a:t>
            </a:r>
          </a:p>
          <a:p>
            <a:pPr algn="ctr" eaLnBrk="1" hangingPunct="1"/>
            <a:r>
              <a:rPr lang="it-IT" altLang="it-IT" sz="1200" i="1" kern="0" dirty="0">
                <a:solidFill>
                  <a:srgbClr val="1F4E79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(solo primo semestre)</a:t>
            </a:r>
            <a:endParaRPr lang="it-IT" altLang="it-IT" sz="1200" i="1" kern="0" dirty="0">
              <a:solidFill>
                <a:schemeClr val="tx2">
                  <a:lumMod val="65000"/>
                  <a:lumOff val="35000"/>
                </a:schemeClr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id="{FA34511F-87EF-41D4-B8E4-7AAF2322CA59}"/>
              </a:ext>
            </a:extLst>
          </p:cNvPr>
          <p:cNvSpPr/>
          <p:nvPr/>
        </p:nvSpPr>
        <p:spPr bwMode="auto">
          <a:xfrm>
            <a:off x="5717841" y="3631914"/>
            <a:ext cx="934362" cy="934467"/>
          </a:xfrm>
          <a:prstGeom prst="ellipse">
            <a:avLst/>
          </a:prstGeom>
          <a:solidFill>
            <a:srgbClr val="9CDCC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ectangle 4">
            <a:extLst>
              <a:ext uri="{FF2B5EF4-FFF2-40B4-BE49-F238E27FC236}">
                <a16:creationId xmlns:a16="http://schemas.microsoft.com/office/drawing/2014/main" id="{4F5ABA7E-C9A8-4F4F-99A8-4241F69FD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841" y="3831931"/>
            <a:ext cx="934362" cy="44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2800" kern="0" dirty="0">
                <a:solidFill>
                  <a:srgbClr val="1F4E7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13k</a:t>
            </a:r>
            <a:endParaRPr lang="it-IT" altLang="it-IT" sz="2800" kern="0" dirty="0">
              <a:solidFill>
                <a:schemeClr val="tx2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4">
            <a:extLst>
              <a:ext uri="{FF2B5EF4-FFF2-40B4-BE49-F238E27FC236}">
                <a16:creationId xmlns:a16="http://schemas.microsoft.com/office/drawing/2014/main" id="{CC035142-9C26-48AD-BBAF-86C5038A1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3727946"/>
            <a:ext cx="1572205" cy="76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it-IT" altLang="it-IT" sz="1400" kern="0" dirty="0">
                <a:solidFill>
                  <a:srgbClr val="1F4E7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AUTO ELETTRICHE IN CIRCOLAZIONE in Italia</a:t>
            </a:r>
            <a:endParaRPr lang="it-IT" altLang="it-IT" sz="1400" kern="0" dirty="0">
              <a:solidFill>
                <a:schemeClr val="tx2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4">
            <a:extLst>
              <a:ext uri="{FF2B5EF4-FFF2-40B4-BE49-F238E27FC236}">
                <a16:creationId xmlns:a16="http://schemas.microsoft.com/office/drawing/2014/main" id="{59B0FD2A-7983-49BF-BC79-178D440C4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458" y="6513838"/>
            <a:ext cx="2749690" cy="27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400" u="sng" kern="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</a:t>
            </a:r>
            <a:r>
              <a:rPr lang="it-IT" altLang="it-IT" sz="1400" kern="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altLang="it-IT" sz="1400" b="0" kern="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lang="it-IT" altLang="it-IT" sz="1400" b="0" kern="0" dirty="0" err="1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Mobility</a:t>
            </a:r>
            <a:r>
              <a:rPr lang="it-IT" altLang="it-IT" sz="1400" b="0" kern="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report 2018</a:t>
            </a:r>
            <a:endParaRPr lang="it-IT" altLang="it-IT" sz="1400" b="0" kern="0" dirty="0">
              <a:solidFill>
                <a:schemeClr val="tx2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DD784AE-5ED7-4DBB-9F25-8554F22B09B4}"/>
              </a:ext>
            </a:extLst>
          </p:cNvPr>
          <p:cNvSpPr/>
          <p:nvPr/>
        </p:nvSpPr>
        <p:spPr bwMode="auto">
          <a:xfrm>
            <a:off x="378531" y="4611279"/>
            <a:ext cx="3815018" cy="1698041"/>
          </a:xfrm>
          <a:prstGeom prst="rect">
            <a:avLst/>
          </a:prstGeom>
          <a:noFill/>
          <a:ln w="12700" cap="flat" cmpd="sng" algn="ctr">
            <a:solidFill>
              <a:srgbClr val="31726E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96ADA3D0-A60C-4B8D-BE6D-41817078E0A4}"/>
              </a:ext>
            </a:extLst>
          </p:cNvPr>
          <p:cNvSpPr/>
          <p:nvPr/>
        </p:nvSpPr>
        <p:spPr bwMode="auto">
          <a:xfrm>
            <a:off x="6535551" y="3715347"/>
            <a:ext cx="772200" cy="772286"/>
          </a:xfrm>
          <a:prstGeom prst="ellipse">
            <a:avLst/>
          </a:prstGeom>
          <a:solidFill>
            <a:srgbClr val="9CDCC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Rectangle 4">
            <a:extLst>
              <a:ext uri="{FF2B5EF4-FFF2-40B4-BE49-F238E27FC236}">
                <a16:creationId xmlns:a16="http://schemas.microsoft.com/office/drawing/2014/main" id="{89CF09B9-852C-406C-8454-3A002FC2B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470" y="3834274"/>
            <a:ext cx="934362" cy="44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2800" kern="0" dirty="0">
                <a:solidFill>
                  <a:srgbClr val="1F4E7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it-IT" altLang="it-IT" kern="0" dirty="0">
                <a:solidFill>
                  <a:srgbClr val="1F4E7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,2</a:t>
            </a:r>
            <a:r>
              <a:rPr lang="it-IT" altLang="it-IT" sz="1800" kern="0" dirty="0">
                <a:solidFill>
                  <a:srgbClr val="1F4E7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r>
              <a:rPr lang="it-IT" altLang="it-IT" sz="2800" kern="0" dirty="0">
                <a:solidFill>
                  <a:srgbClr val="1F4E7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it-IT" altLang="it-IT" sz="2800" kern="0" dirty="0">
              <a:solidFill>
                <a:schemeClr val="tx2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4">
            <a:extLst>
              <a:ext uri="{FF2B5EF4-FFF2-40B4-BE49-F238E27FC236}">
                <a16:creationId xmlns:a16="http://schemas.microsoft.com/office/drawing/2014/main" id="{AB483691-E7D9-42B1-84B4-CFBF55747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395" y="3737471"/>
            <a:ext cx="1691101" cy="76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400" kern="0" dirty="0">
                <a:solidFill>
                  <a:srgbClr val="1F4E7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AUTO ELETTRICHE del totale dei veicoli italiani</a:t>
            </a:r>
            <a:endParaRPr lang="it-IT" altLang="it-IT" sz="1400" kern="0" dirty="0">
              <a:solidFill>
                <a:schemeClr val="tx2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EFD00CB6-32C4-4116-8509-39EB729D7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16" y="4336456"/>
            <a:ext cx="3270885" cy="345068"/>
          </a:xfrm>
          <a:prstGeom prst="rect">
            <a:avLst/>
          </a:prstGeom>
          <a:solidFill>
            <a:srgbClr val="FAF4DC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1600" kern="0" dirty="0">
                <a:solidFill>
                  <a:srgbClr val="1F4E7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AUTO ELETTRICHE VENDUTE in Italia</a:t>
            </a:r>
            <a:endParaRPr lang="it-IT" altLang="it-IT" sz="1600" kern="0" dirty="0">
              <a:solidFill>
                <a:schemeClr val="tx2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48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ottotitolo 3">
            <a:extLst>
              <a:ext uri="{FF2B5EF4-FFF2-40B4-BE49-F238E27FC236}">
                <a16:creationId xmlns:a16="http://schemas.microsoft.com/office/drawing/2014/main" id="{E0A5B3EF-11ED-48BB-BCB5-9826C50A34E0}"/>
              </a:ext>
            </a:extLst>
          </p:cNvPr>
          <p:cNvSpPr txBox="1">
            <a:spLocks/>
          </p:cNvSpPr>
          <p:nvPr/>
        </p:nvSpPr>
        <p:spPr bwMode="auto">
          <a:xfrm>
            <a:off x="827584" y="3208633"/>
            <a:ext cx="7776864" cy="121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it-IT"/>
            </a:defPPr>
            <a:lvl1pPr marL="0" indent="0" algn="ctr" eaLnBrk="1" hangingPunct="1">
              <a:lnSpc>
                <a:spcPct val="150000"/>
              </a:lnSpc>
              <a:spcBef>
                <a:spcPts val="600"/>
              </a:spcBef>
              <a:defRPr sz="28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54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Struttura delle imprese</a:t>
            </a:r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8C178973-4A0D-4BB4-893B-E16734A62279}"/>
              </a:ext>
            </a:extLst>
          </p:cNvPr>
          <p:cNvCxnSpPr/>
          <p:nvPr/>
        </p:nvCxnSpPr>
        <p:spPr bwMode="auto">
          <a:xfrm>
            <a:off x="467544" y="5085184"/>
            <a:ext cx="8208912" cy="0"/>
          </a:xfrm>
          <a:prstGeom prst="line">
            <a:avLst/>
          </a:prstGeom>
          <a:noFill/>
          <a:ln w="57150" cap="flat" cmpd="sng" algn="ctr">
            <a:solidFill>
              <a:srgbClr val="1F4E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3D22D233-6263-4525-979F-98FAA2929836}"/>
              </a:ext>
            </a:extLst>
          </p:cNvPr>
          <p:cNvCxnSpPr/>
          <p:nvPr/>
        </p:nvCxnSpPr>
        <p:spPr bwMode="auto">
          <a:xfrm>
            <a:off x="478177" y="2996952"/>
            <a:ext cx="8208912" cy="0"/>
          </a:xfrm>
          <a:prstGeom prst="line">
            <a:avLst/>
          </a:prstGeom>
          <a:noFill/>
          <a:ln w="57150" cap="flat" cmpd="sng" algn="ctr">
            <a:solidFill>
              <a:srgbClr val="1F4E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7869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magine 77">
            <a:extLst>
              <a:ext uri="{FF2B5EF4-FFF2-40B4-BE49-F238E27FC236}">
                <a16:creationId xmlns:a16="http://schemas.microsoft.com/office/drawing/2014/main" id="{279F6ED8-BB8C-4D75-86D1-AE195927F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630" y="2038074"/>
            <a:ext cx="2872601" cy="3707602"/>
          </a:xfrm>
          <a:prstGeom prst="rect">
            <a:avLst/>
          </a:prstGeom>
        </p:spPr>
      </p:pic>
      <p:sp>
        <p:nvSpPr>
          <p:cNvPr id="75" name="Rettangolo 74">
            <a:extLst>
              <a:ext uri="{FF2B5EF4-FFF2-40B4-BE49-F238E27FC236}">
                <a16:creationId xmlns:a16="http://schemas.microsoft.com/office/drawing/2014/main" id="{DC30BC1C-6F0B-40B3-BE9E-EA361463317E}"/>
              </a:ext>
            </a:extLst>
          </p:cNvPr>
          <p:cNvSpPr/>
          <p:nvPr/>
        </p:nvSpPr>
        <p:spPr bwMode="auto">
          <a:xfrm>
            <a:off x="437154" y="1548185"/>
            <a:ext cx="3059791" cy="2317541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ttangolo 16"/>
          <p:cNvSpPr>
            <a:spLocks noChangeArrowheads="1"/>
          </p:cNvSpPr>
          <p:nvPr/>
        </p:nvSpPr>
        <p:spPr bwMode="auto">
          <a:xfrm>
            <a:off x="315139" y="6325705"/>
            <a:ext cx="8640960" cy="29681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 lIns="72000" tIns="46800" rIns="72000" bIns="4680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1050" b="1" dirty="0">
                <a:latin typeface="Calibri" panose="020F0502020204030204" pitchFamily="34" charset="0"/>
              </a:rPr>
              <a:t>Fonte: </a:t>
            </a:r>
            <a:r>
              <a:rPr lang="it-IT" sz="1050" b="0" dirty="0">
                <a:latin typeface="Calibri" panose="020F0502020204030204" pitchFamily="34" charset="0"/>
              </a:rPr>
              <a:t>Elaborazioni Format Research su dati </a:t>
            </a:r>
            <a:r>
              <a:rPr lang="it-IT" sz="1050" b="0" dirty="0" err="1">
                <a:latin typeface="Calibri" panose="020F0502020204030204" pitchFamily="34" charset="0"/>
              </a:rPr>
              <a:t>I.Stat</a:t>
            </a:r>
            <a:r>
              <a:rPr lang="it-IT" sz="1050" b="0" dirty="0">
                <a:latin typeface="Calibri" panose="020F0502020204030204" pitchFamily="34" charset="0"/>
              </a:rPr>
              <a:t> aggiornati al 2018.</a:t>
            </a:r>
            <a:endParaRPr lang="it-IT" sz="1050" b="0" i="1" dirty="0">
              <a:latin typeface="Calibri" panose="020F0502020204030204" pitchFamily="34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1A9702B3-F621-4F6F-B77C-C7F062E3426F}"/>
              </a:ext>
            </a:extLst>
          </p:cNvPr>
          <p:cNvSpPr/>
          <p:nvPr/>
        </p:nvSpPr>
        <p:spPr>
          <a:xfrm>
            <a:off x="332173" y="1671332"/>
            <a:ext cx="32316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i="1" u="sng" dirty="0">
                <a:solidFill>
                  <a:srgbClr val="1F4E79"/>
                </a:solidFill>
                <a:latin typeface="Calibri" panose="020F0502020204030204" pitchFamily="34" charset="0"/>
              </a:rPr>
              <a:t>124.792</a:t>
            </a:r>
          </a:p>
          <a:p>
            <a:pPr algn="ctr"/>
            <a:r>
              <a:rPr lang="it-IT" sz="3400" dirty="0">
                <a:solidFill>
                  <a:srgbClr val="1F4E79"/>
                </a:solidFill>
                <a:latin typeface="Calibri" panose="020F0502020204030204" pitchFamily="34" charset="0"/>
              </a:rPr>
              <a:t>imprese </a:t>
            </a:r>
            <a:r>
              <a:rPr lang="it-IT" sz="3400" b="0" dirty="0">
                <a:solidFill>
                  <a:srgbClr val="1F4E79"/>
                </a:solidFill>
                <a:latin typeface="Calibri" panose="020F0502020204030204" pitchFamily="34" charset="0"/>
              </a:rPr>
              <a:t>della mobilità in </a:t>
            </a:r>
            <a:r>
              <a:rPr lang="it-IT" sz="3400" dirty="0">
                <a:solidFill>
                  <a:srgbClr val="1F4E79"/>
                </a:solidFill>
                <a:latin typeface="Calibri" panose="020F0502020204030204" pitchFamily="34" charset="0"/>
              </a:rPr>
              <a:t>Italia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2D5ABEF8-368A-4CAC-B64F-031CB1473DA7}"/>
              </a:ext>
            </a:extLst>
          </p:cNvPr>
          <p:cNvCxnSpPr>
            <a:cxnSpLocks/>
          </p:cNvCxnSpPr>
          <p:nvPr/>
        </p:nvCxnSpPr>
        <p:spPr bwMode="auto">
          <a:xfrm flipV="1">
            <a:off x="6631725" y="1473464"/>
            <a:ext cx="521587" cy="414156"/>
          </a:xfrm>
          <a:prstGeom prst="line">
            <a:avLst/>
          </a:prstGeom>
          <a:noFill/>
          <a:ln w="19050" cap="flat" cmpd="sng" algn="ctr">
            <a:solidFill>
              <a:srgbClr val="62739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E606F4BC-9BF5-4639-A57E-76622F9C5875}"/>
              </a:ext>
            </a:extLst>
          </p:cNvPr>
          <p:cNvCxnSpPr>
            <a:cxnSpLocks/>
          </p:cNvCxnSpPr>
          <p:nvPr/>
        </p:nvCxnSpPr>
        <p:spPr bwMode="auto">
          <a:xfrm>
            <a:off x="6782290" y="2130117"/>
            <a:ext cx="639291" cy="0"/>
          </a:xfrm>
          <a:prstGeom prst="line">
            <a:avLst/>
          </a:prstGeom>
          <a:noFill/>
          <a:ln w="19050" cap="flat" cmpd="sng" algn="ctr">
            <a:solidFill>
              <a:srgbClr val="62739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0774225A-9FD4-49F4-BA2A-9C258069B4C6}"/>
              </a:ext>
            </a:extLst>
          </p:cNvPr>
          <p:cNvSpPr txBox="1"/>
          <p:nvPr/>
        </p:nvSpPr>
        <p:spPr>
          <a:xfrm>
            <a:off x="7224122" y="1211668"/>
            <a:ext cx="1251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dirty="0">
                <a:solidFill>
                  <a:srgbClr val="1F4E79"/>
                </a:solidFill>
                <a:latin typeface="Calibri" panose="020F0502020204030204" pitchFamily="34" charset="0"/>
              </a:rPr>
              <a:t>Nord Est</a:t>
            </a:r>
          </a:p>
          <a:p>
            <a:r>
              <a:rPr lang="it-IT" sz="3600" dirty="0">
                <a:solidFill>
                  <a:srgbClr val="ED7D31"/>
                </a:solidFill>
                <a:latin typeface="Calibri" panose="020F0502020204030204" pitchFamily="34" charset="0"/>
              </a:rPr>
              <a:t>18</a:t>
            </a:r>
            <a:r>
              <a:rPr lang="it-IT" sz="2400" dirty="0">
                <a:solidFill>
                  <a:srgbClr val="ED7D31"/>
                </a:solidFill>
                <a:latin typeface="Calibri" panose="020F0502020204030204" pitchFamily="34" charset="0"/>
              </a:rPr>
              <a:t>,6%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D77A0894-08AD-4F6B-8135-19CC440C7732}"/>
              </a:ext>
            </a:extLst>
          </p:cNvPr>
          <p:cNvSpPr txBox="1"/>
          <p:nvPr/>
        </p:nvSpPr>
        <p:spPr>
          <a:xfrm>
            <a:off x="4611988" y="4851157"/>
            <a:ext cx="1581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0" dirty="0">
                <a:solidFill>
                  <a:srgbClr val="1F4E79"/>
                </a:solidFill>
                <a:latin typeface="Calibri" panose="020F0502020204030204" pitchFamily="34" charset="0"/>
              </a:rPr>
              <a:t>Sud e isole</a:t>
            </a:r>
          </a:p>
          <a:p>
            <a:pPr algn="r"/>
            <a:r>
              <a:rPr lang="it-IT" sz="3600" dirty="0">
                <a:solidFill>
                  <a:srgbClr val="ED7D31"/>
                </a:solidFill>
                <a:latin typeface="Calibri" panose="020F0502020204030204" pitchFamily="34" charset="0"/>
              </a:rPr>
              <a:t>35</a:t>
            </a:r>
            <a:r>
              <a:rPr lang="it-IT" sz="2400" dirty="0">
                <a:solidFill>
                  <a:srgbClr val="ED7D31"/>
                </a:solidFill>
                <a:latin typeface="Calibri" panose="020F0502020204030204" pitchFamily="34" charset="0"/>
              </a:rPr>
              <a:t>,1%</a:t>
            </a: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73FD5F30-E0BF-460D-88E1-96D76B959085}"/>
              </a:ext>
            </a:extLst>
          </p:cNvPr>
          <p:cNvCxnSpPr>
            <a:cxnSpLocks/>
          </p:cNvCxnSpPr>
          <p:nvPr/>
        </p:nvCxnSpPr>
        <p:spPr bwMode="auto">
          <a:xfrm>
            <a:off x="5058849" y="1843484"/>
            <a:ext cx="365109" cy="539035"/>
          </a:xfrm>
          <a:prstGeom prst="line">
            <a:avLst/>
          </a:prstGeom>
          <a:noFill/>
          <a:ln w="19050" cap="flat" cmpd="sng" algn="ctr">
            <a:solidFill>
              <a:srgbClr val="62739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B84DAEEC-111F-473E-ADAD-225928422C04}"/>
              </a:ext>
            </a:extLst>
          </p:cNvPr>
          <p:cNvCxnSpPr>
            <a:cxnSpLocks/>
          </p:cNvCxnSpPr>
          <p:nvPr/>
        </p:nvCxnSpPr>
        <p:spPr bwMode="auto">
          <a:xfrm>
            <a:off x="4643985" y="2605240"/>
            <a:ext cx="779973" cy="28290"/>
          </a:xfrm>
          <a:prstGeom prst="line">
            <a:avLst/>
          </a:prstGeom>
          <a:noFill/>
          <a:ln w="19050" cap="flat" cmpd="sng" algn="ctr">
            <a:solidFill>
              <a:srgbClr val="62739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6238057F-5054-416E-9A6A-51B57BBDEFE8}"/>
              </a:ext>
            </a:extLst>
          </p:cNvPr>
          <p:cNvSpPr txBox="1"/>
          <p:nvPr/>
        </p:nvSpPr>
        <p:spPr>
          <a:xfrm>
            <a:off x="3348516" y="1677172"/>
            <a:ext cx="1642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0" dirty="0">
                <a:solidFill>
                  <a:srgbClr val="1F4E79"/>
                </a:solidFill>
                <a:latin typeface="Calibri" panose="020F0502020204030204" pitchFamily="34" charset="0"/>
              </a:rPr>
              <a:t>Nord Ovest</a:t>
            </a:r>
          </a:p>
          <a:p>
            <a:pPr algn="r"/>
            <a:r>
              <a:rPr lang="it-IT" sz="3600" dirty="0">
                <a:solidFill>
                  <a:srgbClr val="ED7D31"/>
                </a:solidFill>
                <a:latin typeface="Calibri" panose="020F0502020204030204" pitchFamily="34" charset="0"/>
              </a:rPr>
              <a:t>27</a:t>
            </a:r>
            <a:r>
              <a:rPr lang="it-IT" sz="2400" dirty="0">
                <a:solidFill>
                  <a:srgbClr val="ED7D31"/>
                </a:solidFill>
                <a:latin typeface="Calibri" panose="020F0502020204030204" pitchFamily="34" charset="0"/>
              </a:rPr>
              <a:t>,0%</a:t>
            </a:r>
          </a:p>
        </p:txBody>
      </p:sp>
      <p:sp>
        <p:nvSpPr>
          <p:cNvPr id="55" name="Titolo 1">
            <a:extLst>
              <a:ext uri="{FF2B5EF4-FFF2-40B4-BE49-F238E27FC236}">
                <a16:creationId xmlns:a16="http://schemas.microsoft.com/office/drawing/2014/main" id="{BD3793E6-ECF4-4323-AA39-F13BA52FA2B2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8482197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03864"/>
                </a:solidFill>
                <a:latin typeface="Calibri" panose="020F0502020204030204" pitchFamily="34" charset="0"/>
                <a:ea typeface="+mj-ea"/>
                <a:cs typeface="Arial"/>
              </a:rPr>
              <a:t>Universo delle IMPRESE |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In Italia esistono </a:t>
            </a:r>
            <a:r>
              <a:rPr lang="it-IT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oltre 124 mila imprese operative nel comparto della mobilità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. Di queste, una su tre risiede nelle regioni del Mezzogiorno…</a:t>
            </a:r>
            <a:endParaRPr lang="it-IT" sz="2200" b="1" u="sng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Arial"/>
            </a:endParaRP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E3DEED48-2D98-4075-BA3C-C290B8DC1A87}"/>
              </a:ext>
            </a:extLst>
          </p:cNvPr>
          <p:cNvSpPr txBox="1"/>
          <p:nvPr/>
        </p:nvSpPr>
        <p:spPr>
          <a:xfrm>
            <a:off x="7856936" y="2816695"/>
            <a:ext cx="1251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dirty="0">
                <a:solidFill>
                  <a:srgbClr val="1F4E79"/>
                </a:solidFill>
                <a:latin typeface="Calibri" panose="020F0502020204030204" pitchFamily="34" charset="0"/>
              </a:rPr>
              <a:t>Centro</a:t>
            </a:r>
          </a:p>
          <a:p>
            <a:r>
              <a:rPr lang="it-IT" sz="3600" dirty="0">
                <a:solidFill>
                  <a:srgbClr val="ED7D31"/>
                </a:solidFill>
                <a:latin typeface="Calibri" panose="020F0502020204030204" pitchFamily="34" charset="0"/>
              </a:rPr>
              <a:t>19</a:t>
            </a:r>
            <a:r>
              <a:rPr lang="it-IT" sz="2400" dirty="0">
                <a:solidFill>
                  <a:srgbClr val="ED7D31"/>
                </a:solidFill>
                <a:latin typeface="Calibri" panose="020F0502020204030204" pitchFamily="34" charset="0"/>
              </a:rPr>
              <a:t>,3%</a:t>
            </a:r>
          </a:p>
        </p:txBody>
      </p: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889FFB09-FAD3-49D3-B60A-436AD82A9214}"/>
              </a:ext>
            </a:extLst>
          </p:cNvPr>
          <p:cNvCxnSpPr>
            <a:cxnSpLocks/>
          </p:cNvCxnSpPr>
          <p:nvPr/>
        </p:nvCxnSpPr>
        <p:spPr bwMode="auto">
          <a:xfrm flipV="1">
            <a:off x="7153312" y="2838652"/>
            <a:ext cx="661741" cy="366592"/>
          </a:xfrm>
          <a:prstGeom prst="line">
            <a:avLst/>
          </a:prstGeom>
          <a:noFill/>
          <a:ln w="19050" cap="flat" cmpd="sng" algn="ctr">
            <a:solidFill>
              <a:srgbClr val="62739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99B0B3AC-5579-444A-B1F5-0F49303A9BB2}"/>
              </a:ext>
            </a:extLst>
          </p:cNvPr>
          <p:cNvCxnSpPr>
            <a:cxnSpLocks/>
          </p:cNvCxnSpPr>
          <p:nvPr/>
        </p:nvCxnSpPr>
        <p:spPr bwMode="auto">
          <a:xfrm>
            <a:off x="7210240" y="3432553"/>
            <a:ext cx="718005" cy="344887"/>
          </a:xfrm>
          <a:prstGeom prst="line">
            <a:avLst/>
          </a:prstGeom>
          <a:noFill/>
          <a:ln w="19050" cap="flat" cmpd="sng" algn="ctr">
            <a:solidFill>
              <a:srgbClr val="62739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C9C9D868-6C95-4CB0-ABBF-0872CE6BA123}"/>
              </a:ext>
            </a:extLst>
          </p:cNvPr>
          <p:cNvCxnSpPr>
            <a:cxnSpLocks/>
          </p:cNvCxnSpPr>
          <p:nvPr/>
        </p:nvCxnSpPr>
        <p:spPr bwMode="auto">
          <a:xfrm>
            <a:off x="6064018" y="4791743"/>
            <a:ext cx="656559" cy="269204"/>
          </a:xfrm>
          <a:prstGeom prst="line">
            <a:avLst/>
          </a:prstGeom>
          <a:noFill/>
          <a:ln w="19050" cap="flat" cmpd="sng" algn="ctr">
            <a:solidFill>
              <a:srgbClr val="62739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A971A9A1-584F-4481-80BF-E43BEF45CCEF}"/>
              </a:ext>
            </a:extLst>
          </p:cNvPr>
          <p:cNvCxnSpPr>
            <a:cxnSpLocks/>
          </p:cNvCxnSpPr>
          <p:nvPr/>
        </p:nvCxnSpPr>
        <p:spPr bwMode="auto">
          <a:xfrm flipV="1">
            <a:off x="6084794" y="5319832"/>
            <a:ext cx="647034" cy="437908"/>
          </a:xfrm>
          <a:prstGeom prst="line">
            <a:avLst/>
          </a:prstGeom>
          <a:noFill/>
          <a:ln w="19050" cap="flat" cmpd="sng" algn="ctr">
            <a:solidFill>
              <a:srgbClr val="62739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e 23">
            <a:extLst>
              <a:ext uri="{FF2B5EF4-FFF2-40B4-BE49-F238E27FC236}">
                <a16:creationId xmlns:a16="http://schemas.microsoft.com/office/drawing/2014/main" id="{00785B1E-0EAF-4C36-9504-07C70325F208}"/>
              </a:ext>
            </a:extLst>
          </p:cNvPr>
          <p:cNvSpPr/>
          <p:nvPr/>
        </p:nvSpPr>
        <p:spPr bwMode="auto">
          <a:xfrm>
            <a:off x="1402257" y="3777165"/>
            <a:ext cx="1130578" cy="1130578"/>
          </a:xfrm>
          <a:prstGeom prst="ellipse">
            <a:avLst/>
          </a:prstGeom>
          <a:solidFill>
            <a:srgbClr val="1F4E79"/>
          </a:solidFill>
          <a:ln w="12700" cap="flat" cmpd="sng" algn="ctr">
            <a:solidFill>
              <a:srgbClr val="1F4E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7F34323-A982-4B90-AD97-D343072E33F8}"/>
              </a:ext>
            </a:extLst>
          </p:cNvPr>
          <p:cNvSpPr txBox="1"/>
          <p:nvPr/>
        </p:nvSpPr>
        <p:spPr>
          <a:xfrm>
            <a:off x="1424769" y="3988511"/>
            <a:ext cx="1085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Calibri" panose="020F0502020204030204" pitchFamily="34" charset="0"/>
              </a:rPr>
              <a:t>3,</a:t>
            </a:r>
            <a:r>
              <a:rPr lang="it-IT" sz="3200" dirty="0">
                <a:solidFill>
                  <a:schemeClr val="bg1"/>
                </a:solidFill>
                <a:latin typeface="Calibri" panose="020F0502020204030204" pitchFamily="34" charset="0"/>
              </a:rPr>
              <a:t>5%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89AA120-45C1-40AC-9D27-F03987C24F79}"/>
              </a:ext>
            </a:extLst>
          </p:cNvPr>
          <p:cNvSpPr txBox="1"/>
          <p:nvPr/>
        </p:nvSpPr>
        <p:spPr>
          <a:xfrm>
            <a:off x="2897" y="4871130"/>
            <a:ext cx="3989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600" b="0" i="1">
                <a:latin typeface="Calibri" panose="020F0502020204030204" pitchFamily="34" charset="0"/>
              </a:defRPr>
            </a:lvl1pPr>
          </a:lstStyle>
          <a:p>
            <a:pPr algn="ctr"/>
            <a:r>
              <a:rPr lang="it-IT" sz="2400" dirty="0">
                <a:solidFill>
                  <a:srgbClr val="3C475A"/>
                </a:solidFill>
              </a:rPr>
              <a:t>Le imprese della mobilità rappresentano il 3,5% della totalità delle imprese italiane</a:t>
            </a:r>
          </a:p>
        </p:txBody>
      </p:sp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1555557E-310D-40B6-B81A-7079C8EEC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11453">
            <a:off x="700519" y="3831701"/>
            <a:ext cx="566192" cy="566192"/>
          </a:xfrm>
          <a:prstGeom prst="rect">
            <a:avLst/>
          </a:prstGeom>
        </p:spPr>
      </p:pic>
      <p:pic>
        <p:nvPicPr>
          <p:cNvPr id="30" name="Elemento grafico 29">
            <a:extLst>
              <a:ext uri="{FF2B5EF4-FFF2-40B4-BE49-F238E27FC236}">
                <a16:creationId xmlns:a16="http://schemas.microsoft.com/office/drawing/2014/main" id="{64F59201-585C-467B-BB85-14B5B8AB11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2391" y="3761286"/>
            <a:ext cx="454450" cy="4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ttangolo 74">
            <a:extLst>
              <a:ext uri="{FF2B5EF4-FFF2-40B4-BE49-F238E27FC236}">
                <a16:creationId xmlns:a16="http://schemas.microsoft.com/office/drawing/2014/main" id="{DC30BC1C-6F0B-40B3-BE9E-EA361463317E}"/>
              </a:ext>
            </a:extLst>
          </p:cNvPr>
          <p:cNvSpPr/>
          <p:nvPr/>
        </p:nvSpPr>
        <p:spPr bwMode="auto">
          <a:xfrm>
            <a:off x="266267" y="1764209"/>
            <a:ext cx="3402541" cy="222261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ttangolo 16"/>
          <p:cNvSpPr>
            <a:spLocks noChangeArrowheads="1"/>
          </p:cNvSpPr>
          <p:nvPr/>
        </p:nvSpPr>
        <p:spPr bwMode="auto">
          <a:xfrm>
            <a:off x="315139" y="6325705"/>
            <a:ext cx="8640960" cy="29681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 lIns="72000" tIns="46800" rIns="72000" bIns="4680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1050" b="1" dirty="0">
                <a:latin typeface="Calibri" panose="020F0502020204030204" pitchFamily="34" charset="0"/>
              </a:rPr>
              <a:t>Fonte: </a:t>
            </a:r>
            <a:r>
              <a:rPr lang="it-IT" sz="1050" b="0" dirty="0">
                <a:latin typeface="Calibri" panose="020F0502020204030204" pitchFamily="34" charset="0"/>
              </a:rPr>
              <a:t>Elaborazioni Format Research su dati </a:t>
            </a:r>
            <a:r>
              <a:rPr lang="it-IT" sz="1050" b="0" dirty="0" err="1">
                <a:latin typeface="Calibri" panose="020F0502020204030204" pitchFamily="34" charset="0"/>
              </a:rPr>
              <a:t>I.Stat</a:t>
            </a:r>
            <a:r>
              <a:rPr lang="it-IT" sz="1050" b="0" dirty="0">
                <a:latin typeface="Calibri" panose="020F0502020204030204" pitchFamily="34" charset="0"/>
              </a:rPr>
              <a:t> aggiornati al 2018.</a:t>
            </a:r>
            <a:endParaRPr lang="it-IT" sz="1050" b="0" i="1" dirty="0">
              <a:latin typeface="Calibri" panose="020F0502020204030204" pitchFamily="34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1A9702B3-F621-4F6F-B77C-C7F062E3426F}"/>
              </a:ext>
            </a:extLst>
          </p:cNvPr>
          <p:cNvSpPr/>
          <p:nvPr/>
        </p:nvSpPr>
        <p:spPr>
          <a:xfrm>
            <a:off x="331240" y="1663313"/>
            <a:ext cx="32316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i="1" u="sng" dirty="0">
                <a:solidFill>
                  <a:srgbClr val="1F4E79"/>
                </a:solidFill>
                <a:latin typeface="Calibri" panose="020F0502020204030204" pitchFamily="34" charset="0"/>
              </a:rPr>
              <a:t>427.307</a:t>
            </a:r>
          </a:p>
          <a:p>
            <a:pPr algn="ctr"/>
            <a:r>
              <a:rPr lang="it-IT" sz="3000" dirty="0">
                <a:solidFill>
                  <a:srgbClr val="1F4E79"/>
                </a:solidFill>
                <a:latin typeface="Calibri" panose="020F0502020204030204" pitchFamily="34" charset="0"/>
              </a:rPr>
              <a:t>occupati </a:t>
            </a:r>
            <a:r>
              <a:rPr lang="it-IT" sz="3000" b="0" dirty="0">
                <a:solidFill>
                  <a:srgbClr val="1F4E79"/>
                </a:solidFill>
                <a:latin typeface="Calibri" panose="020F0502020204030204" pitchFamily="34" charset="0"/>
              </a:rPr>
              <a:t>presso le imprese della mobilità in </a:t>
            </a:r>
            <a:r>
              <a:rPr lang="it-IT" sz="3000" dirty="0">
                <a:solidFill>
                  <a:srgbClr val="1F4E79"/>
                </a:solidFill>
                <a:latin typeface="Calibri" panose="020F0502020204030204" pitchFamily="34" charset="0"/>
              </a:rPr>
              <a:t>Italia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0774225A-9FD4-49F4-BA2A-9C258069B4C6}"/>
              </a:ext>
            </a:extLst>
          </p:cNvPr>
          <p:cNvSpPr txBox="1"/>
          <p:nvPr/>
        </p:nvSpPr>
        <p:spPr>
          <a:xfrm>
            <a:off x="7441551" y="1988840"/>
            <a:ext cx="1251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dirty="0">
                <a:solidFill>
                  <a:srgbClr val="1F4E79"/>
                </a:solidFill>
                <a:latin typeface="Calibri" panose="020F0502020204030204" pitchFamily="34" charset="0"/>
              </a:rPr>
              <a:t>Nord Est</a:t>
            </a:r>
          </a:p>
          <a:p>
            <a:r>
              <a:rPr lang="it-IT" sz="3600" dirty="0">
                <a:solidFill>
                  <a:srgbClr val="ED7D31"/>
                </a:solidFill>
                <a:latin typeface="Calibri" panose="020F0502020204030204" pitchFamily="34" charset="0"/>
              </a:rPr>
              <a:t>22</a:t>
            </a:r>
            <a:r>
              <a:rPr lang="it-IT" sz="2400" dirty="0">
                <a:solidFill>
                  <a:srgbClr val="ED7D31"/>
                </a:solidFill>
                <a:latin typeface="Calibri" panose="020F0502020204030204" pitchFamily="34" charset="0"/>
              </a:rPr>
              <a:t>,6%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D77A0894-08AD-4F6B-8135-19CC440C7732}"/>
              </a:ext>
            </a:extLst>
          </p:cNvPr>
          <p:cNvSpPr txBox="1"/>
          <p:nvPr/>
        </p:nvSpPr>
        <p:spPr>
          <a:xfrm>
            <a:off x="4552693" y="5558396"/>
            <a:ext cx="1581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0" dirty="0">
                <a:solidFill>
                  <a:srgbClr val="1F4E79"/>
                </a:solidFill>
                <a:latin typeface="Calibri" panose="020F0502020204030204" pitchFamily="34" charset="0"/>
              </a:rPr>
              <a:t>Sud e isole</a:t>
            </a:r>
          </a:p>
          <a:p>
            <a:pPr algn="r"/>
            <a:r>
              <a:rPr lang="it-IT" sz="3600" dirty="0">
                <a:solidFill>
                  <a:srgbClr val="ED7D31"/>
                </a:solidFill>
                <a:latin typeface="Calibri" panose="020F0502020204030204" pitchFamily="34" charset="0"/>
              </a:rPr>
              <a:t>25</a:t>
            </a:r>
            <a:r>
              <a:rPr lang="it-IT" sz="2400" dirty="0">
                <a:solidFill>
                  <a:srgbClr val="ED7D31"/>
                </a:solidFill>
                <a:latin typeface="Calibri" panose="020F0502020204030204" pitchFamily="34" charset="0"/>
              </a:rPr>
              <a:t>,4%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6238057F-5054-416E-9A6A-51B57BBDEFE8}"/>
              </a:ext>
            </a:extLst>
          </p:cNvPr>
          <p:cNvSpPr txBox="1"/>
          <p:nvPr/>
        </p:nvSpPr>
        <p:spPr>
          <a:xfrm>
            <a:off x="3688702" y="2258869"/>
            <a:ext cx="1357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0" dirty="0">
                <a:solidFill>
                  <a:srgbClr val="1F4E79"/>
                </a:solidFill>
                <a:latin typeface="Calibri" panose="020F0502020204030204" pitchFamily="34" charset="0"/>
              </a:rPr>
              <a:t>Nord Ovest</a:t>
            </a:r>
          </a:p>
          <a:p>
            <a:pPr algn="r"/>
            <a:r>
              <a:rPr lang="it-IT" sz="3600" dirty="0">
                <a:solidFill>
                  <a:srgbClr val="ED7D31"/>
                </a:solidFill>
                <a:latin typeface="Calibri" panose="020F0502020204030204" pitchFamily="34" charset="0"/>
              </a:rPr>
              <a:t>32</a:t>
            </a:r>
            <a:r>
              <a:rPr lang="it-IT" sz="2400" dirty="0">
                <a:solidFill>
                  <a:srgbClr val="ED7D31"/>
                </a:solidFill>
                <a:latin typeface="Calibri" panose="020F0502020204030204" pitchFamily="34" charset="0"/>
              </a:rPr>
              <a:t>,1%</a:t>
            </a:r>
          </a:p>
        </p:txBody>
      </p:sp>
      <p:sp>
        <p:nvSpPr>
          <p:cNvPr id="55" name="Titolo 1">
            <a:extLst>
              <a:ext uri="{FF2B5EF4-FFF2-40B4-BE49-F238E27FC236}">
                <a16:creationId xmlns:a16="http://schemas.microsoft.com/office/drawing/2014/main" id="{BD3793E6-ECF4-4323-AA39-F13BA52FA2B2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8877733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03864"/>
                </a:solidFill>
                <a:latin typeface="Calibri" panose="020F0502020204030204" pitchFamily="34" charset="0"/>
                <a:ea typeface="+mj-ea"/>
                <a:cs typeface="Arial"/>
              </a:rPr>
              <a:t>Universo degli OCCUPATI | </a:t>
            </a:r>
            <a:r>
              <a:rPr lang="it-IT" sz="22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…</a:t>
            </a:r>
            <a:r>
              <a:rPr lang="it-IT" sz="2200" u="sng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ma sono le imprese delle regioni del Nord Ovest ad assicurare più lavoro</a:t>
            </a:r>
            <a:r>
              <a:rPr lang="it-IT" sz="22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it-IT" sz="2200" i="1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(qui è concentrato un terzo della totalità degli occupati del settore)</a:t>
            </a:r>
            <a:r>
              <a:rPr lang="it-IT" sz="22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.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E3DEED48-2D98-4075-BA3C-C290B8DC1A87}"/>
              </a:ext>
            </a:extLst>
          </p:cNvPr>
          <p:cNvSpPr txBox="1"/>
          <p:nvPr/>
        </p:nvSpPr>
        <p:spPr>
          <a:xfrm>
            <a:off x="7879249" y="3495379"/>
            <a:ext cx="1251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dirty="0">
                <a:solidFill>
                  <a:srgbClr val="1F4E79"/>
                </a:solidFill>
                <a:latin typeface="Calibri" panose="020F0502020204030204" pitchFamily="34" charset="0"/>
              </a:rPr>
              <a:t>Centro</a:t>
            </a:r>
          </a:p>
          <a:p>
            <a:r>
              <a:rPr lang="it-IT" sz="3600" dirty="0">
                <a:solidFill>
                  <a:srgbClr val="ED7D31"/>
                </a:solidFill>
                <a:latin typeface="Calibri" panose="020F0502020204030204" pitchFamily="34" charset="0"/>
              </a:rPr>
              <a:t>19</a:t>
            </a:r>
            <a:r>
              <a:rPr lang="it-IT" sz="2400" dirty="0">
                <a:solidFill>
                  <a:srgbClr val="ED7D31"/>
                </a:solidFill>
                <a:latin typeface="Calibri" panose="020F0502020204030204" pitchFamily="34" charset="0"/>
              </a:rPr>
              <a:t>,9%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00785B1E-0EAF-4C36-9504-07C70325F208}"/>
              </a:ext>
            </a:extLst>
          </p:cNvPr>
          <p:cNvSpPr/>
          <p:nvPr/>
        </p:nvSpPr>
        <p:spPr bwMode="auto">
          <a:xfrm>
            <a:off x="1401823" y="3932536"/>
            <a:ext cx="1080000" cy="1080000"/>
          </a:xfrm>
          <a:prstGeom prst="ellipse">
            <a:avLst/>
          </a:prstGeom>
          <a:solidFill>
            <a:srgbClr val="1F4E79"/>
          </a:solidFill>
          <a:ln w="12700" cap="flat" cmpd="sng" algn="ctr">
            <a:solidFill>
              <a:srgbClr val="1F4E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7F34323-A982-4B90-AD97-D343072E33F8}"/>
              </a:ext>
            </a:extLst>
          </p:cNvPr>
          <p:cNvSpPr txBox="1"/>
          <p:nvPr/>
        </p:nvSpPr>
        <p:spPr>
          <a:xfrm>
            <a:off x="1393460" y="4098719"/>
            <a:ext cx="1085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Calibri" panose="020F0502020204030204" pitchFamily="34" charset="0"/>
              </a:rPr>
              <a:t>2,</a:t>
            </a:r>
            <a:r>
              <a:rPr lang="it-IT" sz="3200" dirty="0">
                <a:solidFill>
                  <a:schemeClr val="bg1"/>
                </a:solidFill>
                <a:latin typeface="Calibri" panose="020F0502020204030204" pitchFamily="34" charset="0"/>
              </a:rPr>
              <a:t>8%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89AA120-45C1-40AC-9D27-F03987C24F79}"/>
              </a:ext>
            </a:extLst>
          </p:cNvPr>
          <p:cNvSpPr txBox="1"/>
          <p:nvPr/>
        </p:nvSpPr>
        <p:spPr>
          <a:xfrm>
            <a:off x="214931" y="4987077"/>
            <a:ext cx="3402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600" b="0" i="1">
                <a:latin typeface="Calibri" panose="020F0502020204030204" pitchFamily="34" charset="0"/>
              </a:defRPr>
            </a:lvl1pPr>
          </a:lstStyle>
          <a:p>
            <a:pPr algn="ctr"/>
            <a:r>
              <a:rPr lang="it-IT" sz="2000" dirty="0"/>
              <a:t>Gli occupati presso le imprese della mobilità rappresentano il 2,8% della totalità degli occupati in Italia</a:t>
            </a:r>
          </a:p>
        </p:txBody>
      </p:sp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1555557E-310D-40B6-B81A-7079C8EEC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11453">
            <a:off x="764323" y="4081351"/>
            <a:ext cx="566192" cy="566192"/>
          </a:xfrm>
          <a:prstGeom prst="rect">
            <a:avLst/>
          </a:prstGeom>
        </p:spPr>
      </p:pic>
      <p:pic>
        <p:nvPicPr>
          <p:cNvPr id="30" name="Elemento grafico 29">
            <a:extLst>
              <a:ext uri="{FF2B5EF4-FFF2-40B4-BE49-F238E27FC236}">
                <a16:creationId xmlns:a16="http://schemas.microsoft.com/office/drawing/2014/main" id="{64F59201-585C-467B-BB85-14B5B8AB11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82883" y="4053489"/>
            <a:ext cx="454450" cy="454450"/>
          </a:xfrm>
          <a:prstGeom prst="rect">
            <a:avLst/>
          </a:prstGeom>
        </p:spPr>
      </p:pic>
      <p:sp>
        <p:nvSpPr>
          <p:cNvPr id="39" name="Rettangolo 38">
            <a:extLst>
              <a:ext uri="{FF2B5EF4-FFF2-40B4-BE49-F238E27FC236}">
                <a16:creationId xmlns:a16="http://schemas.microsoft.com/office/drawing/2014/main" id="{F3706FB8-F731-4AD0-8740-42EBBF0D53A6}"/>
              </a:ext>
            </a:extLst>
          </p:cNvPr>
          <p:cNvSpPr/>
          <p:nvPr/>
        </p:nvSpPr>
        <p:spPr>
          <a:xfrm>
            <a:off x="4051662" y="1196752"/>
            <a:ext cx="4761097" cy="692497"/>
          </a:xfrm>
          <a:prstGeom prst="rect">
            <a:avLst/>
          </a:prstGeom>
          <a:solidFill>
            <a:srgbClr val="FF99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t-IT" sz="1300" b="0" i="1" dirty="0">
                <a:latin typeface="Calibri" panose="020F0502020204030204" pitchFamily="34" charset="0"/>
              </a:rPr>
              <a:t>Se si considerano anche i lavoratori con </a:t>
            </a:r>
            <a:r>
              <a:rPr lang="it-IT" sz="1300" i="1" dirty="0">
                <a:latin typeface="Calibri" panose="020F0502020204030204" pitchFamily="34" charset="0"/>
              </a:rPr>
              <a:t>partita iva </a:t>
            </a:r>
            <a:r>
              <a:rPr lang="it-IT" sz="1300" b="0" i="1" dirty="0">
                <a:latin typeface="Calibri" panose="020F0502020204030204" pitchFamily="34" charset="0"/>
              </a:rPr>
              <a:t>(la maggioranza), gli </a:t>
            </a:r>
            <a:r>
              <a:rPr lang="it-IT" sz="1300" i="1" dirty="0">
                <a:latin typeface="Calibri" panose="020F0502020204030204" pitchFamily="34" charset="0"/>
              </a:rPr>
              <a:t>agenti di commercio </a:t>
            </a:r>
            <a:r>
              <a:rPr lang="it-IT" sz="1300" b="0" i="1" dirty="0">
                <a:latin typeface="Calibri" panose="020F0502020204030204" pitchFamily="34" charset="0"/>
              </a:rPr>
              <a:t>e le </a:t>
            </a:r>
            <a:r>
              <a:rPr lang="it-IT" sz="1300" i="1" dirty="0">
                <a:latin typeface="Calibri" panose="020F0502020204030204" pitchFamily="34" charset="0"/>
              </a:rPr>
              <a:t>altre figure </a:t>
            </a:r>
            <a:r>
              <a:rPr lang="it-IT" sz="1300" b="0" i="1" dirty="0">
                <a:latin typeface="Calibri" panose="020F0502020204030204" pitchFamily="34" charset="0"/>
              </a:rPr>
              <a:t>collegate al comparto della mobilità, </a:t>
            </a:r>
            <a:r>
              <a:rPr lang="it-IT" sz="1300" i="1" u="sng" dirty="0">
                <a:latin typeface="Calibri" panose="020F0502020204030204" pitchFamily="34" charset="0"/>
              </a:rPr>
              <a:t>la totalità degli occupati supera il milione.</a:t>
            </a:r>
          </a:p>
        </p:txBody>
      </p:sp>
      <p:pic>
        <p:nvPicPr>
          <p:cNvPr id="49" name="Elemento grafico 48" descr="Freccia: leggera curva">
            <a:extLst>
              <a:ext uri="{FF2B5EF4-FFF2-40B4-BE49-F238E27FC236}">
                <a16:creationId xmlns:a16="http://schemas.microsoft.com/office/drawing/2014/main" id="{B06F86B8-B975-49BB-A698-328F194A12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956337">
            <a:off x="3259203" y="1261520"/>
            <a:ext cx="825124" cy="825124"/>
          </a:xfrm>
          <a:prstGeom prst="rect">
            <a:avLst/>
          </a:prstGeom>
        </p:spPr>
      </p:pic>
      <p:pic>
        <p:nvPicPr>
          <p:cNvPr id="85" name="Immagine 84">
            <a:extLst>
              <a:ext uri="{FF2B5EF4-FFF2-40B4-BE49-F238E27FC236}">
                <a16:creationId xmlns:a16="http://schemas.microsoft.com/office/drawing/2014/main" id="{46FB299F-CFAE-4AD6-AC08-A77EE67CA9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5630" y="2713792"/>
            <a:ext cx="2872601" cy="3707602"/>
          </a:xfrm>
          <a:prstGeom prst="rect">
            <a:avLst/>
          </a:prstGeom>
        </p:spPr>
      </p:pic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5425D01A-716A-4B93-81D5-E6461AB2313B}"/>
              </a:ext>
            </a:extLst>
          </p:cNvPr>
          <p:cNvCxnSpPr>
            <a:cxnSpLocks/>
          </p:cNvCxnSpPr>
          <p:nvPr/>
        </p:nvCxnSpPr>
        <p:spPr bwMode="auto">
          <a:xfrm flipV="1">
            <a:off x="6631725" y="2149182"/>
            <a:ext cx="521587" cy="414156"/>
          </a:xfrm>
          <a:prstGeom prst="line">
            <a:avLst/>
          </a:prstGeom>
          <a:noFill/>
          <a:ln w="19050" cap="flat" cmpd="sng" algn="ctr">
            <a:solidFill>
              <a:srgbClr val="62739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9D7FE6FE-6814-487E-BE63-6CD757FF1B87}"/>
              </a:ext>
            </a:extLst>
          </p:cNvPr>
          <p:cNvCxnSpPr>
            <a:cxnSpLocks/>
          </p:cNvCxnSpPr>
          <p:nvPr/>
        </p:nvCxnSpPr>
        <p:spPr bwMode="auto">
          <a:xfrm>
            <a:off x="6782290" y="2805835"/>
            <a:ext cx="639291" cy="0"/>
          </a:xfrm>
          <a:prstGeom prst="line">
            <a:avLst/>
          </a:prstGeom>
          <a:noFill/>
          <a:ln w="19050" cap="flat" cmpd="sng" algn="ctr">
            <a:solidFill>
              <a:srgbClr val="62739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0D38949D-D373-494F-8193-6B87ED4CE115}"/>
              </a:ext>
            </a:extLst>
          </p:cNvPr>
          <p:cNvCxnSpPr>
            <a:cxnSpLocks/>
          </p:cNvCxnSpPr>
          <p:nvPr/>
        </p:nvCxnSpPr>
        <p:spPr bwMode="auto">
          <a:xfrm>
            <a:off x="5058849" y="2519202"/>
            <a:ext cx="365109" cy="539035"/>
          </a:xfrm>
          <a:prstGeom prst="line">
            <a:avLst/>
          </a:prstGeom>
          <a:noFill/>
          <a:ln w="19050" cap="flat" cmpd="sng" algn="ctr">
            <a:solidFill>
              <a:srgbClr val="62739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7BAB6BDA-473A-47F3-B5F2-DF930FB3BCFE}"/>
              </a:ext>
            </a:extLst>
          </p:cNvPr>
          <p:cNvCxnSpPr>
            <a:cxnSpLocks/>
          </p:cNvCxnSpPr>
          <p:nvPr/>
        </p:nvCxnSpPr>
        <p:spPr bwMode="auto">
          <a:xfrm>
            <a:off x="4643985" y="3280958"/>
            <a:ext cx="779973" cy="28290"/>
          </a:xfrm>
          <a:prstGeom prst="line">
            <a:avLst/>
          </a:prstGeom>
          <a:noFill/>
          <a:ln w="19050" cap="flat" cmpd="sng" algn="ctr">
            <a:solidFill>
              <a:srgbClr val="62739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2CF5D860-0EED-4BBB-B9D5-0951B71400FB}"/>
              </a:ext>
            </a:extLst>
          </p:cNvPr>
          <p:cNvCxnSpPr>
            <a:cxnSpLocks/>
          </p:cNvCxnSpPr>
          <p:nvPr/>
        </p:nvCxnSpPr>
        <p:spPr bwMode="auto">
          <a:xfrm flipV="1">
            <a:off x="7153312" y="3514370"/>
            <a:ext cx="661741" cy="366592"/>
          </a:xfrm>
          <a:prstGeom prst="line">
            <a:avLst/>
          </a:prstGeom>
          <a:noFill/>
          <a:ln w="19050" cap="flat" cmpd="sng" algn="ctr">
            <a:solidFill>
              <a:srgbClr val="62739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1C2985DB-8CE5-4741-993C-438F44A24E13}"/>
              </a:ext>
            </a:extLst>
          </p:cNvPr>
          <p:cNvCxnSpPr>
            <a:cxnSpLocks/>
          </p:cNvCxnSpPr>
          <p:nvPr/>
        </p:nvCxnSpPr>
        <p:spPr bwMode="auto">
          <a:xfrm>
            <a:off x="7210240" y="4108271"/>
            <a:ext cx="718005" cy="344887"/>
          </a:xfrm>
          <a:prstGeom prst="line">
            <a:avLst/>
          </a:prstGeom>
          <a:noFill/>
          <a:ln w="19050" cap="flat" cmpd="sng" algn="ctr">
            <a:solidFill>
              <a:srgbClr val="62739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ADB5818D-53BE-4983-8EF0-C3DCBAAF1318}"/>
              </a:ext>
            </a:extLst>
          </p:cNvPr>
          <p:cNvCxnSpPr>
            <a:cxnSpLocks/>
          </p:cNvCxnSpPr>
          <p:nvPr/>
        </p:nvCxnSpPr>
        <p:spPr bwMode="auto">
          <a:xfrm>
            <a:off x="6064018" y="5549515"/>
            <a:ext cx="656559" cy="269204"/>
          </a:xfrm>
          <a:prstGeom prst="line">
            <a:avLst/>
          </a:prstGeom>
          <a:noFill/>
          <a:ln w="19050" cap="flat" cmpd="sng" algn="ctr">
            <a:solidFill>
              <a:srgbClr val="62739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45B56A8F-E688-49F2-BA15-11DC13588F66}"/>
              </a:ext>
            </a:extLst>
          </p:cNvPr>
          <p:cNvCxnSpPr>
            <a:cxnSpLocks/>
          </p:cNvCxnSpPr>
          <p:nvPr/>
        </p:nvCxnSpPr>
        <p:spPr bwMode="auto">
          <a:xfrm flipV="1">
            <a:off x="6084794" y="6077604"/>
            <a:ext cx="647034" cy="437908"/>
          </a:xfrm>
          <a:prstGeom prst="line">
            <a:avLst/>
          </a:prstGeom>
          <a:noFill/>
          <a:ln w="19050" cap="flat" cmpd="sng" algn="ctr">
            <a:solidFill>
              <a:srgbClr val="62739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08510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ottotitolo 3">
            <a:extLst>
              <a:ext uri="{FF2B5EF4-FFF2-40B4-BE49-F238E27FC236}">
                <a16:creationId xmlns:a16="http://schemas.microsoft.com/office/drawing/2014/main" id="{E0A5B3EF-11ED-48BB-BCB5-9826C50A34E0}"/>
              </a:ext>
            </a:extLst>
          </p:cNvPr>
          <p:cNvSpPr txBox="1">
            <a:spLocks/>
          </p:cNvSpPr>
          <p:nvPr/>
        </p:nvSpPr>
        <p:spPr bwMode="auto">
          <a:xfrm>
            <a:off x="827584" y="3208633"/>
            <a:ext cx="7776864" cy="121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it-IT"/>
            </a:defPPr>
            <a:lvl1pPr marL="0" indent="0" algn="ctr" eaLnBrk="1" hangingPunct="1">
              <a:lnSpc>
                <a:spcPct val="150000"/>
              </a:lnSpc>
              <a:spcBef>
                <a:spcPts val="600"/>
              </a:spcBef>
              <a:defRPr sz="28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5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Clima di fiducia</a:t>
            </a:r>
            <a:endParaRPr lang="it-IT" altLang="it-IT" sz="54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8C178973-4A0D-4BB4-893B-E16734A62279}"/>
              </a:ext>
            </a:extLst>
          </p:cNvPr>
          <p:cNvCxnSpPr/>
          <p:nvPr/>
        </p:nvCxnSpPr>
        <p:spPr bwMode="auto">
          <a:xfrm>
            <a:off x="467544" y="5085184"/>
            <a:ext cx="8208912" cy="0"/>
          </a:xfrm>
          <a:prstGeom prst="line">
            <a:avLst/>
          </a:prstGeom>
          <a:noFill/>
          <a:ln w="57150" cap="flat" cmpd="sng" algn="ctr">
            <a:solidFill>
              <a:srgbClr val="1F4E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3D22D233-6263-4525-979F-98FAA2929836}"/>
              </a:ext>
            </a:extLst>
          </p:cNvPr>
          <p:cNvCxnSpPr/>
          <p:nvPr/>
        </p:nvCxnSpPr>
        <p:spPr bwMode="auto">
          <a:xfrm>
            <a:off x="478177" y="2996952"/>
            <a:ext cx="8208912" cy="0"/>
          </a:xfrm>
          <a:prstGeom prst="line">
            <a:avLst/>
          </a:prstGeom>
          <a:noFill/>
          <a:ln w="57150" cap="flat" cmpd="sng" algn="ctr">
            <a:solidFill>
              <a:srgbClr val="1F4E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5771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BA18CE8-517B-4190-9856-5EF36511A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000" y="2556000"/>
            <a:ext cx="4191753" cy="28404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B4F6EE9-A024-44DB-B5FE-68FF4190F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3005364"/>
            <a:ext cx="3547914" cy="2383200"/>
          </a:xfrm>
          <a:prstGeom prst="rect">
            <a:avLst/>
          </a:prstGeom>
        </p:spPr>
      </p:pic>
      <p:sp>
        <p:nvSpPr>
          <p:cNvPr id="11268" name="Text Box 49"/>
          <p:cNvSpPr txBox="1">
            <a:spLocks noChangeArrowheads="1"/>
          </p:cNvSpPr>
          <p:nvPr/>
        </p:nvSpPr>
        <p:spPr bwMode="auto">
          <a:xfrm>
            <a:off x="266267" y="6070600"/>
            <a:ext cx="8672512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alibri" panose="020F0502020204030204" pitchFamily="34" charset="0"/>
              </a:rPr>
              <a:t>Base campione: </a:t>
            </a:r>
            <a:r>
              <a:rPr lang="it-IT" altLang="it-IT" sz="900" b="0" dirty="0">
                <a:latin typeface="Calibri" panose="020F0502020204030204" pitchFamily="34" charset="0"/>
              </a:rPr>
              <a:t>1.000 casi. </a:t>
            </a:r>
            <a:r>
              <a:rPr lang="it-IT" altLang="ja-JP" sz="900" b="0" dirty="0">
                <a:latin typeface="Calibri" panose="020F0502020204030204" pitchFamily="34" charset="0"/>
              </a:rPr>
              <a:t>Sono riportati gli indicatori delle imprese rispondenti. </a:t>
            </a:r>
            <a:r>
              <a:rPr lang="it-IT" altLang="ja-JP" sz="900" dirty="0">
                <a:latin typeface="Calibri" panose="020F0502020204030204" pitchFamily="34" charset="0"/>
              </a:rPr>
              <a:t>INDICATORE</a:t>
            </a:r>
            <a:r>
              <a:rPr lang="it-IT" altLang="ja-JP" sz="900" b="0" dirty="0">
                <a:latin typeface="Calibri" panose="020F050202020403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latin typeface="Calibri" panose="020F0502020204030204" pitchFamily="34" charset="0"/>
              </a:rPr>
              <a:t>I dati sono riportati all’universo.	</a:t>
            </a:r>
            <a:endParaRPr lang="it-IT" altLang="it-IT" sz="900" dirty="0">
              <a:latin typeface="Calibri" panose="020F0502020204030204" pitchFamily="34" charset="0"/>
            </a:endParaRPr>
          </a:p>
        </p:txBody>
      </p:sp>
      <p:sp>
        <p:nvSpPr>
          <p:cNvPr id="201" name="Rettangolo 200"/>
          <p:cNvSpPr/>
          <p:nvPr/>
        </p:nvSpPr>
        <p:spPr>
          <a:xfrm>
            <a:off x="266267" y="1399709"/>
            <a:ext cx="8353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0" dirty="0">
                <a:latin typeface="Calibri" panose="020F0502020204030204" pitchFamily="34" charset="0"/>
              </a:rPr>
              <a:t>A suo giudizio la </a:t>
            </a:r>
            <a:r>
              <a:rPr lang="it-IT" sz="1600" u="sng" dirty="0">
                <a:latin typeface="Calibri" panose="020F0502020204030204" pitchFamily="34" charset="0"/>
              </a:rPr>
              <a:t>situazione economica generale dell’Italia</a:t>
            </a:r>
            <a:r>
              <a:rPr lang="it-IT" sz="1600" b="0" dirty="0">
                <a:latin typeface="Calibri" panose="020F0502020204030204" pitchFamily="34" charset="0"/>
              </a:rPr>
              <a:t>, a prescindere dalla situazione della Sua impresa e del Suo settore, negli ultimi sei mesi, rispetto ai sei mesi precedenti, è migliorata, rimasta invariata, peggiorata…? E nei prossimi sei mesi?</a:t>
            </a:r>
          </a:p>
        </p:txBody>
      </p:sp>
      <p:sp>
        <p:nvSpPr>
          <p:cNvPr id="24" name="Text Box 49"/>
          <p:cNvSpPr txBox="1">
            <a:spLocks noChangeArrowheads="1"/>
          </p:cNvSpPr>
          <p:nvPr/>
        </p:nvSpPr>
        <p:spPr bwMode="auto">
          <a:xfrm>
            <a:off x="395536" y="5445224"/>
            <a:ext cx="36861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altLang="it-IT" sz="1000" i="1" dirty="0">
                <a:solidFill>
                  <a:srgbClr val="C00000"/>
                </a:solidFill>
                <a:latin typeface="Calibri" panose="020F0502020204030204" pitchFamily="34" charset="0"/>
              </a:rPr>
              <a:t>In rosso è riportata la previsione relativa al semestre successivo</a:t>
            </a:r>
          </a:p>
        </p:txBody>
      </p:sp>
      <p:sp>
        <p:nvSpPr>
          <p:cNvPr id="25" name="CasellaDiTesto 10"/>
          <p:cNvSpPr txBox="1">
            <a:spLocks noChangeArrowheads="1"/>
          </p:cNvSpPr>
          <p:nvPr/>
        </p:nvSpPr>
        <p:spPr bwMode="auto">
          <a:xfrm>
            <a:off x="7712157" y="2404785"/>
            <a:ext cx="9496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1400" i="1" dirty="0">
                <a:solidFill>
                  <a:srgbClr val="C00000"/>
                </a:solidFill>
                <a:latin typeface="Calibri" panose="020F0502020204030204" pitchFamily="34" charset="0"/>
              </a:rPr>
              <a:t>Previsione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24E6122-671A-4322-BC9B-C047D5083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708" y="4223841"/>
            <a:ext cx="1027593" cy="1509415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5B2A1ABA-76CD-4F08-81B5-A6DF6197423C}"/>
              </a:ext>
            </a:extLst>
          </p:cNvPr>
          <p:cNvGrpSpPr/>
          <p:nvPr/>
        </p:nvGrpSpPr>
        <p:grpSpPr>
          <a:xfrm>
            <a:off x="405703" y="2625224"/>
            <a:ext cx="3531991" cy="371728"/>
            <a:chOff x="607960" y="2625224"/>
            <a:chExt cx="3531991" cy="371728"/>
          </a:xfrm>
        </p:grpSpPr>
        <p:sp>
          <p:nvSpPr>
            <p:cNvPr id="3" name="Rettangolo con angoli arrotondati 2">
              <a:extLst>
                <a:ext uri="{FF2B5EF4-FFF2-40B4-BE49-F238E27FC236}">
                  <a16:creationId xmlns:a16="http://schemas.microsoft.com/office/drawing/2014/main" id="{CC5E8692-860D-4E88-9182-6B8580EDD82F}"/>
                </a:ext>
              </a:extLst>
            </p:cNvPr>
            <p:cNvSpPr/>
            <p:nvPr/>
          </p:nvSpPr>
          <p:spPr bwMode="auto">
            <a:xfrm>
              <a:off x="607960" y="2625224"/>
              <a:ext cx="3531991" cy="371728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CasellaDiTesto 10">
              <a:extLst>
                <a:ext uri="{FF2B5EF4-FFF2-40B4-BE49-F238E27FC236}">
                  <a16:creationId xmlns:a16="http://schemas.microsoft.com/office/drawing/2014/main" id="{4489DD9C-EB65-478F-B889-9FD0A6B51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798" y="2687666"/>
              <a:ext cx="78484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11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PERIODO</a:t>
              </a:r>
            </a:p>
          </p:txBody>
        </p:sp>
        <p:sp>
          <p:nvSpPr>
            <p:cNvPr id="22" name="CasellaDiTesto 10">
              <a:extLst>
                <a:ext uri="{FF2B5EF4-FFF2-40B4-BE49-F238E27FC236}">
                  <a16:creationId xmlns:a16="http://schemas.microsoft.com/office/drawing/2014/main" id="{C85DE8F2-10FB-4FFF-9096-8C6CCB233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4263" y="2687666"/>
              <a:ext cx="104462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11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migliore</a:t>
              </a:r>
            </a:p>
          </p:txBody>
        </p:sp>
        <p:sp>
          <p:nvSpPr>
            <p:cNvPr id="23" name="CasellaDiTesto 10">
              <a:extLst>
                <a:ext uri="{FF2B5EF4-FFF2-40B4-BE49-F238E27FC236}">
                  <a16:creationId xmlns:a16="http://schemas.microsoft.com/office/drawing/2014/main" id="{123B1A50-6F74-4C28-A3F1-06BCBB6C8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7583" y="2687666"/>
              <a:ext cx="104462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11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uguale</a:t>
              </a:r>
            </a:p>
          </p:txBody>
        </p:sp>
        <p:sp>
          <p:nvSpPr>
            <p:cNvPr id="26" name="CasellaDiTesto 10">
              <a:extLst>
                <a:ext uri="{FF2B5EF4-FFF2-40B4-BE49-F238E27FC236}">
                  <a16:creationId xmlns:a16="http://schemas.microsoft.com/office/drawing/2014/main" id="{2A1BA820-4AC3-498A-943E-9635EA78EE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6605" y="2687666"/>
              <a:ext cx="104462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11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peggiore</a:t>
              </a:r>
            </a:p>
          </p:txBody>
        </p:sp>
        <p:sp>
          <p:nvSpPr>
            <p:cNvPr id="32" name="CasellaDiTesto 10">
              <a:extLst>
                <a:ext uri="{FF2B5EF4-FFF2-40B4-BE49-F238E27FC236}">
                  <a16:creationId xmlns:a16="http://schemas.microsoft.com/office/drawing/2014/main" id="{F9D71977-31E7-4F52-BEA2-26D714D63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7415" y="2687666"/>
              <a:ext cx="64862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11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SALDO</a:t>
              </a:r>
            </a:p>
          </p:txBody>
        </p:sp>
      </p:grpSp>
      <p:sp>
        <p:nvSpPr>
          <p:cNvPr id="38" name="CasellaDiTesto 10">
            <a:extLst>
              <a:ext uri="{FF2B5EF4-FFF2-40B4-BE49-F238E27FC236}">
                <a16:creationId xmlns:a16="http://schemas.microsoft.com/office/drawing/2014/main" id="{2B9D8430-CAFE-48ED-A6F4-5700D55D1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475" y="2416815"/>
            <a:ext cx="17391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1200" i="1" dirty="0">
                <a:latin typeface="Calibri" panose="020F0502020204030204" pitchFamily="34" charset="0"/>
              </a:rPr>
              <a:t>SALDO - SERIE STORICA</a:t>
            </a:r>
          </a:p>
        </p:txBody>
      </p:sp>
      <p:sp>
        <p:nvSpPr>
          <p:cNvPr id="44" name="Titolo 1">
            <a:extLst>
              <a:ext uri="{FF2B5EF4-FFF2-40B4-BE49-F238E27FC236}">
                <a16:creationId xmlns:a16="http://schemas.microsoft.com/office/drawing/2014/main" id="{30798543-9C05-4FDE-9DB8-1C2F14A45BB8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8454687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03864"/>
                </a:solidFill>
                <a:latin typeface="Calibri" panose="020F0502020204030204" pitchFamily="34" charset="0"/>
                <a:ea typeface="+mj-ea"/>
                <a:cs typeface="Arial"/>
              </a:rPr>
              <a:t>Fiducia ECONOMIA ITALIANA | </a:t>
            </a:r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Arial"/>
              </a:rPr>
              <a:t>Peggiora </a:t>
            </a:r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la fiducia delle imprese della mobilità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con riferimento alla </a:t>
            </a:r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situazione economica generale dell’Italia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it-IT" sz="22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(-4,5 punti rispetto a metà 2018)</a:t>
            </a:r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/>
              </a:rPr>
              <a:t>.</a:t>
            </a:r>
            <a:endParaRPr lang="it-IT" sz="2200" b="1" dirty="0">
              <a:solidFill>
                <a:schemeClr val="tx2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Arial"/>
            </a:endParaRP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998189E8-FF5F-4264-A758-C156EF6B7724}"/>
              </a:ext>
            </a:extLst>
          </p:cNvPr>
          <p:cNvSpPr txBox="1">
            <a:spLocks/>
          </p:cNvSpPr>
          <p:nvPr/>
        </p:nvSpPr>
        <p:spPr bwMode="auto">
          <a:xfrm>
            <a:off x="4973029" y="5533819"/>
            <a:ext cx="3747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it-IT" sz="1200" i="1" kern="0" dirty="0">
                <a:latin typeface="Calibri" panose="020F0502020204030204" pitchFamily="34" charset="0"/>
              </a:rPr>
              <a:t>L’area di espansione è convenzionalmente fissata al di sopra del valore soglia 50 dell’indicatore congiunturale.</a:t>
            </a:r>
            <a:endParaRPr lang="it-IT" sz="1100" i="1" kern="0" dirty="0">
              <a:latin typeface="Calibri" panose="020F0502020204030204" pitchFamily="34" charset="0"/>
            </a:endParaRPr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71375071-D150-47D6-9FDA-37A1E7849FCE}"/>
              </a:ext>
            </a:extLst>
          </p:cNvPr>
          <p:cNvSpPr/>
          <p:nvPr/>
        </p:nvSpPr>
        <p:spPr bwMode="auto">
          <a:xfrm>
            <a:off x="7956376" y="2693019"/>
            <a:ext cx="504056" cy="237600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Picture 4" descr="https://image.freepik.com/icone-gratis/insegnante-che-punta-una-scheda-con-un-bastone_318-61893.png">
            <a:extLst>
              <a:ext uri="{FF2B5EF4-FFF2-40B4-BE49-F238E27FC236}">
                <a16:creationId xmlns:a16="http://schemas.microsoft.com/office/drawing/2014/main" id="{C20DB929-8C78-48DD-BE22-C2C0D903A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60" y="5406831"/>
            <a:ext cx="663769" cy="66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924616"/>
      </p:ext>
    </p:extLst>
  </p:cSld>
  <p:clrMapOvr>
    <a:masterClrMapping/>
  </p:clrMapOvr>
</p:sld>
</file>

<file path=ppt/theme/theme1.xml><?xml version="1.0" encoding="utf-8"?>
<a:theme xmlns:a="http://schemas.openxmlformats.org/drawingml/2006/main" name="R01">
  <a:themeElements>
    <a:clrScheme name="R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R01</Template>
  <TotalTime>47525</TotalTime>
  <Words>4156</Words>
  <Application>Microsoft Office PowerPoint</Application>
  <PresentationFormat>Presentazione su schermo (4:3)</PresentationFormat>
  <Paragraphs>510</Paragraphs>
  <Slides>38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5" baseType="lpstr">
      <vt:lpstr>Arial</vt:lpstr>
      <vt:lpstr>Bradley Hand ITC</vt:lpstr>
      <vt:lpstr>Calibri</vt:lpstr>
      <vt:lpstr>Eras Medium ITC</vt:lpstr>
      <vt:lpstr>Verdana</vt:lpstr>
      <vt:lpstr>Wingdings</vt:lpstr>
      <vt:lpstr>R01</vt:lpstr>
      <vt:lpstr>Presentazione standard di PowerPoint</vt:lpstr>
      <vt:lpstr>Presentazione standard di PowerPoint</vt:lpstr>
      <vt:lpstr>Premessa | Settore della mobilità</vt:lpstr>
      <vt:lpstr>Premessa | Tematiche affrontate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subject>.</dc:subject>
  <dc:creator>Ludovica Gervasio</dc:creator>
  <cp:keywords>.</cp:keywords>
  <dc:description>.</dc:description>
  <cp:lastModifiedBy>Serio</cp:lastModifiedBy>
  <cp:revision>4472</cp:revision>
  <cp:lastPrinted>2018-03-26T09:01:36Z</cp:lastPrinted>
  <dcterms:created xsi:type="dcterms:W3CDTF">2009-02-16T05:35:06Z</dcterms:created>
  <dcterms:modified xsi:type="dcterms:W3CDTF">2019-03-22T16:57:53Z</dcterms:modified>
  <cp:category>.</cp:category>
</cp:coreProperties>
</file>