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300" r:id="rId4"/>
    <p:sldId id="274" r:id="rId5"/>
    <p:sldId id="294" r:id="rId6"/>
    <p:sldId id="311" r:id="rId7"/>
    <p:sldId id="282" r:id="rId8"/>
    <p:sldId id="283" r:id="rId9"/>
    <p:sldId id="306" r:id="rId10"/>
    <p:sldId id="305" r:id="rId11"/>
    <p:sldId id="307" r:id="rId12"/>
    <p:sldId id="275" r:id="rId13"/>
    <p:sldId id="288" r:id="rId14"/>
    <p:sldId id="258" r:id="rId15"/>
  </p:sldIdLst>
  <p:sldSz cx="9144000" cy="5143500" type="screen16x9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D' Aloisi" initials="MDA" lastIdx="1" clrIdx="0">
    <p:extLst>
      <p:ext uri="{19B8F6BF-5375-455C-9EA6-DF929625EA0E}">
        <p15:presenceInfo xmlns:p15="http://schemas.microsoft.com/office/powerpoint/2012/main" userId="S-1-5-21-1708537768-1715567821-839522115-11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5595" autoAdjust="0"/>
  </p:normalViewPr>
  <p:slideViewPr>
    <p:cSldViewPr snapToGrid="0">
      <p:cViewPr varScale="1">
        <p:scale>
          <a:sx n="149" d="100"/>
          <a:sy n="149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687664041994745E-2"/>
          <c:y val="0.20358814523184601"/>
          <c:w val="0.45284711286089241"/>
          <c:h val="0.75474518810148727"/>
        </c:manualLayout>
      </c:layout>
      <c:pieChart>
        <c:varyColors val="1"/>
        <c:ser>
          <c:idx val="0"/>
          <c:order val="0"/>
          <c:tx>
            <c:strRef>
              <c:f>'9. ITALIA CONSUMI ENERGIA'!$L$10</c:f>
              <c:strCache>
                <c:ptCount val="1"/>
                <c:pt idx="0">
                  <c:v>Stima 2017</c:v>
                </c:pt>
              </c:strCache>
            </c:strRef>
          </c:tx>
          <c:explosion val="2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B27-41E1-AB3E-C105A800F93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7-41E1-AB3E-C105A800F93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7-41E1-AB3E-C105A800F93C}"/>
              </c:ext>
            </c:extLst>
          </c:dPt>
          <c:dPt>
            <c:idx val="3"/>
            <c:bubble3D val="0"/>
            <c:spPr>
              <a:solidFill>
                <a:srgbClr val="FFAB40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B27-41E1-AB3E-C105A800F93C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B27-41E1-AB3E-C105A800F93C}"/>
              </c:ext>
            </c:extLst>
          </c:dPt>
          <c:dLbls>
            <c:dLbl>
              <c:idx val="0"/>
              <c:layout>
                <c:manualLayout>
                  <c:x val="-7.8812173109022193E-2"/>
                  <c:y val="-1.99848913720148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99604713728447E-2"/>
                  <c:y val="-0.10145071257466957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500" b="1" i="0" u="none" strike="noStrike" baseline="0">
                      <a:solidFill>
                        <a:srgbClr val="000000"/>
                      </a:solidFill>
                      <a:latin typeface="Gill Sans" panose="020B0604020202020204"/>
                      <a:ea typeface="Calibri"/>
                      <a:cs typeface="Calibri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1181792694725"/>
                      <c:h val="0.1469877785687325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4837401619392591E-2"/>
                  <c:y val="-3.4585359663231187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500" b="1" i="0" u="none" strike="noStrike" baseline="0">
                      <a:solidFill>
                        <a:srgbClr val="000000"/>
                      </a:solidFill>
                      <a:latin typeface="Gill Sans" panose="020B0604020202020204"/>
                      <a:ea typeface="Calibri"/>
                      <a:cs typeface="Calibri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90672060928671"/>
                      <c:h val="0.1175902228549860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5650291405262189E-2"/>
                  <c:y val="0.1063851109754324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500" b="1" i="0" u="none" strike="noStrike" baseline="0">
                      <a:solidFill>
                        <a:srgbClr val="000000"/>
                      </a:solidFill>
                      <a:latin typeface="Gill Sans" panose="020B0604020202020204"/>
                      <a:ea typeface="Calibri"/>
                      <a:cs typeface="Calibri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1613841146534419E-3"/>
                  <c:y val="1.81298089308657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500" b="1" i="0" u="none" strike="noStrike" baseline="0">
                    <a:solidFill>
                      <a:srgbClr val="000000"/>
                    </a:solidFill>
                    <a:latin typeface="Gill Sans" panose="020B0604020202020204"/>
                    <a:ea typeface="Calibri"/>
                    <a:cs typeface="Calibri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'9. ITALIA CONSUMI ENERGIA'!$J$11:$J$15</c:f>
              <c:strCache>
                <c:ptCount val="5"/>
                <c:pt idx="0">
                  <c:v>COMB. SOLIDI</c:v>
                </c:pt>
                <c:pt idx="1">
                  <c:v>GAS NATURALE</c:v>
                </c:pt>
                <c:pt idx="2">
                  <c:v>IMPORT NETTE ELETTR.</c:v>
                </c:pt>
                <c:pt idx="3">
                  <c:v>PETROLIO</c:v>
                </c:pt>
                <c:pt idx="4">
                  <c:v>RINNOVABILI</c:v>
                </c:pt>
              </c:strCache>
            </c:strRef>
          </c:cat>
          <c:val>
            <c:numRef>
              <c:f>'9. ITALIA CONSUMI ENERGIA'!$L$11:$L$15</c:f>
              <c:numCache>
                <c:formatCode>0.0</c:formatCode>
                <c:ptCount val="5"/>
                <c:pt idx="0">
                  <c:v>10.745596000000001</c:v>
                </c:pt>
                <c:pt idx="1">
                  <c:v>61.91328</c:v>
                </c:pt>
                <c:pt idx="2">
                  <c:v>6.1136528157542758</c:v>
                </c:pt>
                <c:pt idx="3">
                  <c:v>56.954532</c:v>
                </c:pt>
                <c:pt idx="4">
                  <c:v>26.096517697358902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27-41E1-AB3E-C105A800F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0" y="11"/>
            <a:ext cx="2946400" cy="495299"/>
          </a:xfrm>
          <a:prstGeom prst="rect">
            <a:avLst/>
          </a:prstGeom>
        </p:spPr>
        <p:txBody>
          <a:bodyPr vert="horz" lIns="91121" tIns="45560" rIns="91121" bIns="4556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9" y="11"/>
            <a:ext cx="2946400" cy="495299"/>
          </a:xfrm>
          <a:prstGeom prst="rect">
            <a:avLst/>
          </a:prstGeom>
        </p:spPr>
        <p:txBody>
          <a:bodyPr vert="horz" lIns="91121" tIns="45560" rIns="91121" bIns="45560" rtlCol="0"/>
          <a:lstStyle>
            <a:lvl1pPr algn="r">
              <a:defRPr sz="1300"/>
            </a:lvl1pPr>
          </a:lstStyle>
          <a:p>
            <a:fld id="{52C7FAF8-357A-4E89-9ACB-405997719E28}" type="datetimeFigureOut">
              <a:rPr lang="it-IT" smtClean="0"/>
              <a:t>22/02/2018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0" y="9377373"/>
            <a:ext cx="2946400" cy="495299"/>
          </a:xfrm>
          <a:prstGeom prst="rect">
            <a:avLst/>
          </a:prstGeom>
        </p:spPr>
        <p:txBody>
          <a:bodyPr vert="horz" lIns="91121" tIns="45560" rIns="91121" bIns="4556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9" y="9377373"/>
            <a:ext cx="2946400" cy="495299"/>
          </a:xfrm>
          <a:prstGeom prst="rect">
            <a:avLst/>
          </a:prstGeom>
        </p:spPr>
        <p:txBody>
          <a:bodyPr vert="horz" lIns="91121" tIns="45560" rIns="91121" bIns="45560" rtlCol="0" anchor="b"/>
          <a:lstStyle>
            <a:lvl1pPr algn="r">
              <a:defRPr sz="1300"/>
            </a:lvl1pPr>
          </a:lstStyle>
          <a:p>
            <a:fld id="{DCBB4F68-5C95-4836-BCEA-67B889CF22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665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689518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wrap="square" lIns="91106" tIns="91106" rIns="91106" bIns="91106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0803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9768" y="4689518"/>
            <a:ext cx="5438140" cy="4442698"/>
          </a:xfrm>
          <a:prstGeom prst="rect">
            <a:avLst/>
          </a:prstGeom>
        </p:spPr>
        <p:txBody>
          <a:bodyPr wrap="square" lIns="91106" tIns="91106" rIns="91106" bIns="91106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452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87325" y="735013"/>
            <a:ext cx="6551613" cy="36861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92879" y="4664018"/>
            <a:ext cx="5542993" cy="4418541"/>
          </a:xfrm>
          <a:prstGeom prst="rect">
            <a:avLst/>
          </a:prstGeom>
        </p:spPr>
        <p:txBody>
          <a:bodyPr wrap="square" lIns="91106" tIns="91106" rIns="91106" bIns="91106" anchor="t" anchorCtr="0">
            <a:noAutofit/>
          </a:bodyPr>
          <a:lstStyle/>
          <a:p>
            <a:pPr>
              <a:lnSpc>
                <a:spcPct val="110000"/>
              </a:lnSpc>
              <a:buSzPct val="120000"/>
              <a:buNone/>
            </a:pPr>
            <a:endParaRPr lang="it-IT" cap="all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49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wrap="square" lIns="91821" tIns="91821" rIns="91821" bIns="91821" anchor="t" anchorCtr="0">
            <a:noAutofit/>
          </a:bodyPr>
          <a:lstStyle/>
          <a:p>
            <a:pPr>
              <a:lnSpc>
                <a:spcPct val="110000"/>
              </a:lnSpc>
              <a:buSzPct val="120000"/>
              <a:buNone/>
            </a:pP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49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81038"/>
            <a:ext cx="6064250" cy="34115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99023" y="4319784"/>
            <a:ext cx="5592184" cy="4092426"/>
          </a:xfrm>
          <a:prstGeom prst="rect">
            <a:avLst/>
          </a:prstGeom>
        </p:spPr>
        <p:txBody>
          <a:bodyPr wrap="square" lIns="91821" tIns="91821" rIns="91821" bIns="91821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061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79768" y="4689518"/>
            <a:ext cx="5438140" cy="4442698"/>
          </a:xfrm>
          <a:prstGeom prst="rect">
            <a:avLst/>
          </a:prstGeom>
        </p:spPr>
        <p:txBody>
          <a:bodyPr wrap="square" lIns="91106" tIns="91106" rIns="91106" bIns="91106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40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wrap="square" lIns="91821" tIns="91821" rIns="91821" bIns="91821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19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wrap="square" lIns="91821" tIns="91821" rIns="91821" bIns="91821" anchor="t" anchorCtr="0">
            <a:noAutofit/>
          </a:bodyPr>
          <a:lstStyle/>
          <a:p>
            <a:pPr marL="172193" indent="-172193"/>
            <a:endParaRPr lang="it-IT" i="0" u="none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4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wrap="square" lIns="91821" tIns="91821" rIns="91821" bIns="91821" anchor="t" anchorCtr="0">
            <a:noAutofit/>
          </a:bodyPr>
          <a:lstStyle/>
          <a:p>
            <a:pPr>
              <a:buNone/>
            </a:pPr>
            <a:endParaRPr lang="it-IT" cap="al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722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wrap="square" lIns="91821" tIns="91821" rIns="91821" bIns="91821" anchor="t" anchorCtr="0">
            <a:noAutofit/>
          </a:bodyPr>
          <a:lstStyle/>
          <a:p>
            <a:pPr>
              <a:buNone/>
            </a:pPr>
            <a:endParaRPr cap="all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48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wrap="square" lIns="91821" tIns="91821" rIns="91821" bIns="91821" anchor="t" anchorCtr="0">
            <a:noAutofit/>
          </a:bodyPr>
          <a:lstStyle/>
          <a:p>
            <a:pPr algn="just">
              <a:buSzPct val="25000"/>
              <a:buNone/>
            </a:pPr>
            <a:endParaRPr lang="it-IT" cap="all" dirty="0"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3046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wrap="square" lIns="91821" tIns="91821" rIns="91821" bIns="91821" anchor="t" anchorCtr="0">
            <a:noAutofit/>
          </a:bodyPr>
          <a:lstStyle/>
          <a:p>
            <a:pPr>
              <a:buNone/>
            </a:pPr>
            <a:endParaRPr lang="it-IT" b="0" cap="all" baseline="0" dirty="0" smtClean="0">
              <a:solidFill>
                <a:srgbClr val="002060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wrap="square" lIns="91821" tIns="91821" rIns="91821" bIns="91821" anchor="t" anchorCtr="0">
            <a:noAutofit/>
          </a:bodyPr>
          <a:lstStyle/>
          <a:p>
            <a:pPr defTabSz="918367">
              <a:buNone/>
              <a:defRPr/>
            </a:pPr>
            <a:endParaRPr lang="it-IT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888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wrap="square" lIns="91821" tIns="91821" rIns="91821" bIns="91821" anchor="t" anchorCtr="0">
            <a:noAutofit/>
          </a:bodyPr>
          <a:lstStyle/>
          <a:p>
            <a:pPr defTabSz="918367">
              <a:buNone/>
              <a:defRPr/>
            </a:pPr>
            <a:endParaRPr lang="it-IT" sz="1400" cap="all" dirty="0">
              <a:solidFill>
                <a:srgbClr val="002060"/>
              </a:solidFill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207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33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ts val="6933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ts val="6933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ts val="6933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ts val="6933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ts val="6933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ts val="6933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ts val="6933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ts val="6933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33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z="1350"/>
              <a:pPr/>
              <a:t>‹N›</a:t>
            </a:fld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24133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ts val="48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z="1350"/>
              <a:pPr/>
              <a:t>‹N›</a:t>
            </a:fld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13635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57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Char char="●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z="1350"/>
              <a:pPr/>
              <a:t>‹N›</a:t>
            </a:fld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1591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z="1350"/>
              <a:pPr/>
              <a:t>‹N›</a:t>
            </a:fld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88872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z="1350"/>
              <a:pPr/>
              <a:t>‹N›</a:t>
            </a:fld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88927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32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z="1350"/>
              <a:pPr/>
              <a:t>‹N›</a:t>
            </a:fld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114110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6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6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6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6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6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6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6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6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z="1350"/>
              <a:pPr/>
              <a:t>‹N›</a:t>
            </a:fld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194769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ts val="56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ts val="56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ts val="56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ts val="56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ts val="56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ts val="56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ts val="56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ts val="56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85725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Char char="●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z="1350"/>
              <a:pPr/>
              <a:t>‹N›</a:t>
            </a:fld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30547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16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z="1350"/>
              <a:pPr/>
              <a:t>‹N›</a:t>
            </a:fld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415006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ts val="16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ts val="16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ts val="16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ts val="16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ts val="16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ts val="16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ts val="16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ts val="16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5725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00"/>
              <a:buFont typeface="Arial"/>
              <a:buChar char="●"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16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16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16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16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16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16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16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16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867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z="1350"/>
              <a:pPr/>
              <a:t>‹N›</a:t>
            </a:fld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60514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z="1350"/>
              <a:pPr/>
              <a:t>‹N›</a:t>
            </a:fld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41903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‹N›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11855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67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11855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67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11855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67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11855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67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11855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67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11855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67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11855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67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11855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67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000">
                <a:solidFill>
                  <a:srgbClr val="595959"/>
                </a:solidFill>
              </a:rPr>
              <a:pPr algn="r"/>
              <a:t>‹N›</a:t>
            </a:fld>
            <a:endParaRPr lang="en-GB" sz="10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099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t="20164" b="21150"/>
          <a:stretch/>
        </p:blipFill>
        <p:spPr>
          <a:xfrm>
            <a:off x="0" y="987723"/>
            <a:ext cx="9144000" cy="335393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81200" y="2024244"/>
            <a:ext cx="6513900" cy="10889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l"/>
            <a:r>
              <a:rPr lang="it-IT" sz="2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«</a:t>
            </a:r>
            <a:r>
              <a:rPr lang="en-GB" sz="2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GB" sz="2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</a:t>
            </a:r>
            <a:r>
              <a:rPr lang="en-GB" sz="2200" b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2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2200" b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2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200" b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2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200" b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2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2200" b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2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200" b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2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200" b="1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low-carbon</a:t>
            </a:r>
            <a:r>
              <a:rPr lang="it-IT" sz="2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»</a:t>
            </a:r>
            <a:endParaRPr lang="en-GB" sz="22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81200" y="3539853"/>
            <a:ext cx="3247500" cy="54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GB" sz="1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Claudio </a:t>
            </a:r>
            <a:r>
              <a:rPr lang="en-GB" sz="1200" b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Spinaci</a:t>
            </a:r>
            <a:endParaRPr lang="en-GB" sz="1200" b="1" dirty="0" smtClean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>
              <a:spcBef>
                <a:spcPts val="0"/>
              </a:spcBef>
              <a:buNone/>
            </a:pPr>
            <a:r>
              <a:rPr lang="en-GB" sz="1200" b="1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 Petrolifera</a:t>
            </a:r>
          </a:p>
          <a:p>
            <a:pPr lvl="0" algn="l">
              <a:spcBef>
                <a:spcPts val="0"/>
              </a:spcBef>
              <a:buNone/>
            </a:pPr>
            <a:r>
              <a:rPr lang="en-GB" sz="1200" b="1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Presidente</a:t>
            </a:r>
            <a:endParaRPr lang="en-GB" sz="1200" b="1" i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72" y="252573"/>
            <a:ext cx="1961450" cy="4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6"/>
          <p:cNvSpPr txBox="1">
            <a:spLocks/>
          </p:cNvSpPr>
          <p:nvPr/>
        </p:nvSpPr>
        <p:spPr>
          <a:xfrm>
            <a:off x="5751648" y="3729741"/>
            <a:ext cx="3301612" cy="60011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it-IT" sz="1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«</a:t>
            </a:r>
            <a:r>
              <a:rPr lang="it-IT" sz="1000" i="1" dirty="0" smtClean="0">
                <a:solidFill>
                  <a:schemeClr val="bg1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Stati Generali della mobilità – Gli scenari di oggi e di domani sul sistema Paese</a:t>
            </a:r>
          </a:p>
          <a:p>
            <a:pPr algn="r"/>
            <a:r>
              <a:rPr lang="it-IT" sz="900" i="1" dirty="0" smtClean="0">
                <a:solidFill>
                  <a:schemeClr val="bg1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Milano, 23 febbraio 2018</a:t>
            </a:r>
            <a:endParaRPr lang="it-IT" sz="900" i="1" dirty="0" smtClean="0">
              <a:solidFill>
                <a:schemeClr val="bg1"/>
              </a:solidFill>
              <a:latin typeface="Gill Sans" panose="020B0604020202020204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07" y="4402652"/>
            <a:ext cx="1001448" cy="674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t="39977" b="50474"/>
          <a:stretch/>
        </p:blipFill>
        <p:spPr>
          <a:xfrm>
            <a:off x="0" y="4744386"/>
            <a:ext cx="9144000" cy="40158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17752" y="4733321"/>
            <a:ext cx="1563000" cy="34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3062" y="610534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B5394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9450" y="223640"/>
            <a:ext cx="439425" cy="3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65"/>
          <p:cNvSpPr txBox="1">
            <a:spLocks/>
          </p:cNvSpPr>
          <p:nvPr/>
        </p:nvSpPr>
        <p:spPr>
          <a:xfrm>
            <a:off x="58818" y="95246"/>
            <a:ext cx="7577347" cy="5044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>
              <a:buSzPct val="25000"/>
            </a:pPr>
            <a:endParaRPr lang="it-IT" sz="21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86"/>
          <p:cNvSpPr/>
          <p:nvPr/>
        </p:nvSpPr>
        <p:spPr>
          <a:xfrm>
            <a:off x="310196" y="914401"/>
            <a:ext cx="8039254" cy="3594778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kumimoji="0" lang="it-IT" sz="13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65"/>
          <p:cNvSpPr txBox="1">
            <a:spLocks noGrp="1"/>
          </p:cNvSpPr>
          <p:nvPr>
            <p:ph type="ctrTitle"/>
          </p:nvPr>
        </p:nvSpPr>
        <p:spPr>
          <a:xfrm>
            <a:off x="140168" y="91827"/>
            <a:ext cx="7852640" cy="545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b" anchorCtr="0">
            <a:noAutofit/>
          </a:bodyPr>
          <a:lstStyle/>
          <a:p>
            <a:pPr lvl="0" algn="l">
              <a:buSzPct val="25000"/>
            </a:pPr>
            <a:r>
              <a:rPr lang="it-IT" sz="22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Le nostre previsioni sul parco auto dei prossimi decenni</a:t>
            </a:r>
            <a:endParaRPr lang="it-IT" sz="22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314777" y="478718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9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822535" y="4817958"/>
            <a:ext cx="1322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  <a:ea typeface="Verdana"/>
              </a:rPr>
              <a:t>Milano</a:t>
            </a:r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</a:rPr>
              <a:t>, 23 febbraio 2018</a:t>
            </a:r>
            <a:endParaRPr lang="it-IT" sz="800" i="1" dirty="0">
              <a:solidFill>
                <a:schemeClr val="bg1"/>
              </a:solidFill>
              <a:latin typeface="Gill Sans" panose="020B0604020202020204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131076" y="4804862"/>
            <a:ext cx="4833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low-carbon”</a:t>
            </a:r>
            <a:endParaRPr lang="it-IT" sz="800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0" y="3697879"/>
            <a:ext cx="223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i="1" dirty="0" smtClean="0"/>
              <a:t>Fonte: UP</a:t>
            </a:r>
          </a:p>
          <a:p>
            <a:r>
              <a:rPr lang="it-IT" sz="600" i="1" dirty="0" smtClean="0"/>
              <a:t>Previsioni di domanda energetica e petrolifera 2017-2030 </a:t>
            </a:r>
            <a:endParaRPr lang="it-IT" sz="600" i="1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309" y="746845"/>
            <a:ext cx="6495337" cy="3473010"/>
          </a:xfrm>
          <a:prstGeom prst="rect">
            <a:avLst/>
          </a:prstGeom>
        </p:spPr>
      </p:pic>
      <p:sp>
        <p:nvSpPr>
          <p:cNvPr id="23" name="Shape 147"/>
          <p:cNvSpPr/>
          <p:nvPr/>
        </p:nvSpPr>
        <p:spPr>
          <a:xfrm>
            <a:off x="687309" y="1968367"/>
            <a:ext cx="1918037" cy="64259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>
              <a:lnSpc>
                <a:spcPct val="107000"/>
              </a:lnSpc>
              <a:buSzPct val="25000"/>
            </a:pPr>
            <a:r>
              <a:rPr lang="it-IT" sz="1200" b="1" dirty="0" smtClean="0">
                <a:solidFill>
                  <a:srgbClr val="002060"/>
                </a:solidFill>
                <a:latin typeface="Gill Sans" panose="020B0604020202020204"/>
                <a:ea typeface="Calibri"/>
                <a:cs typeface="Calibri"/>
                <a:sym typeface="Calibri"/>
              </a:rPr>
              <a:t>Numero veicoli</a:t>
            </a:r>
          </a:p>
          <a:p>
            <a:pPr>
              <a:lnSpc>
                <a:spcPct val="107000"/>
              </a:lnSpc>
              <a:buSzPct val="25000"/>
            </a:pPr>
            <a:r>
              <a:rPr lang="it-IT" sz="1200" b="1" dirty="0" smtClean="0">
                <a:solidFill>
                  <a:srgbClr val="002060"/>
                </a:solidFill>
                <a:latin typeface="Gill Sans" panose="020B0604020202020204"/>
                <a:ea typeface="Calibri"/>
                <a:cs typeface="Calibri"/>
                <a:sym typeface="Calibri"/>
              </a:rPr>
              <a:t>(‘000 unità)</a:t>
            </a:r>
            <a:endParaRPr lang="it-IT" sz="1200" b="1" dirty="0">
              <a:solidFill>
                <a:srgbClr val="002060"/>
              </a:solidFill>
              <a:latin typeface="Gill Sans" panose="020B0604020202020204"/>
              <a:ea typeface="Calibri"/>
              <a:cs typeface="Calibri"/>
              <a:sym typeface="Calibri"/>
            </a:endParaRPr>
          </a:p>
        </p:txBody>
      </p:sp>
      <p:sp>
        <p:nvSpPr>
          <p:cNvPr id="24" name="Text Box 1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1A00-0000257C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3" y="4298571"/>
            <a:ext cx="8172449" cy="367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it-IT" sz="600" b="0" i="0" u="none" strike="noStrike" baseline="0" dirty="0">
                <a:solidFill>
                  <a:srgbClr val="000000"/>
                </a:solidFill>
                <a:latin typeface="Gill Sans" panose="020B0604020202020204"/>
                <a:cs typeface="Arial"/>
              </a:rPr>
              <a:t>(1) L'elemento propulsore del veicolo è costituito dall'elettricità, ottenuta (attraverso un alternatore) da un motore a combustione interna alimentata a benzina, o gasolio, o metano. (2) Nel sistema di propulsione ibrido plug-in, la batteria </a:t>
            </a:r>
            <a:r>
              <a:rPr lang="it-IT" sz="600" b="0" i="0" u="none" strike="noStrike" baseline="0" dirty="0" err="1">
                <a:solidFill>
                  <a:srgbClr val="000000"/>
                </a:solidFill>
                <a:latin typeface="Gill Sans" panose="020B0604020202020204"/>
                <a:cs typeface="Arial"/>
              </a:rPr>
              <a:t>puo</a:t>
            </a:r>
            <a:r>
              <a:rPr lang="it-IT" sz="600" b="0" i="0" u="none" strike="noStrike" baseline="0" dirty="0">
                <a:solidFill>
                  <a:srgbClr val="000000"/>
                </a:solidFill>
                <a:latin typeface="Gill Sans" panose="020B0604020202020204"/>
                <a:cs typeface="Arial"/>
              </a:rPr>
              <a:t> essere ricaricata sia dalla rete (come quelle totalmente elettriche) sia da un motore a combustione interna presente a bordo. (3) L'elemento propulsore del veicolo è costituito dall'elettricità prodotta da celle a combustibile attraverso l'impiego di idrogeno. Si ipotizza che quest'ultimo derivi: al 2025 da un processo di </a:t>
            </a:r>
            <a:r>
              <a:rPr lang="it-IT" sz="600" b="0" i="0" u="none" strike="noStrike" baseline="0" dirty="0" err="1">
                <a:solidFill>
                  <a:srgbClr val="000000"/>
                </a:solidFill>
                <a:latin typeface="Gill Sans" panose="020B0604020202020204"/>
                <a:cs typeface="Arial"/>
              </a:rPr>
              <a:t>reforming</a:t>
            </a:r>
            <a:r>
              <a:rPr lang="it-IT" sz="600" b="0" i="0" u="none" strike="noStrike" baseline="0" dirty="0">
                <a:solidFill>
                  <a:srgbClr val="000000"/>
                </a:solidFill>
                <a:latin typeface="Gill Sans" panose="020B0604020202020204"/>
                <a:cs typeface="Arial"/>
              </a:rPr>
              <a:t> all'interno della vettura attraverso l'impiego di benzina; al 2030 anche (in parte) da un processo di </a:t>
            </a:r>
            <a:r>
              <a:rPr lang="it-IT" sz="600" b="0" i="0" u="none" strike="noStrike" baseline="0" dirty="0" err="1">
                <a:solidFill>
                  <a:srgbClr val="000000"/>
                </a:solidFill>
                <a:latin typeface="Gill Sans" panose="020B0604020202020204"/>
                <a:cs typeface="Arial"/>
              </a:rPr>
              <a:t>reforming</a:t>
            </a:r>
            <a:r>
              <a:rPr lang="it-IT" sz="600" b="0" i="0" u="none" strike="noStrike" baseline="0" dirty="0">
                <a:solidFill>
                  <a:srgbClr val="000000"/>
                </a:solidFill>
                <a:latin typeface="Gill Sans" panose="020B0604020202020204"/>
                <a:cs typeface="Arial"/>
              </a:rPr>
              <a:t> del metano installato presso il punto vendita carburanti.  (4) Autovettura con motore tradizionale alimentato ad idrogeno. (5) Dati rivisti in base alla ricostruzione della serie storica fra i Censimenti</a:t>
            </a:r>
            <a:r>
              <a:rPr lang="it-IT" sz="600" b="0" i="0" u="none" strike="noStrike" baseline="0" dirty="0" smtClean="0">
                <a:solidFill>
                  <a:srgbClr val="000000"/>
                </a:solidFill>
                <a:latin typeface="Gill Sans" panose="020B0604020202020204"/>
                <a:cs typeface="Arial"/>
              </a:rPr>
              <a:t>.</a:t>
            </a:r>
            <a:endParaRPr lang="it-IT" sz="600" b="0" i="0" u="none" strike="noStrike" baseline="0" dirty="0">
              <a:solidFill>
                <a:srgbClr val="000000"/>
              </a:solidFill>
              <a:latin typeface="Gill Sans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5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-3062" y="610534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B5394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450" y="223640"/>
            <a:ext cx="439425" cy="3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65"/>
          <p:cNvSpPr txBox="1">
            <a:spLocks/>
          </p:cNvSpPr>
          <p:nvPr/>
        </p:nvSpPr>
        <p:spPr>
          <a:xfrm>
            <a:off x="58818" y="95246"/>
            <a:ext cx="7577347" cy="5044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>
              <a:buSzPct val="25000"/>
            </a:pPr>
            <a:endParaRPr lang="it-IT" sz="21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65"/>
          <p:cNvSpPr txBox="1">
            <a:spLocks noGrp="1"/>
          </p:cNvSpPr>
          <p:nvPr>
            <p:ph type="ctrTitle"/>
          </p:nvPr>
        </p:nvSpPr>
        <p:spPr>
          <a:xfrm>
            <a:off x="195806" y="106041"/>
            <a:ext cx="5522400" cy="545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b" anchorCtr="0">
            <a:noAutofit/>
          </a:bodyPr>
          <a:lstStyle/>
          <a:p>
            <a:pPr lvl="0" algn="l">
              <a:buSzPct val="25000"/>
            </a:pPr>
            <a:r>
              <a:rPr lang="it-IT" sz="22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Conclusioni</a:t>
            </a:r>
            <a:endParaRPr lang="it-IT" sz="22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" name="Shape 64"/>
          <p:cNvPicPr preferRelativeResize="0"/>
          <p:nvPr/>
        </p:nvPicPr>
        <p:blipFill rotWithShape="1">
          <a:blip r:embed="rId4">
            <a:alphaModFix/>
          </a:blip>
          <a:srcRect t="39977" b="50474"/>
          <a:stretch/>
        </p:blipFill>
        <p:spPr>
          <a:xfrm>
            <a:off x="8313" y="4736892"/>
            <a:ext cx="9144000" cy="43490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66"/>
          <p:cNvSpPr txBox="1">
            <a:spLocks/>
          </p:cNvSpPr>
          <p:nvPr/>
        </p:nvSpPr>
        <p:spPr>
          <a:xfrm>
            <a:off x="217751" y="4833790"/>
            <a:ext cx="1563000" cy="3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00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14777" y="4787181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10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7822535" y="4817958"/>
            <a:ext cx="1322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  <a:ea typeface="Verdana"/>
              </a:rPr>
              <a:t>Milano</a:t>
            </a:r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</a:rPr>
              <a:t>, 23 febbraio 2018</a:t>
            </a:r>
            <a:endParaRPr lang="it-IT" sz="800" i="1" dirty="0">
              <a:solidFill>
                <a:schemeClr val="bg1"/>
              </a:solidFill>
              <a:latin typeface="Gill Sans" panose="020B0604020202020204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131076" y="4804862"/>
            <a:ext cx="4833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low-carbon”</a:t>
            </a:r>
            <a:endParaRPr lang="it-IT" sz="800" i="1" dirty="0"/>
          </a:p>
        </p:txBody>
      </p:sp>
      <p:sp>
        <p:nvSpPr>
          <p:cNvPr id="14" name="Shape 86"/>
          <p:cNvSpPr/>
          <p:nvPr/>
        </p:nvSpPr>
        <p:spPr>
          <a:xfrm>
            <a:off x="702416" y="836858"/>
            <a:ext cx="7570772" cy="3761636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La </a:t>
            </a: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transizione energetica è un processo ormai avviato 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cui l’Unione Petrolifera intende contribuire da protagonista.</a:t>
            </a: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endParaRPr lang="it-IT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Il </a:t>
            </a: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parco auto cambierà</a:t>
            </a:r>
            <a:r>
              <a:rPr kumimoji="0" lang="it-IT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nei prossimi anni 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ma benzina</a:t>
            </a:r>
            <a:r>
              <a:rPr kumimoji="0" lang="it-IT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e gasolio saranno ancora essenziali alla luce </a:t>
            </a:r>
            <a:r>
              <a:rPr kumimoji="0" lang="it-IT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dell’evoluzione tecnologica </a:t>
            </a:r>
            <a:r>
              <a:rPr kumimoji="0" lang="it-IT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attesa sia nei prodotti che nelle motorizzazioni.</a:t>
            </a: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endParaRPr lang="it-IT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it-IT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L’evoluzione </a:t>
            </a:r>
            <a:r>
              <a:rPr lang="it-IT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dei motori e i </a:t>
            </a:r>
            <a:r>
              <a:rPr kumimoji="0" lang="it-IT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nuovi </a:t>
            </a:r>
            <a:r>
              <a:rPr lang="it-IT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combustibili liquidi permetteranno di </a:t>
            </a:r>
            <a:r>
              <a:rPr lang="it-IT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abbattere quasi completamente le emissioni inquinanti e la sfida ambientale si concentrerà sulla capacità di contenere la CO</a:t>
            </a:r>
            <a:r>
              <a:rPr lang="it-IT" b="1" baseline="-250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2.</a:t>
            </a:r>
            <a:endParaRPr kumimoji="0" lang="it-IT" b="1" i="0" u="none" strike="noStrike" kern="0" cap="none" spc="0" normalizeH="0" baseline="-250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Governare la transizione significa</a:t>
            </a:r>
            <a:r>
              <a:rPr kumimoji="0" lang="it-IT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essere attenti ai costi sociali e alla sostenibilità economica 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delle scelte,</a:t>
            </a:r>
            <a:r>
              <a:rPr lang="it-IT" dirty="0" smtClean="0">
                <a:solidFill>
                  <a:srgbClr val="002060"/>
                </a:solidFill>
                <a:ea typeface="Gill Sans"/>
              </a:rPr>
              <a:t> che devono fare perno sulla </a:t>
            </a:r>
            <a:r>
              <a:rPr lang="it-IT" b="1" dirty="0" smtClean="0">
                <a:solidFill>
                  <a:srgbClr val="002060"/>
                </a:solidFill>
                <a:ea typeface="Gill Sans"/>
              </a:rPr>
              <a:t>neutralità tecnologica </a:t>
            </a:r>
            <a:r>
              <a:rPr lang="it-IT" dirty="0" smtClean="0">
                <a:solidFill>
                  <a:srgbClr val="002060"/>
                </a:solidFill>
                <a:ea typeface="Gill Sans"/>
              </a:rPr>
              <a:t>con un’attenta </a:t>
            </a:r>
            <a:r>
              <a:rPr lang="it-IT" b="1" dirty="0" smtClean="0">
                <a:solidFill>
                  <a:srgbClr val="002060"/>
                </a:solidFill>
                <a:ea typeface="Gill Sans"/>
              </a:rPr>
              <a:t>analisi costi/benefici </a:t>
            </a:r>
            <a:r>
              <a:rPr lang="it-IT" dirty="0" smtClean="0">
                <a:solidFill>
                  <a:srgbClr val="002060"/>
                </a:solidFill>
                <a:ea typeface="Gill Sans"/>
              </a:rPr>
              <a:t>sull’intera filiera produttiva.</a:t>
            </a:r>
            <a:endParaRPr kumimoji="0" lang="it-IT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endParaRPr kumimoji="0" lang="it-IT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it-IT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Ricerca e sviluppo</a:t>
            </a:r>
            <a:r>
              <a:rPr kumimoji="0" lang="it-IT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it-IT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ed il </a:t>
            </a:r>
            <a:r>
              <a:rPr kumimoji="0" lang="it-IT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ricambio del parco auto</a:t>
            </a:r>
            <a:r>
              <a:rPr kumimoji="0" lang="it-IT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sono alla </a:t>
            </a:r>
            <a:r>
              <a:rPr kumimoji="0" lang="it-IT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base delle soluzioni alle sfide </a:t>
            </a:r>
            <a:r>
              <a:rPr kumimoji="0" lang="it-IT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ambientali.</a:t>
            </a:r>
            <a:endParaRPr kumimoji="0" lang="it-IT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 panose="020B0604020202020204" charset="0"/>
            </a:endParaRPr>
          </a:p>
          <a:p>
            <a:pPr marL="254000" marR="0" lvl="0" indent="-25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/>
            </a:pPr>
            <a:endParaRPr kumimoji="0" lang="it-IT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215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17751" y="106041"/>
            <a:ext cx="5522400" cy="545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b" anchorCtr="0">
            <a:noAutofit/>
          </a:bodyPr>
          <a:lstStyle/>
          <a:p>
            <a:pPr lvl="0" algn="l">
              <a:buSzPct val="25000"/>
            </a:pPr>
            <a:r>
              <a:rPr lang="it-IT" sz="24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I nostri Associati</a:t>
            </a:r>
          </a:p>
        </p:txBody>
      </p:sp>
      <p:sp>
        <p:nvSpPr>
          <p:cNvPr id="67" name="Shape 67"/>
          <p:cNvSpPr/>
          <p:nvPr/>
        </p:nvSpPr>
        <p:spPr>
          <a:xfrm>
            <a:off x="3015" y="610536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sz="1800">
              <a:solidFill>
                <a:srgbClr val="0B5394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454" y="223642"/>
            <a:ext cx="439425" cy="3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03" y="823234"/>
            <a:ext cx="8545768" cy="3431529"/>
          </a:xfrm>
          <a:prstGeom prst="rect">
            <a:avLst/>
          </a:prstGeom>
        </p:spPr>
      </p:pic>
      <p:pic>
        <p:nvPicPr>
          <p:cNvPr id="52" name="Immagin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0" y="832125"/>
            <a:ext cx="989716" cy="49908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2" y="3917819"/>
            <a:ext cx="847417" cy="42733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625510" y="4112504"/>
            <a:ext cx="14848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Toscopetrol</a:t>
            </a:r>
          </a:p>
        </p:txBody>
      </p:sp>
      <p:pic>
        <p:nvPicPr>
          <p:cNvPr id="13" name="Shape 64"/>
          <p:cNvPicPr preferRelativeResize="0"/>
          <p:nvPr/>
        </p:nvPicPr>
        <p:blipFill rotWithShape="1">
          <a:blip r:embed="rId7">
            <a:alphaModFix/>
          </a:blip>
          <a:srcRect t="39977" b="50474"/>
          <a:stretch/>
        </p:blipFill>
        <p:spPr>
          <a:xfrm>
            <a:off x="8313" y="4744386"/>
            <a:ext cx="9144000" cy="4015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66"/>
          <p:cNvSpPr txBox="1">
            <a:spLocks noGrp="1"/>
          </p:cNvSpPr>
          <p:nvPr>
            <p:ph type="subTitle" idx="1"/>
          </p:nvPr>
        </p:nvSpPr>
        <p:spPr>
          <a:xfrm>
            <a:off x="217752" y="4733321"/>
            <a:ext cx="1563000" cy="34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822535" y="4817958"/>
            <a:ext cx="1322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  <a:ea typeface="Verdana"/>
              </a:rPr>
              <a:t>Milano</a:t>
            </a:r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</a:rPr>
              <a:t>, 23 febbraio 2018</a:t>
            </a:r>
            <a:endParaRPr lang="it-IT" sz="800" i="1" dirty="0">
              <a:solidFill>
                <a:schemeClr val="bg1"/>
              </a:solidFill>
              <a:latin typeface="Gill Sans" panose="020B0604020202020204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131076" y="4804862"/>
            <a:ext cx="4833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low-carbon”</a:t>
            </a:r>
            <a:endParaRPr lang="it-IT" sz="800" i="1" dirty="0"/>
          </a:p>
        </p:txBody>
      </p:sp>
      <p:pic>
        <p:nvPicPr>
          <p:cNvPr id="1026" name="Picture 2" descr="http://www.unionepetrolifera.it/wp-content/uploads/2015/03/carboi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25" y="3703853"/>
            <a:ext cx="11144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nionepetrolifera.it/wp-content/uploads/2015/03/Total-itali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07" y="3710158"/>
            <a:ext cx="11144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nionepetrolifera.it/wp-content/uploads/2015/03/italianapetrol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91" y="3710158"/>
            <a:ext cx="11144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6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t="20164" b="21150"/>
          <a:stretch/>
        </p:blipFill>
        <p:spPr>
          <a:xfrm>
            <a:off x="-1" y="2161861"/>
            <a:ext cx="9144000" cy="335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250" y="998975"/>
            <a:ext cx="2893475" cy="6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281675" y="2669000"/>
            <a:ext cx="3939300" cy="54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Piazzale Luigi Sturzo 31 - 00144 - Roma</a:t>
            </a:r>
            <a:b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06.5423651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endParaRPr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000" y="4022250"/>
            <a:ext cx="196894" cy="19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555" y="4022336"/>
            <a:ext cx="196895" cy="19687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281675" y="3641850"/>
            <a:ext cx="1716000" cy="38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cxnSp>
        <p:nvCxnSpPr>
          <p:cNvPr id="79" name="Shape 79"/>
          <p:cNvCxnSpPr/>
          <p:nvPr/>
        </p:nvCxnSpPr>
        <p:spPr>
          <a:xfrm>
            <a:off x="372923" y="3456386"/>
            <a:ext cx="11337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17751" y="106041"/>
            <a:ext cx="5522400" cy="54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lvl="0" algn="l">
              <a:buSzPct val="25000"/>
            </a:pPr>
            <a:r>
              <a:rPr lang="it-IT" sz="24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Chi siamo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17751" y="4833790"/>
            <a:ext cx="1563000" cy="34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l"/>
            <a:r>
              <a:rPr lang="en-GB" sz="10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9260" y="610535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0B5394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454" y="223642"/>
            <a:ext cx="439425" cy="399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Shape 67"/>
          <p:cNvGrpSpPr/>
          <p:nvPr/>
        </p:nvGrpSpPr>
        <p:grpSpPr>
          <a:xfrm>
            <a:off x="5919777" y="4056801"/>
            <a:ext cx="3016403" cy="240772"/>
            <a:chOff x="0" y="0"/>
            <a:chExt cx="3532186" cy="281939"/>
          </a:xfrm>
        </p:grpSpPr>
        <p:sp>
          <p:nvSpPr>
            <p:cNvPr id="29" name="Shape 68"/>
            <p:cNvSpPr/>
            <p:nvPr/>
          </p:nvSpPr>
          <p:spPr>
            <a:xfrm>
              <a:off x="0" y="0"/>
              <a:ext cx="3532186" cy="276998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rgbClr val="A5A5A5"/>
                </a:gs>
                <a:gs pos="100000">
                  <a:srgbClr val="919191"/>
                </a:gs>
              </a:gsLst>
              <a:lin ang="5400000" scaled="0"/>
            </a:gradFill>
            <a:ln w="9525" cap="flat" cmpd="sng">
              <a:solidFill>
                <a:srgbClr val="A5A5A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t" anchorCtr="0">
              <a:noAutofit/>
            </a:bodyPr>
            <a:lstStyle/>
            <a:p>
              <a:pPr algn="ctr"/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69"/>
            <p:cNvSpPr/>
            <p:nvPr/>
          </p:nvSpPr>
          <p:spPr>
            <a:xfrm>
              <a:off x="0" y="0"/>
              <a:ext cx="3532186" cy="281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5700" tIns="45700" rIns="45700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it-IT" sz="1200" b="1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Il downstream petrolifero</a:t>
              </a:r>
            </a:p>
          </p:txBody>
        </p:sp>
      </p:grpSp>
      <p:sp>
        <p:nvSpPr>
          <p:cNvPr id="31" name="Shape 70"/>
          <p:cNvSpPr/>
          <p:nvPr/>
        </p:nvSpPr>
        <p:spPr>
          <a:xfrm>
            <a:off x="5776187" y="901731"/>
            <a:ext cx="3135444" cy="29431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  <a:close/>
              </a:path>
            </a:pathLst>
          </a:custGeom>
          <a:noFill/>
          <a:ln w="31750" cap="flat" cmpd="sng">
            <a:solidFill>
              <a:srgbClr val="7F7F7F">
                <a:alpha val="8941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Shape 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3587" y="2586319"/>
            <a:ext cx="609900" cy="58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1015" y="1216675"/>
            <a:ext cx="834228" cy="71921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74"/>
          <p:cNvSpPr/>
          <p:nvPr/>
        </p:nvSpPr>
        <p:spPr>
          <a:xfrm>
            <a:off x="6170919" y="3107078"/>
            <a:ext cx="2232920" cy="307341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lvl="0" algn="ctr">
              <a:buSzPct val="25000"/>
            </a:pPr>
            <a:r>
              <a:rPr lang="it-IT" sz="1000" b="1" dirty="0">
                <a:latin typeface="Cabin"/>
                <a:ea typeface="Cabin"/>
                <a:cs typeface="Cabin"/>
                <a:sym typeface="Cabin"/>
              </a:rPr>
              <a:t>    Stoccaggio    &amp;     Distribuzione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361" y="2577691"/>
            <a:ext cx="734995" cy="566323"/>
          </a:xfrm>
          <a:prstGeom prst="rect">
            <a:avLst/>
          </a:prstGeom>
        </p:spPr>
      </p:pic>
      <p:sp>
        <p:nvSpPr>
          <p:cNvPr id="36" name="Shape 75"/>
          <p:cNvSpPr/>
          <p:nvPr/>
        </p:nvSpPr>
        <p:spPr>
          <a:xfrm>
            <a:off x="6549074" y="1903110"/>
            <a:ext cx="1618111" cy="307341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algn="ctr">
              <a:buSzPct val="25000"/>
            </a:pPr>
            <a:r>
              <a:rPr lang="it-IT" sz="1000" b="1" dirty="0">
                <a:latin typeface="Cabin"/>
                <a:ea typeface="Cabin"/>
                <a:cs typeface="Cabin"/>
                <a:sym typeface="Cabin"/>
              </a:rPr>
              <a:t>Raffinazione</a:t>
            </a:r>
          </a:p>
        </p:txBody>
      </p:sp>
      <p:sp>
        <p:nvSpPr>
          <p:cNvPr id="21" name="Shape 66"/>
          <p:cNvSpPr/>
          <p:nvPr/>
        </p:nvSpPr>
        <p:spPr>
          <a:xfrm>
            <a:off x="148393" y="842343"/>
            <a:ext cx="5260403" cy="1304133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>
              <a:buSzPct val="25000"/>
            </a:pP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L’Unione Petrolifera riunisce le principali aziende petrolifere che operano in Italia nell’ambito della raffinazione del petrolio, della logistica e della distribuzione dei prodotti petroliferi (il cosiddetto downstream petrolifero).</a:t>
            </a:r>
            <a:b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 </a:t>
            </a:r>
            <a:r>
              <a:rPr lang="it-IT" sz="800" i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41 aziende </a:t>
            </a: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associate, nazionali e internazionali, e 11 soci aggregati rappresenta il settore nelle sedi istituzionali e costituisce il fulcro delle iniziative di analisi e studio del comparto sui temi tecnici, economici e ambientali.</a:t>
            </a:r>
            <a:b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La tutela dell’ambiente, l’attenzione per la sicurezza, l’impegno nella ricerca e nell’innovazione sono i valori fondamentali e irrinunciabili di Unione Petrolifera, al servizio di un comparto industriale moderno e vitale.</a:t>
            </a:r>
          </a:p>
          <a:p>
            <a:pPr>
              <a:buSzPct val="25000"/>
            </a:pPr>
            <a:endParaRPr lang="it-IT" sz="800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endParaRPr sz="800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endParaRPr sz="800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0091" y="2136558"/>
            <a:ext cx="5669468" cy="2209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855" algn="just">
              <a:lnSpc>
                <a:spcPct val="107000"/>
              </a:lnSpc>
            </a:pP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NUMERI DEL COMPARTO</a:t>
            </a:r>
          </a:p>
          <a:p>
            <a:pPr marR="269855" algn="just">
              <a:lnSpc>
                <a:spcPct val="107000"/>
              </a:lnSpc>
            </a:pPr>
            <a:endParaRPr lang="it-IT" sz="800" b="1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52388" marR="269855" lvl="2" indent="-168716" algn="just">
              <a:lnSpc>
                <a:spcPct val="107000"/>
              </a:lnSpc>
              <a:buClr>
                <a:srgbClr val="000000"/>
              </a:buClr>
              <a:buSzPct val="100000"/>
              <a:buFont typeface="Arial"/>
              <a:buChar char="·"/>
            </a:pP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13 raffinerie</a:t>
            </a: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distribuite sull’intero territorio nazionale, di cui </a:t>
            </a: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 </a:t>
            </a:r>
            <a:r>
              <a:rPr lang="it-IT" sz="800" b="1" i="1" dirty="0" err="1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bioraffinerie</a:t>
            </a:r>
            <a:endParaRPr lang="it-IT" sz="800" b="1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52388" marR="269855" lvl="2" indent="-168716" algn="just">
              <a:lnSpc>
                <a:spcPct val="10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·"/>
            </a:pP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una </a:t>
            </a: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logistica</a:t>
            </a: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ed una </a:t>
            </a: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distribuzione</a:t>
            </a: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con infrastrutture capillarmente diffuse sul territorio, con 20.750 punti vendita, oltre 100 depositi di capacità superiore a 3.000 mc e centinaia di depositi di piccole dimensione, di cui circa 300 fiscali, nonché oltre 2.700 km di oleodotti</a:t>
            </a:r>
          </a:p>
          <a:p>
            <a:pPr marL="152388" marR="269855" lvl="2" indent="-168716" algn="just">
              <a:lnSpc>
                <a:spcPct val="10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·"/>
            </a:pP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21.000 occupati diretti</a:t>
            </a: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con elevata scolarizzazione (il 20% è laureato) oltre ad un </a:t>
            </a: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indotto di altri 130.000,</a:t>
            </a: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con l’ausilio di mano d’opera di alta specializzazione</a:t>
            </a:r>
          </a:p>
          <a:p>
            <a:pPr marL="152388" marR="269855" lvl="2" indent="-168716" algn="just">
              <a:lnSpc>
                <a:spcPct val="10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·"/>
            </a:pP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un altissimo contributo tecnologico, con oltre </a:t>
            </a: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1.000 brevetti registrati</a:t>
            </a:r>
          </a:p>
          <a:p>
            <a:pPr marL="152388" marR="269855" lvl="2" indent="-168716" algn="just">
              <a:lnSpc>
                <a:spcPct val="10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·"/>
            </a:pPr>
            <a:endParaRPr lang="it-IT" sz="800" i="1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R="269220" algn="just">
              <a:buClr>
                <a:srgbClr val="000000"/>
              </a:buClr>
              <a:buSzPct val="91666"/>
            </a:pP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Sotto il </a:t>
            </a: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profilo economico</a:t>
            </a: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il settore:</a:t>
            </a:r>
          </a:p>
          <a:p>
            <a:pPr marR="269220" algn="just">
              <a:buClr>
                <a:srgbClr val="000000"/>
              </a:buClr>
              <a:buSzPct val="91666"/>
            </a:pP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Produce </a:t>
            </a: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100 miliardi di euro </a:t>
            </a: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di fatturato annuo </a:t>
            </a:r>
          </a:p>
          <a:p>
            <a:pPr marR="269220" algn="just">
              <a:buClr>
                <a:srgbClr val="000000"/>
              </a:buClr>
              <a:buSzPct val="91666"/>
            </a:pP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Incassa per conto dello </a:t>
            </a:r>
            <a:r>
              <a:rPr lang="it-IT" sz="800" i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Stato </a:t>
            </a:r>
            <a:r>
              <a:rPr lang="it-IT" sz="800" b="1" i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38</a:t>
            </a:r>
            <a:r>
              <a:rPr lang="it-IT" sz="800" i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it-IT" sz="800" b="1" i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miliardi </a:t>
            </a: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di euro </a:t>
            </a: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tra accise e IVA</a:t>
            </a:r>
          </a:p>
          <a:p>
            <a:pPr marR="269220" algn="just">
              <a:buClr>
                <a:srgbClr val="000000"/>
              </a:buClr>
              <a:buSzPct val="91666"/>
            </a:pP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	Contribuisce alla bilancia </a:t>
            </a:r>
            <a:r>
              <a:rPr lang="it-IT" sz="800" i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commerciale </a:t>
            </a:r>
            <a:r>
              <a:rPr lang="it-IT" sz="800" b="1" i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 13 </a:t>
            </a:r>
            <a:r>
              <a:rPr lang="it-IT" sz="800" b="1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miliardi di euro </a:t>
            </a:r>
            <a:r>
              <a:rPr lang="it-IT" sz="800" i="1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di prodotti raffinati</a:t>
            </a:r>
          </a:p>
        </p:txBody>
      </p:sp>
      <p:pic>
        <p:nvPicPr>
          <p:cNvPr id="27" name="Shape 64"/>
          <p:cNvPicPr preferRelativeResize="0"/>
          <p:nvPr/>
        </p:nvPicPr>
        <p:blipFill rotWithShape="1">
          <a:blip r:embed="rId7">
            <a:alphaModFix/>
          </a:blip>
          <a:srcRect t="39977" b="50474"/>
          <a:stretch/>
        </p:blipFill>
        <p:spPr>
          <a:xfrm>
            <a:off x="1333" y="4744386"/>
            <a:ext cx="9144000" cy="40158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66"/>
          <p:cNvSpPr txBox="1">
            <a:spLocks/>
          </p:cNvSpPr>
          <p:nvPr/>
        </p:nvSpPr>
        <p:spPr>
          <a:xfrm>
            <a:off x="217752" y="4733321"/>
            <a:ext cx="1563000" cy="3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1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7822535" y="4817958"/>
            <a:ext cx="1322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  <a:ea typeface="Verdana"/>
              </a:rPr>
              <a:t>Milano</a:t>
            </a:r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</a:rPr>
              <a:t>, 23 febbraio 2018</a:t>
            </a:r>
            <a:endParaRPr lang="it-IT" sz="800" i="1" dirty="0">
              <a:solidFill>
                <a:schemeClr val="bg1"/>
              </a:solidFill>
              <a:latin typeface="Gill Sans" panose="020B0604020202020204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131076" y="4804862"/>
            <a:ext cx="4833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low-carbon”</a:t>
            </a:r>
            <a:endParaRPr lang="it-IT" sz="800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314777" y="478718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1</a:t>
            </a:r>
            <a:endParaRPr lang="it-IT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t="39977" b="50474"/>
          <a:stretch/>
        </p:blipFill>
        <p:spPr>
          <a:xfrm>
            <a:off x="-6980" y="4721902"/>
            <a:ext cx="9154898" cy="42406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17752" y="4733321"/>
            <a:ext cx="1563000" cy="34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GB" sz="11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3062" y="610534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B5394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9450" y="223640"/>
            <a:ext cx="439425" cy="3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65"/>
          <p:cNvSpPr txBox="1">
            <a:spLocks/>
          </p:cNvSpPr>
          <p:nvPr/>
        </p:nvSpPr>
        <p:spPr>
          <a:xfrm>
            <a:off x="58818" y="95246"/>
            <a:ext cx="7577347" cy="5044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pPr algn="l">
              <a:buSzPct val="25000"/>
            </a:pPr>
            <a:endParaRPr lang="it-IT" sz="21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65"/>
          <p:cNvSpPr txBox="1">
            <a:spLocks noGrp="1"/>
          </p:cNvSpPr>
          <p:nvPr>
            <p:ph type="ctrTitle"/>
          </p:nvPr>
        </p:nvSpPr>
        <p:spPr>
          <a:xfrm>
            <a:off x="173860" y="106041"/>
            <a:ext cx="6600015" cy="545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rtlCol="0" anchor="b" anchorCtr="0">
            <a:noAutofit/>
          </a:bodyPr>
          <a:lstStyle/>
          <a:p>
            <a:pPr lvl="0" algn="l">
              <a:buSzPct val="25000"/>
            </a:pPr>
            <a:r>
              <a:rPr lang="it-IT" sz="22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Italia: domanda di energia e ruolo del petrolio</a:t>
            </a:r>
            <a:endParaRPr lang="it-IT" sz="22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99"/>
          <p:cNvSpPr/>
          <p:nvPr/>
        </p:nvSpPr>
        <p:spPr>
          <a:xfrm>
            <a:off x="217752" y="744866"/>
            <a:ext cx="8815784" cy="1306446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000" b="0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Nel </a:t>
            </a:r>
            <a:r>
              <a:rPr lang="it-IT" sz="1000" b="0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2017 </a:t>
            </a:r>
            <a:r>
              <a:rPr lang="it-IT" sz="1000" b="0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la domanda di </a:t>
            </a:r>
            <a:r>
              <a:rPr lang="it-IT" sz="1000" b="1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energia primaria italiana è stata pari a </a:t>
            </a:r>
            <a:r>
              <a:rPr lang="it-IT" sz="1000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162 </a:t>
            </a:r>
            <a:r>
              <a:rPr lang="it-IT" sz="1000" b="1" i="0" u="none" strike="noStrike" cap="none" dirty="0" err="1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MTep</a:t>
            </a:r>
            <a:r>
              <a:rPr lang="it-IT" sz="1000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ed il 35% circa è stata coperta con prodotti petroliferi</a:t>
            </a:r>
            <a:endParaRPr lang="it-IT" sz="1000" b="1" i="0" u="none" strike="noStrike" cap="none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000" b="0" i="0" u="none" strike="noStrike" cap="none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000" b="0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Nei </a:t>
            </a:r>
            <a:r>
              <a:rPr lang="it-IT" sz="1000" b="1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trasporti la domanda è </a:t>
            </a:r>
            <a:r>
              <a:rPr lang="it-IT" sz="1000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coperta per </a:t>
            </a:r>
            <a:r>
              <a:rPr lang="it-IT" sz="1000" b="1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il 92% </a:t>
            </a:r>
            <a:r>
              <a:rPr lang="it-IT" sz="1000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dai prodotti petroliferi</a:t>
            </a:r>
            <a:r>
              <a:rPr lang="it-IT" sz="1000" b="0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, le </a:t>
            </a:r>
            <a:r>
              <a:rPr lang="it-IT" sz="1000" b="0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altre fonti (energia elettrica, rinnovabili e gas) </a:t>
            </a:r>
            <a:r>
              <a:rPr lang="it-IT" sz="1000" b="0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contribuiscono ciascuna per </a:t>
            </a:r>
            <a:r>
              <a:rPr lang="it-IT" sz="1000" b="0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il </a:t>
            </a:r>
            <a:r>
              <a:rPr lang="it-IT" sz="1000" b="0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2-3%.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000" b="0" i="0" u="none" strike="noStrike" cap="none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000" b="0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I prodotti petroliferi soddisfano oggi il: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000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92% </a:t>
            </a:r>
            <a:r>
              <a:rPr lang="it-IT" sz="1000" b="1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dei consumi del trasporto su strada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000" b="1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99,5% del trasporto aereo,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000" b="1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98,6% del trasporto via mare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000" b="1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2,9% del trasporto su </a:t>
            </a:r>
            <a:r>
              <a:rPr lang="it-IT" sz="1000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rotaia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it-IT" sz="1000" b="1" i="0" u="none" strike="noStrike" cap="none" dirty="0" smtClean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200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Emerge il ruolo centrale della raffinazione nel garantire i prodotti richiesti dal mercato</a:t>
            </a:r>
            <a:endParaRPr lang="it-IT" sz="1200" b="1" i="0" u="none" strike="noStrike" cap="none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" name="Shape 92"/>
          <p:cNvPicPr preferRelativeResize="0"/>
          <p:nvPr/>
        </p:nvPicPr>
        <p:blipFill rotWithShape="1">
          <a:blip r:embed="rId5">
            <a:alphaModFix/>
          </a:blip>
          <a:srcRect t="11823"/>
          <a:stretch/>
        </p:blipFill>
        <p:spPr>
          <a:xfrm>
            <a:off x="5195166" y="3060195"/>
            <a:ext cx="3737804" cy="16004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96"/>
          <p:cNvSpPr/>
          <p:nvPr/>
        </p:nvSpPr>
        <p:spPr>
          <a:xfrm>
            <a:off x="4153683" y="4476500"/>
            <a:ext cx="1195309" cy="123947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it-IT" sz="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Fonte: Stime UP su dati MISE</a:t>
            </a:r>
          </a:p>
        </p:txBody>
      </p:sp>
      <p:sp>
        <p:nvSpPr>
          <p:cNvPr id="16" name="Shape 103"/>
          <p:cNvSpPr/>
          <p:nvPr/>
        </p:nvSpPr>
        <p:spPr>
          <a:xfrm>
            <a:off x="58818" y="2642718"/>
            <a:ext cx="2209859" cy="25905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algn="ctr">
              <a:buSzPct val="25000"/>
            </a:pPr>
            <a:r>
              <a:rPr lang="it-IT" sz="8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Domanda di energia </a:t>
            </a:r>
            <a:r>
              <a:rPr lang="it-IT" sz="800" b="1" dirty="0" smtClean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primaria 2017</a:t>
            </a:r>
            <a:br>
              <a:rPr lang="it-IT" sz="800" b="1" dirty="0" smtClean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it-IT" sz="800" b="1" dirty="0" smtClean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(peso %) </a:t>
            </a:r>
          </a:p>
          <a:p>
            <a:pPr algn="ctr">
              <a:buSzPct val="25000"/>
            </a:pPr>
            <a:endParaRPr lang="it-IT" sz="800" b="1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104"/>
          <p:cNvSpPr/>
          <p:nvPr/>
        </p:nvSpPr>
        <p:spPr>
          <a:xfrm>
            <a:off x="5738180" y="2684301"/>
            <a:ext cx="2830982" cy="271063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algn="ctr">
              <a:buSzPct val="25000"/>
            </a:pPr>
            <a:r>
              <a:rPr lang="it-IT" sz="800" b="1" dirty="0" smtClean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Evoluzione domanda </a:t>
            </a:r>
            <a:r>
              <a:rPr lang="it-IT" sz="8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energetica e ruolo del petrolio</a:t>
            </a:r>
          </a:p>
          <a:p>
            <a:pPr algn="ctr">
              <a:buSzPct val="25000"/>
            </a:pPr>
            <a:r>
              <a:rPr lang="it-IT" sz="8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(1990-2030)</a:t>
            </a:r>
          </a:p>
        </p:txBody>
      </p:sp>
      <p:sp>
        <p:nvSpPr>
          <p:cNvPr id="19" name="Shape 105"/>
          <p:cNvSpPr/>
          <p:nvPr/>
        </p:nvSpPr>
        <p:spPr>
          <a:xfrm>
            <a:off x="2730237" y="2639170"/>
            <a:ext cx="2464929" cy="25905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algn="ctr">
              <a:buSzPct val="25000"/>
            </a:pPr>
            <a:r>
              <a:rPr lang="it-IT" sz="800" b="1" dirty="0" smtClean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Domanda di energia nei trasporti per fonte</a:t>
            </a:r>
          </a:p>
          <a:p>
            <a:pPr algn="ctr">
              <a:buSzPct val="25000"/>
            </a:pPr>
            <a:r>
              <a:rPr lang="it-IT" sz="800" b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it-IT" sz="800" b="1" dirty="0" smtClean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(peso %)</a:t>
            </a:r>
            <a:endParaRPr lang="it-IT" sz="800" b="1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" name="Shape 1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13872" y="3006966"/>
            <a:ext cx="3124308" cy="150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e 2"/>
          <p:cNvSpPr/>
          <p:nvPr/>
        </p:nvSpPr>
        <p:spPr>
          <a:xfrm>
            <a:off x="7534657" y="2951454"/>
            <a:ext cx="1398314" cy="16205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7314777" y="478718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2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7822535" y="4817958"/>
            <a:ext cx="1322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  <a:ea typeface="Verdana"/>
              </a:rPr>
              <a:t>Milano</a:t>
            </a:r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</a:rPr>
              <a:t>, 23 febbraio 2018</a:t>
            </a:r>
            <a:endParaRPr lang="it-IT" sz="800" i="1" dirty="0">
              <a:solidFill>
                <a:schemeClr val="bg1"/>
              </a:solidFill>
              <a:latin typeface="Gill Sans" panose="020B0604020202020204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2131076" y="4804862"/>
            <a:ext cx="4833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low-carbon”</a:t>
            </a:r>
            <a:endParaRPr lang="it-IT" sz="800" i="1" dirty="0"/>
          </a:p>
        </p:txBody>
      </p:sp>
      <p:graphicFrame>
        <p:nvGraphicFramePr>
          <p:cNvPr id="26" name="Grafico 2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D98F0983-D959-4D39-B862-2507850E2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469569"/>
              </p:ext>
            </p:extLst>
          </p:nvPr>
        </p:nvGraphicFramePr>
        <p:xfrm>
          <a:off x="346053" y="2783074"/>
          <a:ext cx="2692985" cy="1836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Rettangolo 3"/>
          <p:cNvSpPr/>
          <p:nvPr/>
        </p:nvSpPr>
        <p:spPr>
          <a:xfrm>
            <a:off x="3912073" y="3003103"/>
            <a:ext cx="483219" cy="152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00" b="1" dirty="0" smtClean="0">
                <a:solidFill>
                  <a:schemeClr val="tx1"/>
                </a:solidFill>
                <a:latin typeface="Gill Sans" panose="020B0604020202020204"/>
              </a:rPr>
              <a:t>2017</a:t>
            </a:r>
            <a:endParaRPr lang="it-IT" sz="700" b="1" dirty="0">
              <a:solidFill>
                <a:schemeClr val="tx1"/>
              </a:solidFill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093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217752" y="4733321"/>
            <a:ext cx="1563000" cy="3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69866" algn="l">
              <a:buSzPts val="1467"/>
            </a:pPr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136" name="Shape 136"/>
          <p:cNvSpPr/>
          <p:nvPr/>
        </p:nvSpPr>
        <p:spPr>
          <a:xfrm>
            <a:off x="-2997" y="610535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0B5394"/>
              </a:solidFill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9455" y="223643"/>
            <a:ext cx="439425" cy="3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69392" y="172828"/>
            <a:ext cx="8197737" cy="4253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</a:pPr>
            <a:endParaRPr lang="en-GB" sz="2000" dirty="0">
              <a:solidFill>
                <a:srgbClr val="002060"/>
              </a:solidFill>
              <a:latin typeface="Gill Sans" panose="020B0604020202020204"/>
              <a:ea typeface="Verdana"/>
              <a:cs typeface="Verdana"/>
              <a:sym typeface="Verdana"/>
            </a:endParaRPr>
          </a:p>
        </p:txBody>
      </p:sp>
      <p:pic>
        <p:nvPicPr>
          <p:cNvPr id="36" name="Shape 64"/>
          <p:cNvPicPr preferRelativeResize="0"/>
          <p:nvPr/>
        </p:nvPicPr>
        <p:blipFill rotWithShape="1">
          <a:blip r:embed="rId4">
            <a:alphaModFix/>
          </a:blip>
          <a:srcRect t="39977" b="50474"/>
          <a:stretch/>
        </p:blipFill>
        <p:spPr>
          <a:xfrm>
            <a:off x="1559" y="4744387"/>
            <a:ext cx="9144000" cy="43490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66"/>
          <p:cNvSpPr txBox="1">
            <a:spLocks/>
          </p:cNvSpPr>
          <p:nvPr/>
        </p:nvSpPr>
        <p:spPr>
          <a:xfrm>
            <a:off x="248442" y="4833790"/>
            <a:ext cx="1563000" cy="3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00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345468" y="478718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3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822535" y="4817958"/>
            <a:ext cx="1322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  <a:ea typeface="Verdana"/>
              </a:rPr>
              <a:t>Milano</a:t>
            </a:r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</a:rPr>
              <a:t>, 23 febbraio 2018</a:t>
            </a:r>
            <a:endParaRPr lang="it-IT" sz="800" i="1" dirty="0">
              <a:solidFill>
                <a:schemeClr val="bg1"/>
              </a:solidFill>
              <a:latin typeface="Gill Sans" panose="020B0604020202020204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131076" y="4804862"/>
            <a:ext cx="4833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low-carbon”</a:t>
            </a:r>
            <a:endParaRPr lang="it-IT" sz="800" i="1" dirty="0"/>
          </a:p>
        </p:txBody>
      </p:sp>
      <p:sp>
        <p:nvSpPr>
          <p:cNvPr id="28" name="Shape 117"/>
          <p:cNvSpPr/>
          <p:nvPr/>
        </p:nvSpPr>
        <p:spPr>
          <a:xfrm>
            <a:off x="225916" y="206730"/>
            <a:ext cx="6690134" cy="3556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buSzPct val="25000"/>
              <a:buNone/>
            </a:pPr>
            <a:r>
              <a:rPr lang="it-IT" sz="2200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L’evoluzione dei trasporti e le sfide ambientali</a:t>
            </a:r>
            <a:endParaRPr lang="it-IT" sz="2200" i="0" u="none" strike="noStrike" cap="none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0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346" y="1086245"/>
            <a:ext cx="1650730" cy="123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14"/>
          <p:cNvSpPr/>
          <p:nvPr/>
        </p:nvSpPr>
        <p:spPr>
          <a:xfrm>
            <a:off x="153908" y="3317542"/>
            <a:ext cx="8944824" cy="1011026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171450" marR="0" lvl="0" indent="-171450" algn="ctr" rtl="0">
              <a:spcBef>
                <a:spcPts val="0"/>
              </a:spcBef>
              <a:buSzPct val="76000"/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Necessaria </a:t>
            </a:r>
            <a:r>
              <a:rPr lang="it-IT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un’accurata analisi costi/benefici </a:t>
            </a:r>
            <a:r>
              <a:rPr lang="it-IT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su tutta la filiera produttiva per </a:t>
            </a:r>
            <a:r>
              <a:rPr lang="it-IT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scegliere la </a:t>
            </a:r>
            <a:r>
              <a:rPr lang="it-IT" b="1" i="1" dirty="0" err="1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fuel</a:t>
            </a:r>
            <a:r>
              <a:rPr lang="it-IT" b="1" i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mix </a:t>
            </a:r>
            <a:r>
              <a:rPr lang="it-IT" b="1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ottimale</a:t>
            </a:r>
          </a:p>
          <a:p>
            <a:pPr marL="171450" marR="0" lvl="0" indent="-171450" algn="ctr" rtl="0">
              <a:spcBef>
                <a:spcPts val="0"/>
              </a:spcBef>
              <a:buSzPct val="76000"/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71450" marR="0" lvl="0" indent="-171450" algn="ctr" rtl="0">
              <a:spcBef>
                <a:spcPts val="0"/>
              </a:spcBef>
              <a:buSzPct val="76000"/>
              <a:buFont typeface="Arial" panose="020B0604020202020204" pitchFamily="34" charset="0"/>
              <a:buChar char="•"/>
            </a:pPr>
            <a:r>
              <a:rPr lang="it-IT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Rispettare la </a:t>
            </a:r>
            <a:r>
              <a:rPr lang="it-IT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neutralità tecnologica </a:t>
            </a:r>
            <a:r>
              <a:rPr lang="it-IT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 </a:t>
            </a:r>
            <a:r>
              <a:rPr lang="it-IT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favorire la ricerca </a:t>
            </a:r>
            <a:r>
              <a:rPr lang="it-IT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su tutte le possibili fonti di energia </a:t>
            </a:r>
            <a:endParaRPr lang="it-IT" i="0" u="none" strike="noStrike" cap="none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118"/>
          <p:cNvSpPr/>
          <p:nvPr/>
        </p:nvSpPr>
        <p:spPr>
          <a:xfrm>
            <a:off x="1651257" y="940047"/>
            <a:ext cx="6554708" cy="1234251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1200" b="0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Tre gli obiettivi da cui non si può prescindere: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it-IT" sz="1200" b="0" i="0" u="none" strike="noStrike" cap="none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2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200" b="0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1) </a:t>
            </a:r>
            <a:r>
              <a:rPr lang="it-IT" sz="1200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Garantire la mobilità delle merci e delle persone</a:t>
            </a:r>
            <a:endParaRPr lang="it-IT" sz="1200" b="1" i="0" u="none" strike="noStrike" cap="none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2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200" b="0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2) </a:t>
            </a:r>
            <a:r>
              <a:rPr lang="it-IT" sz="1200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 costi sostenibili </a:t>
            </a:r>
            <a:r>
              <a:rPr lang="it-IT" sz="1200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 competitivi per cittadini e imprese</a:t>
            </a:r>
            <a:endParaRPr lang="it-IT" sz="1200" b="0" i="0" u="none" strike="noStrike" cap="none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2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it-IT" sz="1200" b="0" i="0" u="none" strike="noStrike" cap="none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3) </a:t>
            </a:r>
            <a:r>
              <a:rPr lang="it-IT" sz="1200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Traguardando</a:t>
            </a:r>
            <a:r>
              <a:rPr lang="it-IT" sz="1200" b="0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it-IT" sz="1200" b="1" i="0" u="none" strike="noStrike" cap="none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gli obiettivi ambientali</a:t>
            </a:r>
          </a:p>
        </p:txBody>
      </p:sp>
      <p:pic>
        <p:nvPicPr>
          <p:cNvPr id="18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346" y="1086245"/>
            <a:ext cx="1650730" cy="123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ttangolo 18"/>
          <p:cNvSpPr/>
          <p:nvPr/>
        </p:nvSpPr>
        <p:spPr>
          <a:xfrm>
            <a:off x="547734" y="2661615"/>
            <a:ext cx="8157171" cy="31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lnSpc>
                <a:spcPct val="150000"/>
              </a:lnSpc>
              <a:buSzPct val="25000"/>
            </a:pPr>
            <a:r>
              <a:rPr lang="it-IT" sz="1100" b="1" cap="all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Obiettivi che vanno </a:t>
            </a:r>
            <a:r>
              <a:rPr lang="it-IT" sz="1100" b="1" cap="all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raggiunti contemporaneamente </a:t>
            </a:r>
            <a:r>
              <a:rPr lang="it-IT" sz="1100" b="1" cap="all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per essere sostenibili socialmente</a:t>
            </a:r>
          </a:p>
        </p:txBody>
      </p:sp>
    </p:spTree>
    <p:extLst>
      <p:ext uri="{BB962C8B-B14F-4D97-AF65-F5344CB8AC3E}">
        <p14:creationId xmlns:p14="http://schemas.microsoft.com/office/powerpoint/2010/main" val="27999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69392" y="627488"/>
            <a:ext cx="8944626" cy="98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GB" sz="1050"/>
              <a:t> </a:t>
            </a:r>
          </a:p>
        </p:txBody>
      </p:sp>
      <p:sp>
        <p:nvSpPr>
          <p:cNvPr id="134" name="Shape 134"/>
          <p:cNvSpPr/>
          <p:nvPr/>
        </p:nvSpPr>
        <p:spPr>
          <a:xfrm>
            <a:off x="69392" y="2944103"/>
            <a:ext cx="8941610" cy="119475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r>
              <a:rPr lang="en-GB" sz="1050"/>
              <a:t>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217752" y="4733321"/>
            <a:ext cx="1563000" cy="3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69866" algn="l">
              <a:buSzPts val="1467"/>
            </a:pPr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136" name="Shape 136"/>
          <p:cNvSpPr/>
          <p:nvPr/>
        </p:nvSpPr>
        <p:spPr>
          <a:xfrm>
            <a:off x="-2997" y="610535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0B5394"/>
              </a:solidFill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9455" y="223643"/>
            <a:ext cx="439425" cy="3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>
            <a:off x="250894" y="924038"/>
            <a:ext cx="7926525" cy="438525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Occorre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chiarire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gli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obiettivi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ambientali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prioritari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</a:p>
          <a:p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per un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corretto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calcolo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delle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esternalità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dei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singoli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prodotti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/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fonti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di </a:t>
            </a:r>
            <a:r>
              <a:rPr lang="en-GB" sz="1350" b="1" dirty="0" err="1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energia</a:t>
            </a:r>
            <a:r>
              <a:rPr lang="en-GB" sz="1350" b="1" dirty="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.</a:t>
            </a:r>
          </a:p>
        </p:txBody>
      </p:sp>
      <p:sp>
        <p:nvSpPr>
          <p:cNvPr id="139" name="Shape 139"/>
          <p:cNvSpPr/>
          <p:nvPr/>
        </p:nvSpPr>
        <p:spPr>
          <a:xfrm>
            <a:off x="217735" y="1965762"/>
            <a:ext cx="3515400" cy="298125"/>
          </a:xfrm>
          <a:prstGeom prst="rect">
            <a:avLst/>
          </a:prstGeom>
          <a:noFill/>
          <a:ln>
            <a:noFill/>
          </a:ln>
        </p:spPr>
        <p:txBody>
          <a:bodyPr wrap="square" lIns="45694" tIns="45694" rIns="45694" bIns="45694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La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riduzione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della CO</a:t>
            </a:r>
            <a:r>
              <a:rPr lang="en-GB" sz="1050" b="1" baseline="-25000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2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b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</a:b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(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accordi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di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Parigi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)</a:t>
            </a:r>
          </a:p>
        </p:txBody>
      </p:sp>
      <p:sp>
        <p:nvSpPr>
          <p:cNvPr id="140" name="Shape 140"/>
          <p:cNvSpPr/>
          <p:nvPr/>
        </p:nvSpPr>
        <p:spPr>
          <a:xfrm>
            <a:off x="6717880" y="3178794"/>
            <a:ext cx="2029725" cy="423225"/>
          </a:xfrm>
          <a:prstGeom prst="rect">
            <a:avLst/>
          </a:prstGeom>
          <a:noFill/>
          <a:ln>
            <a:noFill/>
          </a:ln>
        </p:spPr>
        <p:txBody>
          <a:bodyPr wrap="square" lIns="45694" tIns="45694" rIns="45694" bIns="45694" anchor="t" anchorCtr="0">
            <a:noAutofit/>
          </a:bodyPr>
          <a:lstStyle/>
          <a:p>
            <a:pPr lvl="1"/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Direttiva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Qualità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dell’Aria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Procedure di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infrazione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per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i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superamenti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dei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limiti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su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PM e NO</a:t>
            </a:r>
            <a:r>
              <a:rPr lang="en-GB" sz="1050" b="1" baseline="-25000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x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smtClean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in 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12 zone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d’Italia</a:t>
            </a:r>
            <a:endParaRPr lang="en-GB" sz="1050" b="1" dirty="0">
              <a:solidFill>
                <a:srgbClr val="3D85C6"/>
              </a:solidFill>
              <a:latin typeface="Gill Sans" panose="020B0604020202020204"/>
              <a:ea typeface="Verdana"/>
              <a:cs typeface="Verdana"/>
              <a:sym typeface="Verdana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2760073" y="3314338"/>
            <a:ext cx="3411675" cy="734850"/>
          </a:xfrm>
          <a:prstGeom prst="rect">
            <a:avLst/>
          </a:prstGeom>
          <a:noFill/>
          <a:ln>
            <a:noFill/>
          </a:ln>
        </p:spPr>
        <p:txBody>
          <a:bodyPr wrap="square" lIns="45694" tIns="45694" rIns="45694" bIns="45694" anchor="t" anchorCtr="0">
            <a:noAutofit/>
          </a:bodyPr>
          <a:lstStyle/>
          <a:p>
            <a:r>
              <a:rPr lang="en-GB" sz="90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È un problema che va risolto localmente, con soluzioni che siano immediatamente applicabili e vedano il coinvolgimento delle Amministrazioni locali.</a:t>
            </a:r>
          </a:p>
        </p:txBody>
      </p:sp>
      <p:sp>
        <p:nvSpPr>
          <p:cNvPr id="142" name="Shape 142"/>
          <p:cNvSpPr/>
          <p:nvPr/>
        </p:nvSpPr>
        <p:spPr>
          <a:xfrm>
            <a:off x="2681831" y="1908119"/>
            <a:ext cx="3634425" cy="566550"/>
          </a:xfrm>
          <a:prstGeom prst="rect">
            <a:avLst/>
          </a:prstGeom>
          <a:noFill/>
          <a:ln>
            <a:noFill/>
          </a:ln>
        </p:spPr>
        <p:txBody>
          <a:bodyPr wrap="square" lIns="45694" tIns="45694" rIns="45694" bIns="45694" anchor="t" anchorCtr="0">
            <a:noAutofit/>
          </a:bodyPr>
          <a:lstStyle/>
          <a:p>
            <a:r>
              <a:rPr lang="en-GB" sz="900">
                <a:solidFill>
                  <a:srgbClr val="66666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L’obiettivo degli accordi di Parigi (COP21) è contrastare i cambiamenti climatici nel lungo termine e richiede interventi a livello globale, con il coinvolgimento dei Governi mondiali.</a:t>
            </a:r>
          </a:p>
        </p:txBody>
      </p:sp>
      <p:sp>
        <p:nvSpPr>
          <p:cNvPr id="143" name="Shape 143"/>
          <p:cNvSpPr/>
          <p:nvPr/>
        </p:nvSpPr>
        <p:spPr>
          <a:xfrm>
            <a:off x="161473" y="3376475"/>
            <a:ext cx="2370600" cy="269325"/>
          </a:xfrm>
          <a:prstGeom prst="rect">
            <a:avLst/>
          </a:prstGeom>
          <a:noFill/>
          <a:ln>
            <a:noFill/>
          </a:ln>
        </p:spPr>
        <p:txBody>
          <a:bodyPr wrap="square" lIns="45694" tIns="45694" rIns="45694" bIns="45694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Miglioramento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della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qualità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/>
            </a:r>
            <a:b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</a:b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dell’aria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nei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centri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urbani</a:t>
            </a:r>
            <a:endParaRPr lang="en-GB" sz="1050" b="1" dirty="0">
              <a:solidFill>
                <a:srgbClr val="3D85C6"/>
              </a:solidFill>
              <a:latin typeface="Gill Sans" panose="020B0604020202020204"/>
              <a:ea typeface="Verdana"/>
              <a:cs typeface="Verdana"/>
              <a:sym typeface="Verdana"/>
            </a:endParaRPr>
          </a:p>
        </p:txBody>
      </p:sp>
      <p:sp>
        <p:nvSpPr>
          <p:cNvPr id="144" name="Shape 144"/>
          <p:cNvSpPr/>
          <p:nvPr/>
        </p:nvSpPr>
        <p:spPr>
          <a:xfrm rot="10800000" flipH="1">
            <a:off x="2230086" y="1927122"/>
            <a:ext cx="288225" cy="471825"/>
          </a:xfrm>
          <a:prstGeom prst="chevron">
            <a:avLst>
              <a:gd name="adj" fmla="val 120374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76200" cap="flat" cmpd="sng">
            <a:solidFill>
              <a:srgbClr val="5B9BD5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6657510" y="1850969"/>
            <a:ext cx="2090096" cy="623700"/>
          </a:xfrm>
          <a:prstGeom prst="rect">
            <a:avLst/>
          </a:prstGeom>
          <a:noFill/>
          <a:ln>
            <a:noFill/>
          </a:ln>
        </p:spPr>
        <p:txBody>
          <a:bodyPr wrap="square" lIns="45694" tIns="45694" rIns="45694" bIns="45694" anchor="t" anchorCtr="0">
            <a:noAutofit/>
          </a:bodyPr>
          <a:lstStyle/>
          <a:p>
            <a:pPr lvl="1"/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Pacchetto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Clima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Energia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UE</a:t>
            </a:r>
            <a:r>
              <a:rPr lang="en-GB" sz="1050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1050" b="1" dirty="0" err="1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Strategia</a:t>
            </a:r>
            <a:r>
              <a:rPr lang="en-GB" sz="1050" b="1" dirty="0">
                <a:solidFill>
                  <a:srgbClr val="3D85C6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EU «Low Carbon Mobility»</a:t>
            </a:r>
          </a:p>
        </p:txBody>
      </p:sp>
      <p:sp>
        <p:nvSpPr>
          <p:cNvPr id="146" name="Shape 146"/>
          <p:cNvSpPr/>
          <p:nvPr/>
        </p:nvSpPr>
        <p:spPr>
          <a:xfrm>
            <a:off x="220437" y="208164"/>
            <a:ext cx="6717880" cy="4253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en-GB" sz="2200" dirty="0" err="1">
                <a:solidFill>
                  <a:srgbClr val="002060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Individuare</a:t>
            </a:r>
            <a:r>
              <a:rPr lang="en-GB" sz="2200" dirty="0">
                <a:solidFill>
                  <a:srgbClr val="002060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con </a:t>
            </a:r>
            <a:r>
              <a:rPr lang="en-GB" sz="2200" dirty="0" err="1">
                <a:solidFill>
                  <a:srgbClr val="002060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chiarezza</a:t>
            </a:r>
            <a:r>
              <a:rPr lang="en-GB" sz="2200" dirty="0">
                <a:solidFill>
                  <a:srgbClr val="002060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gli</a:t>
            </a:r>
            <a:r>
              <a:rPr lang="en-GB" sz="2200" dirty="0">
                <a:solidFill>
                  <a:srgbClr val="002060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obiettivi</a:t>
            </a:r>
            <a:r>
              <a:rPr lang="en-GB" sz="2200" dirty="0">
                <a:solidFill>
                  <a:srgbClr val="002060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 </a:t>
            </a:r>
            <a:r>
              <a:rPr lang="en-GB" sz="2200" dirty="0" err="1">
                <a:solidFill>
                  <a:srgbClr val="002060"/>
                </a:solidFill>
                <a:latin typeface="Gill Sans" panose="020B0604020202020204"/>
                <a:ea typeface="Verdana"/>
                <a:cs typeface="Verdana"/>
                <a:sym typeface="Verdana"/>
              </a:rPr>
              <a:t>ambientali</a:t>
            </a:r>
            <a:endParaRPr lang="en-GB" sz="2200" dirty="0">
              <a:solidFill>
                <a:srgbClr val="002060"/>
              </a:solidFill>
              <a:latin typeface="Gill Sans" panose="020B0604020202020204"/>
              <a:ea typeface="Verdana"/>
              <a:cs typeface="Verdana"/>
              <a:sym typeface="Verdana"/>
            </a:endParaRPr>
          </a:p>
        </p:txBody>
      </p:sp>
      <p:sp>
        <p:nvSpPr>
          <p:cNvPr id="153" name="Shape 153"/>
          <p:cNvSpPr/>
          <p:nvPr/>
        </p:nvSpPr>
        <p:spPr>
          <a:xfrm rot="10800000" flipH="1">
            <a:off x="6269324" y="1942413"/>
            <a:ext cx="288225" cy="471825"/>
          </a:xfrm>
          <a:prstGeom prst="chevron">
            <a:avLst>
              <a:gd name="adj" fmla="val 120374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 w="76200" cap="flat" cmpd="sng">
            <a:solidFill>
              <a:srgbClr val="5B9BD5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10800000" flipH="1">
            <a:off x="2300041" y="3376457"/>
            <a:ext cx="288225" cy="471825"/>
          </a:xfrm>
          <a:prstGeom prst="chevron">
            <a:avLst>
              <a:gd name="adj" fmla="val 120374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 w="76200" cap="flat" cmpd="sng">
            <a:solidFill>
              <a:srgbClr val="5B9BD5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 rot="10800000" flipH="1">
            <a:off x="6257301" y="3328794"/>
            <a:ext cx="288225" cy="471825"/>
          </a:xfrm>
          <a:prstGeom prst="chevron">
            <a:avLst>
              <a:gd name="adj" fmla="val 120374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 w="76200" cap="flat" cmpd="sng">
            <a:solidFill>
              <a:srgbClr val="5B9BD5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Shape 64"/>
          <p:cNvPicPr preferRelativeResize="0"/>
          <p:nvPr/>
        </p:nvPicPr>
        <p:blipFill rotWithShape="1">
          <a:blip r:embed="rId4">
            <a:alphaModFix/>
          </a:blip>
          <a:srcRect t="39977" b="50474"/>
          <a:stretch/>
        </p:blipFill>
        <p:spPr>
          <a:xfrm>
            <a:off x="1559" y="4744387"/>
            <a:ext cx="9144000" cy="43490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66"/>
          <p:cNvSpPr txBox="1">
            <a:spLocks/>
          </p:cNvSpPr>
          <p:nvPr/>
        </p:nvSpPr>
        <p:spPr>
          <a:xfrm>
            <a:off x="248442" y="4833790"/>
            <a:ext cx="1563000" cy="3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00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345468" y="478718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4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7822535" y="4817958"/>
            <a:ext cx="1322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  <a:ea typeface="Verdana"/>
              </a:rPr>
              <a:t>Milano</a:t>
            </a:r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</a:rPr>
              <a:t>, 23 febbraio 2018</a:t>
            </a:r>
            <a:endParaRPr lang="it-IT" sz="800" i="1" dirty="0">
              <a:solidFill>
                <a:schemeClr val="bg1"/>
              </a:solidFill>
              <a:latin typeface="Gill Sans" panose="020B0604020202020204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131076" y="4804862"/>
            <a:ext cx="4833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low-carbon”</a:t>
            </a:r>
            <a:endParaRPr lang="it-IT" sz="800" i="1" dirty="0"/>
          </a:p>
        </p:txBody>
      </p:sp>
    </p:spTree>
    <p:extLst>
      <p:ext uri="{BB962C8B-B14F-4D97-AF65-F5344CB8AC3E}">
        <p14:creationId xmlns:p14="http://schemas.microsoft.com/office/powerpoint/2010/main" val="410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17752" y="4733321"/>
            <a:ext cx="1563000" cy="34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l"/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2997" y="610535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0B5394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454" y="223642"/>
            <a:ext cx="439425" cy="3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127"/>
          <p:cNvSpPr/>
          <p:nvPr/>
        </p:nvSpPr>
        <p:spPr>
          <a:xfrm>
            <a:off x="136847" y="201049"/>
            <a:ext cx="7568097" cy="4253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>
              <a:lnSpc>
                <a:spcPct val="107000"/>
              </a:lnSpc>
              <a:buSzPct val="25000"/>
            </a:pPr>
            <a:r>
              <a:rPr lang="it-IT" sz="20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 ricambio parco auto al 2030 </a:t>
            </a:r>
            <a:r>
              <a:rPr lang="it-IT" sz="20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emissioni </a:t>
            </a:r>
            <a:r>
              <a:rPr lang="it-IT" sz="20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medie di CO</a:t>
            </a:r>
            <a:r>
              <a:rPr lang="it-IT" sz="2000" baseline="-250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it-IT" sz="20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 -37</a:t>
            </a:r>
            <a:r>
              <a:rPr lang="it-IT" sz="2000" dirty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%</a:t>
            </a:r>
          </a:p>
        </p:txBody>
      </p:sp>
      <p:pic>
        <p:nvPicPr>
          <p:cNvPr id="20" name="Shape 64"/>
          <p:cNvPicPr preferRelativeResize="0"/>
          <p:nvPr/>
        </p:nvPicPr>
        <p:blipFill rotWithShape="1">
          <a:blip r:embed="rId4">
            <a:alphaModFix/>
          </a:blip>
          <a:srcRect t="39977" b="50474"/>
          <a:stretch/>
        </p:blipFill>
        <p:spPr>
          <a:xfrm>
            <a:off x="0" y="4744387"/>
            <a:ext cx="9144000" cy="43490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66"/>
          <p:cNvSpPr txBox="1">
            <a:spLocks/>
          </p:cNvSpPr>
          <p:nvPr/>
        </p:nvSpPr>
        <p:spPr>
          <a:xfrm>
            <a:off x="217751" y="4833790"/>
            <a:ext cx="1563000" cy="3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00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Gallone 4"/>
          <p:cNvSpPr/>
          <p:nvPr/>
        </p:nvSpPr>
        <p:spPr>
          <a:xfrm>
            <a:off x="780193" y="728638"/>
            <a:ext cx="592224" cy="39481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4130" tIns="12065" rIns="0" bIns="12065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900" kern="1200" dirty="0" smtClean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2020</a:t>
            </a:r>
            <a:endParaRPr lang="en-GB" sz="19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Gallone 4"/>
          <p:cNvSpPr/>
          <p:nvPr/>
        </p:nvSpPr>
        <p:spPr>
          <a:xfrm>
            <a:off x="4806461" y="715756"/>
            <a:ext cx="1602038" cy="39481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4130" tIns="12065" rIns="0" bIns="12065" numCol="1" spcCol="1270" anchor="ctr" anchorCtr="0">
            <a:noAutofit/>
          </a:bodyPr>
          <a:lstStyle/>
          <a:p>
            <a:pPr algn="ctr" defTabSz="457200"/>
            <a:r>
              <a:rPr lang="it-IT" sz="1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RIDUZIONE GHG </a:t>
            </a:r>
            <a:endParaRPr lang="it-IT" sz="10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ctr" defTabSz="457200"/>
            <a:r>
              <a:rPr lang="it-IT" sz="10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TRASPORTI</a:t>
            </a:r>
            <a:r>
              <a:rPr lang="it-IT" sz="1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: 10%</a:t>
            </a:r>
          </a:p>
        </p:txBody>
      </p:sp>
      <p:pic>
        <p:nvPicPr>
          <p:cNvPr id="80" name="Shape 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990" y="1604096"/>
            <a:ext cx="4086426" cy="243262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147"/>
          <p:cNvSpPr/>
          <p:nvPr/>
        </p:nvSpPr>
        <p:spPr>
          <a:xfrm>
            <a:off x="780193" y="1283641"/>
            <a:ext cx="2938532" cy="208523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>
              <a:lnSpc>
                <a:spcPct val="107000"/>
              </a:lnSpc>
              <a:buSzPct val="25000"/>
            </a:pPr>
            <a:r>
              <a:rPr lang="it-IT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Parco circolante 2015 (33,7 milioni di auto)</a:t>
            </a:r>
          </a:p>
        </p:txBody>
      </p:sp>
      <p:pic>
        <p:nvPicPr>
          <p:cNvPr id="82" name="Shape 148" descr="Schermata 2017-07-21 alle 09.59.38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7470" y="1355966"/>
            <a:ext cx="4536548" cy="249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sellaDiTesto 16"/>
          <p:cNvSpPr txBox="1"/>
          <p:nvPr/>
        </p:nvSpPr>
        <p:spPr>
          <a:xfrm>
            <a:off x="7314777" y="478718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5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822535" y="4817958"/>
            <a:ext cx="1322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  <a:ea typeface="Verdana"/>
              </a:rPr>
              <a:t>Milano</a:t>
            </a:r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</a:rPr>
              <a:t>, 23 febbraio 2018</a:t>
            </a:r>
            <a:endParaRPr lang="it-IT" sz="800" i="1" dirty="0">
              <a:solidFill>
                <a:schemeClr val="bg1"/>
              </a:solidFill>
              <a:latin typeface="Gill Sans" panose="020B0604020202020204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131076" y="4804862"/>
            <a:ext cx="4833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low-carbon”</a:t>
            </a:r>
            <a:endParaRPr lang="it-IT" sz="800" i="1" dirty="0"/>
          </a:p>
        </p:txBody>
      </p:sp>
    </p:spTree>
    <p:extLst>
      <p:ext uri="{BB962C8B-B14F-4D97-AF65-F5344CB8AC3E}">
        <p14:creationId xmlns:p14="http://schemas.microsoft.com/office/powerpoint/2010/main" val="34711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17752" y="4733321"/>
            <a:ext cx="1563000" cy="34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l"/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2997" y="610535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0B5394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454" y="223642"/>
            <a:ext cx="439425" cy="3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64"/>
          <p:cNvPicPr preferRelativeResize="0"/>
          <p:nvPr/>
        </p:nvPicPr>
        <p:blipFill rotWithShape="1">
          <a:blip r:embed="rId4">
            <a:alphaModFix/>
          </a:blip>
          <a:srcRect t="39977" b="50474"/>
          <a:stretch/>
        </p:blipFill>
        <p:spPr>
          <a:xfrm>
            <a:off x="0" y="4744387"/>
            <a:ext cx="9144000" cy="43490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66"/>
          <p:cNvSpPr txBox="1">
            <a:spLocks/>
          </p:cNvSpPr>
          <p:nvPr/>
        </p:nvSpPr>
        <p:spPr>
          <a:xfrm>
            <a:off x="217751" y="4833790"/>
            <a:ext cx="1563000" cy="3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00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Gallone 4"/>
          <p:cNvSpPr/>
          <p:nvPr/>
        </p:nvSpPr>
        <p:spPr>
          <a:xfrm>
            <a:off x="4806461" y="715756"/>
            <a:ext cx="1602038" cy="39481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4130" tIns="12065" rIns="0" bIns="12065" numCol="1" spcCol="1270" anchor="ctr" anchorCtr="0">
            <a:noAutofit/>
          </a:bodyPr>
          <a:lstStyle/>
          <a:p>
            <a:pPr algn="ctr" defTabSz="457200"/>
            <a:r>
              <a:rPr lang="it-IT" sz="1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RIDUZIONE GHG </a:t>
            </a:r>
            <a:endParaRPr lang="it-IT" sz="10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ctr" defTabSz="457200"/>
            <a:r>
              <a:rPr lang="it-IT" sz="10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TRASPORTI</a:t>
            </a:r>
            <a:r>
              <a:rPr lang="it-IT" sz="1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: 10%</a:t>
            </a:r>
          </a:p>
        </p:txBody>
      </p:sp>
      <p:sp>
        <p:nvSpPr>
          <p:cNvPr id="88" name="CasellaDiTesto 87"/>
          <p:cNvSpPr txBox="1"/>
          <p:nvPr/>
        </p:nvSpPr>
        <p:spPr>
          <a:xfrm>
            <a:off x="8086981" y="1394962"/>
            <a:ext cx="1755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200" b="1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EMISSIONI NEI PROCESSI</a:t>
            </a:r>
            <a:endParaRPr lang="it-IT" sz="1200" b="1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9" name="Rettangolo arrotondato 88"/>
          <p:cNvSpPr/>
          <p:nvPr/>
        </p:nvSpPr>
        <p:spPr>
          <a:xfrm>
            <a:off x="1823852" y="983869"/>
            <a:ext cx="1446259" cy="319608"/>
          </a:xfrm>
          <a:prstGeom prst="roundRect">
            <a:avLst/>
          </a:prstGeom>
          <a:solidFill>
            <a:srgbClr val="318EC2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QUALITÀ DEI</a:t>
            </a:r>
            <a:r>
              <a:rPr kumimoji="0" lang="it-IT" sz="1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FUEL</a:t>
            </a:r>
            <a:endParaRPr kumimoji="0" lang="it-IT" sz="1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ttangolo arrotondato 89"/>
          <p:cNvSpPr/>
          <p:nvPr/>
        </p:nvSpPr>
        <p:spPr>
          <a:xfrm>
            <a:off x="6050466" y="1013806"/>
            <a:ext cx="1446259" cy="319608"/>
          </a:xfrm>
          <a:prstGeom prst="roundRect">
            <a:avLst/>
          </a:prstGeom>
          <a:solidFill>
            <a:srgbClr val="318EC2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sz="1000" b="1" kern="1200" dirty="0" smtClean="0">
                <a:solidFill>
                  <a:prstClr val="white"/>
                </a:solidFill>
                <a:latin typeface="Calibri"/>
              </a:rPr>
              <a:t>EMISSIONI NEI PROCESSI</a:t>
            </a:r>
            <a:endParaRPr lang="it-IT" sz="1000" b="1" kern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77" y="1577976"/>
            <a:ext cx="3722210" cy="248928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565" y="1586279"/>
            <a:ext cx="3689780" cy="247676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99251" y="3840512"/>
            <a:ext cx="154773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1990         2000        2014          2015 </a:t>
            </a:r>
            <a:endParaRPr lang="it-IT" sz="7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2838698" y="3833837"/>
            <a:ext cx="154773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1990         2000        2014          2015 </a:t>
            </a:r>
            <a:endParaRPr lang="it-IT" sz="7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5225863" y="2598690"/>
            <a:ext cx="149531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1990         2000        2014          2015 </a:t>
            </a:r>
            <a:endParaRPr lang="it-IT" sz="7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3" name="CasellaDiTesto 92"/>
          <p:cNvSpPr txBox="1"/>
          <p:nvPr/>
        </p:nvSpPr>
        <p:spPr>
          <a:xfrm>
            <a:off x="2799127" y="2590716"/>
            <a:ext cx="154773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1990         2000        2014          2015 </a:t>
            </a:r>
            <a:endParaRPr lang="it-IT" sz="7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4" name="CasellaDiTesto 93"/>
          <p:cNvSpPr txBox="1"/>
          <p:nvPr/>
        </p:nvSpPr>
        <p:spPr>
          <a:xfrm>
            <a:off x="895796" y="2590717"/>
            <a:ext cx="154773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1990         2000        2014          2015 </a:t>
            </a:r>
            <a:endParaRPr lang="it-IT" sz="7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5" name="CasellaDiTesto 94"/>
          <p:cNvSpPr txBox="1"/>
          <p:nvPr/>
        </p:nvSpPr>
        <p:spPr>
          <a:xfrm>
            <a:off x="7045624" y="2602542"/>
            <a:ext cx="154773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1990         2000        2014          2015 </a:t>
            </a:r>
            <a:endParaRPr lang="it-IT" sz="7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5205841" y="3840512"/>
            <a:ext cx="154773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1990         2000        2014          2015 </a:t>
            </a:r>
            <a:endParaRPr lang="it-IT" sz="7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7141663" y="3840513"/>
            <a:ext cx="1451693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7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1990         2000        2014          2015</a:t>
            </a:r>
            <a:endParaRPr lang="it-IT" sz="7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314777" y="478718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6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822535" y="4817958"/>
            <a:ext cx="1322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  <a:ea typeface="Verdana"/>
              </a:rPr>
              <a:t>Milano</a:t>
            </a:r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</a:rPr>
              <a:t>, 23 febbraio 2018</a:t>
            </a:r>
            <a:endParaRPr lang="it-IT" sz="800" i="1" dirty="0">
              <a:solidFill>
                <a:schemeClr val="bg1"/>
              </a:solidFill>
              <a:latin typeface="Gill Sans" panose="020B0604020202020204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131076" y="4804862"/>
            <a:ext cx="4833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low-carbon”</a:t>
            </a:r>
            <a:endParaRPr lang="it-IT" sz="800" i="1" dirty="0"/>
          </a:p>
        </p:txBody>
      </p:sp>
      <p:sp>
        <p:nvSpPr>
          <p:cNvPr id="28" name="Shape 127"/>
          <p:cNvSpPr/>
          <p:nvPr/>
        </p:nvSpPr>
        <p:spPr>
          <a:xfrm>
            <a:off x="69392" y="201049"/>
            <a:ext cx="8197737" cy="4253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buSzPct val="25000"/>
            </a:pPr>
            <a:r>
              <a:rPr lang="it-IT" sz="20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Sulla qualità dell’aria non siamo all’anno zero ma occorre fare di più</a:t>
            </a:r>
            <a:endParaRPr lang="it-IT" sz="20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8298" y="4509681"/>
            <a:ext cx="32663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i="1" dirty="0" smtClean="0">
                <a:latin typeface="Gill Sans" panose="020B0604020202020204"/>
              </a:rPr>
              <a:t>Fonte: </a:t>
            </a:r>
            <a:r>
              <a:rPr lang="en-US" sz="600" i="1" dirty="0" err="1" smtClean="0">
                <a:latin typeface="Gill Sans" panose="020B0604020202020204"/>
              </a:rPr>
              <a:t>Elaborazioni</a:t>
            </a:r>
            <a:r>
              <a:rPr lang="en-US" sz="600" i="1" dirty="0" smtClean="0">
                <a:latin typeface="Gill Sans" panose="020B0604020202020204"/>
              </a:rPr>
              <a:t> UP </a:t>
            </a:r>
            <a:r>
              <a:rPr lang="en-US" sz="600" i="1" dirty="0" err="1" smtClean="0">
                <a:latin typeface="Gill Sans" panose="020B0604020202020204"/>
              </a:rPr>
              <a:t>su</a:t>
            </a:r>
            <a:r>
              <a:rPr lang="en-US" sz="600" i="1" dirty="0" smtClean="0">
                <a:latin typeface="Gill Sans" panose="020B0604020202020204"/>
              </a:rPr>
              <a:t> </a:t>
            </a:r>
            <a:r>
              <a:rPr lang="en-US" sz="600" i="1" dirty="0" err="1" smtClean="0">
                <a:latin typeface="Gill Sans" panose="020B0604020202020204"/>
              </a:rPr>
              <a:t>dati</a:t>
            </a:r>
            <a:r>
              <a:rPr lang="en-US" sz="600" i="1" dirty="0" smtClean="0">
                <a:latin typeface="Gill Sans" panose="020B0604020202020204"/>
              </a:rPr>
              <a:t> </a:t>
            </a:r>
            <a:r>
              <a:rPr lang="en-US" sz="600" i="1" dirty="0" err="1" smtClean="0">
                <a:latin typeface="Gill Sans" panose="020B0604020202020204"/>
              </a:rPr>
              <a:t>Ispra</a:t>
            </a:r>
            <a:endParaRPr lang="it-IT" sz="600" i="1" dirty="0">
              <a:latin typeface="Gill Sans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3471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17752" y="4733321"/>
            <a:ext cx="1563000" cy="34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l"/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2997" y="610535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0B5394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454" y="223642"/>
            <a:ext cx="439425" cy="3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127"/>
          <p:cNvSpPr/>
          <p:nvPr/>
        </p:nvSpPr>
        <p:spPr>
          <a:xfrm>
            <a:off x="166828" y="201049"/>
            <a:ext cx="6390726" cy="4253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buSzPct val="25000"/>
            </a:pPr>
            <a:r>
              <a:rPr lang="it-IT" sz="22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Al 2030 marginali le emissioni di PM allo scarico</a:t>
            </a:r>
            <a:endParaRPr lang="it-IT" sz="22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" name="Shape 64"/>
          <p:cNvPicPr preferRelativeResize="0"/>
          <p:nvPr/>
        </p:nvPicPr>
        <p:blipFill rotWithShape="1">
          <a:blip r:embed="rId4">
            <a:alphaModFix/>
          </a:blip>
          <a:srcRect t="39977" b="50474"/>
          <a:stretch/>
        </p:blipFill>
        <p:spPr>
          <a:xfrm>
            <a:off x="0" y="4744387"/>
            <a:ext cx="9144000" cy="43490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66"/>
          <p:cNvSpPr txBox="1">
            <a:spLocks/>
          </p:cNvSpPr>
          <p:nvPr/>
        </p:nvSpPr>
        <p:spPr>
          <a:xfrm>
            <a:off x="217751" y="4833790"/>
            <a:ext cx="1563000" cy="3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00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Gallone 4"/>
          <p:cNvSpPr/>
          <p:nvPr/>
        </p:nvSpPr>
        <p:spPr>
          <a:xfrm>
            <a:off x="4806461" y="715756"/>
            <a:ext cx="1602038" cy="39481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24130" tIns="12065" rIns="0" bIns="12065" numCol="1" spcCol="1270" anchor="ctr" anchorCtr="0">
            <a:noAutofit/>
          </a:bodyPr>
          <a:lstStyle/>
          <a:p>
            <a:pPr algn="ctr" defTabSz="457200"/>
            <a:r>
              <a:rPr lang="it-IT" sz="1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RIDUZIONE GHG </a:t>
            </a:r>
            <a:endParaRPr lang="it-IT" sz="1000" b="1" kern="120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algn="ctr" defTabSz="457200"/>
            <a:r>
              <a:rPr lang="it-IT" sz="1000" b="1" kern="120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TRASPORTI</a:t>
            </a:r>
            <a:r>
              <a:rPr lang="it-IT" sz="1000" b="1" kern="120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: 10%</a:t>
            </a:r>
          </a:p>
        </p:txBody>
      </p:sp>
      <p:sp>
        <p:nvSpPr>
          <p:cNvPr id="88" name="CasellaDiTesto 87"/>
          <p:cNvSpPr txBox="1"/>
          <p:nvPr/>
        </p:nvSpPr>
        <p:spPr>
          <a:xfrm>
            <a:off x="8086981" y="1394962"/>
            <a:ext cx="1755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it-IT" sz="1200" b="1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EMISSIONI NEI PROCESSI</a:t>
            </a:r>
            <a:endParaRPr lang="it-IT" sz="1200" b="1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314777" y="478718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7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7822535" y="4817958"/>
            <a:ext cx="1322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  <a:ea typeface="Verdana"/>
              </a:rPr>
              <a:t>Milano</a:t>
            </a:r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</a:rPr>
              <a:t>, 23 febbraio 2018</a:t>
            </a:r>
            <a:endParaRPr lang="it-IT" sz="800" i="1" dirty="0">
              <a:solidFill>
                <a:schemeClr val="bg1"/>
              </a:solidFill>
              <a:latin typeface="Gill Sans" panose="020B0604020202020204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131076" y="4804862"/>
            <a:ext cx="4833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low-carbon”</a:t>
            </a:r>
            <a:endParaRPr lang="it-IT" sz="800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542" y="1018947"/>
            <a:ext cx="6238916" cy="33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2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47569" y="4733321"/>
            <a:ext cx="1563000" cy="34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algn="l"/>
            <a:r>
              <a:rPr lang="en-GB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</a:p>
        </p:txBody>
      </p:sp>
      <p:sp>
        <p:nvSpPr>
          <p:cNvPr id="67" name="Shape 67"/>
          <p:cNvSpPr/>
          <p:nvPr/>
        </p:nvSpPr>
        <p:spPr>
          <a:xfrm>
            <a:off x="-2997" y="610535"/>
            <a:ext cx="4754400" cy="501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solidFill>
                <a:srgbClr val="0B5394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454" y="223642"/>
            <a:ext cx="439425" cy="3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127"/>
          <p:cNvSpPr/>
          <p:nvPr/>
        </p:nvSpPr>
        <p:spPr>
          <a:xfrm>
            <a:off x="151717" y="219186"/>
            <a:ext cx="8197737" cy="4253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>
              <a:lnSpc>
                <a:spcPct val="107000"/>
              </a:lnSpc>
              <a:buSzPct val="25000"/>
            </a:pPr>
            <a:r>
              <a:rPr lang="it-IT" sz="2200" dirty="0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Lo sviluppo tecnologico chiave di volta per obiettivi </a:t>
            </a:r>
            <a:r>
              <a:rPr lang="it-IT" sz="2200" dirty="0" err="1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NO</a:t>
            </a:r>
            <a:r>
              <a:rPr lang="it-IT" sz="2200" baseline="-25000" dirty="0" err="1" smtClean="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  <a:endParaRPr lang="it-IT" sz="2200" baseline="-25000" dirty="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" name="Shape 64"/>
          <p:cNvPicPr preferRelativeResize="0"/>
          <p:nvPr/>
        </p:nvPicPr>
        <p:blipFill rotWithShape="1">
          <a:blip r:embed="rId4">
            <a:alphaModFix/>
          </a:blip>
          <a:srcRect t="39977" b="50474"/>
          <a:stretch/>
        </p:blipFill>
        <p:spPr>
          <a:xfrm>
            <a:off x="0" y="4744387"/>
            <a:ext cx="9144000" cy="43490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66"/>
          <p:cNvSpPr txBox="1">
            <a:spLocks/>
          </p:cNvSpPr>
          <p:nvPr/>
        </p:nvSpPr>
        <p:spPr>
          <a:xfrm>
            <a:off x="217751" y="4833790"/>
            <a:ext cx="1563000" cy="341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595959"/>
              </a:buClr>
            </a:pPr>
            <a:r>
              <a:rPr lang="en-GB" sz="100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unionepetrolifera.it</a:t>
            </a:r>
            <a:endParaRPr lang="en-GB" sz="1000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298" y="4509681"/>
            <a:ext cx="32663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i="1" dirty="0" smtClean="0">
                <a:latin typeface="Gill Sans" panose="020B0604020202020204"/>
              </a:rPr>
              <a:t>Fonte: </a:t>
            </a:r>
            <a:r>
              <a:rPr lang="en-US" sz="600" i="1" dirty="0">
                <a:latin typeface="Gill Sans" panose="020B0604020202020204"/>
              </a:rPr>
              <a:t>“Expected Light Duty Vehicle Emissions from Final Stages of Euro 6”, </a:t>
            </a:r>
            <a:r>
              <a:rPr lang="en-US" sz="600" i="1" dirty="0" smtClean="0">
                <a:latin typeface="Gill Sans" panose="020B0604020202020204"/>
              </a:rPr>
              <a:t>Ricardo 2017</a:t>
            </a:r>
            <a:endParaRPr lang="it-IT" sz="600" i="1" dirty="0">
              <a:latin typeface="Gill Sans" panose="020B0604020202020204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314777" y="478718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smtClean="0">
                <a:solidFill>
                  <a:schemeClr val="bg1"/>
                </a:solidFill>
              </a:rPr>
              <a:t>8</a:t>
            </a:r>
            <a:endParaRPr lang="it-IT" sz="1000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97" y="1246209"/>
            <a:ext cx="4673105" cy="302935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08263" y="833100"/>
            <a:ext cx="34766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900" b="1" cap="small" dirty="0">
              <a:solidFill>
                <a:srgbClr val="002060"/>
              </a:solidFill>
              <a:latin typeface="Gill Sans" panose="020B0604020202020204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022" y="1188717"/>
            <a:ext cx="3733607" cy="2673072"/>
          </a:xfrm>
          <a:prstGeom prst="rect">
            <a:avLst/>
          </a:prstGeom>
        </p:spPr>
      </p:pic>
      <p:sp>
        <p:nvSpPr>
          <p:cNvPr id="26" name="Shape 147"/>
          <p:cNvSpPr/>
          <p:nvPr/>
        </p:nvSpPr>
        <p:spPr>
          <a:xfrm>
            <a:off x="5167290" y="855409"/>
            <a:ext cx="3175070" cy="208523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algn="ctr">
              <a:lnSpc>
                <a:spcPct val="107000"/>
              </a:lnSpc>
              <a:buSzPct val="25000"/>
            </a:pPr>
            <a:r>
              <a:rPr lang="it-IT" sz="1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Emissioni media </a:t>
            </a:r>
            <a:r>
              <a:rPr lang="it-IT" sz="12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it-IT" sz="1200" b="1" baseline="-250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it-IT" sz="1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(diversi scenari 2016-2030)</a:t>
            </a:r>
            <a:endParaRPr lang="it-IT" sz="12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72000" y="442302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i="1" dirty="0" smtClean="0">
                <a:latin typeface="Gill Sans" panose="020B0604020202020204"/>
                <a:ea typeface="Calibri" panose="020F0502020204030204" pitchFamily="34" charset="0"/>
                <a:cs typeface="Cambria" panose="02040503050406030204" pitchFamily="18" charset="0"/>
              </a:rPr>
              <a:t>Fonte: Josh </a:t>
            </a:r>
            <a:r>
              <a:rPr lang="en-US" sz="600" i="1" dirty="0">
                <a:latin typeface="Gill Sans" panose="020B0604020202020204"/>
                <a:ea typeface="Calibri" panose="020F0502020204030204" pitchFamily="34" charset="0"/>
                <a:cs typeface="Cambria" panose="02040503050406030204" pitchFamily="18" charset="0"/>
              </a:rPr>
              <a:t>Miller and Vicente Franco, Impact of improved regulation of real-world NOx emissions from diesel passenger cars in the EU, 2015−2030. ICCT White paper.</a:t>
            </a:r>
            <a:endParaRPr lang="it-IT" sz="600" i="1" dirty="0">
              <a:latin typeface="Gill Sans" panose="020B0604020202020204"/>
            </a:endParaRPr>
          </a:p>
        </p:txBody>
      </p:sp>
      <p:sp>
        <p:nvSpPr>
          <p:cNvPr id="27" name="Shape 147"/>
          <p:cNvSpPr/>
          <p:nvPr/>
        </p:nvSpPr>
        <p:spPr>
          <a:xfrm>
            <a:off x="959448" y="835581"/>
            <a:ext cx="3175070" cy="208523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algn="ctr">
              <a:lnSpc>
                <a:spcPct val="107000"/>
              </a:lnSpc>
              <a:buSzPct val="25000"/>
            </a:pPr>
            <a:r>
              <a:rPr lang="it-IT" sz="1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Emissioni diesel </a:t>
            </a:r>
            <a:r>
              <a:rPr lang="it-IT" sz="1200" b="1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it-IT" sz="1200" b="1" baseline="-250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it-IT" sz="12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 condizioni di uso reali</a:t>
            </a:r>
            <a:endParaRPr lang="it-IT" sz="12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7822535" y="4817958"/>
            <a:ext cx="1322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  <a:ea typeface="Verdana"/>
              </a:rPr>
              <a:t>Milano</a:t>
            </a:r>
            <a:r>
              <a:rPr lang="it-IT" sz="800" i="1" dirty="0" smtClean="0">
                <a:solidFill>
                  <a:schemeClr val="bg1"/>
                </a:solidFill>
                <a:latin typeface="Gill Sans" panose="020B0604020202020204"/>
              </a:rPr>
              <a:t>, 23 febbraio 2018</a:t>
            </a:r>
            <a:endParaRPr lang="it-IT" sz="800" i="1" dirty="0">
              <a:solidFill>
                <a:schemeClr val="bg1"/>
              </a:solidFill>
              <a:latin typeface="Gill Sans" panose="020B0604020202020204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131076" y="4804862"/>
            <a:ext cx="48333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“La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del downstream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petrolifero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transizione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verso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una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800" i="1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mobilità</a:t>
            </a:r>
            <a:r>
              <a:rPr lang="en-GB" sz="800" i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low-carbon”</a:t>
            </a:r>
            <a:endParaRPr lang="it-IT" sz="800" i="1" dirty="0"/>
          </a:p>
        </p:txBody>
      </p:sp>
    </p:spTree>
    <p:extLst>
      <p:ext uri="{BB962C8B-B14F-4D97-AF65-F5344CB8AC3E}">
        <p14:creationId xmlns:p14="http://schemas.microsoft.com/office/powerpoint/2010/main" val="41483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3725</TotalTime>
  <Words>1264</Words>
  <Application>Microsoft Office PowerPoint</Application>
  <PresentationFormat>Presentazione su schermo (16:9)</PresentationFormat>
  <Paragraphs>167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Cabin</vt:lpstr>
      <vt:lpstr>Calibri</vt:lpstr>
      <vt:lpstr>Cambria</vt:lpstr>
      <vt:lpstr>Gill Sans</vt:lpstr>
      <vt:lpstr>Verdana</vt:lpstr>
      <vt:lpstr>Simple Light</vt:lpstr>
      <vt:lpstr>1_Simple Light</vt:lpstr>
      <vt:lpstr>«La centralità del downstream petrolifero nella transizione verso una mobilità low-carbon»</vt:lpstr>
      <vt:lpstr>Chi siamo</vt:lpstr>
      <vt:lpstr>Italia: domanda di energia e ruolo del petrolio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nostre previsioni sul parco auto dei prossimi decenni</vt:lpstr>
      <vt:lpstr>Conclusioni</vt:lpstr>
      <vt:lpstr>I nostri Associati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titolo titolo</dc:title>
  <dc:creator>Marco D' Aloisi</dc:creator>
  <cp:lastModifiedBy>Marco D' Aloisi</cp:lastModifiedBy>
  <cp:revision>425</cp:revision>
  <cp:lastPrinted>2018-02-22T10:13:09Z</cp:lastPrinted>
  <dcterms:modified xsi:type="dcterms:W3CDTF">2018-02-22T11:46:09Z</dcterms:modified>
</cp:coreProperties>
</file>