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435" r:id="rId3"/>
    <p:sldId id="433" r:id="rId4"/>
    <p:sldId id="434" r:id="rId5"/>
    <p:sldId id="454" r:id="rId6"/>
    <p:sldId id="456" r:id="rId7"/>
    <p:sldId id="457" r:id="rId8"/>
    <p:sldId id="458" r:id="rId9"/>
    <p:sldId id="436" r:id="rId10"/>
    <p:sldId id="461" r:id="rId11"/>
    <p:sldId id="452" r:id="rId12"/>
    <p:sldId id="462" r:id="rId13"/>
    <p:sldId id="437" r:id="rId14"/>
    <p:sldId id="449" r:id="rId15"/>
    <p:sldId id="450" r:id="rId16"/>
    <p:sldId id="451" r:id="rId17"/>
    <p:sldId id="438" r:id="rId18"/>
    <p:sldId id="439" r:id="rId19"/>
    <p:sldId id="445" r:id="rId20"/>
    <p:sldId id="440" r:id="rId21"/>
    <p:sldId id="443" r:id="rId22"/>
    <p:sldId id="448" r:id="rId23"/>
    <p:sldId id="446" r:id="rId24"/>
    <p:sldId id="362" r:id="rId25"/>
  </p:sldIdLst>
  <p:sldSz cx="9144000" cy="6858000" type="screen4x3"/>
  <p:notesSz cx="6805613" cy="99393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2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904" autoAdjust="0"/>
    <p:restoredTop sz="92998" autoAdjust="0"/>
  </p:normalViewPr>
  <p:slideViewPr>
    <p:cSldViewPr snapToGrid="0" snapToObjects="1">
      <p:cViewPr>
        <p:scale>
          <a:sx n="60" d="100"/>
          <a:sy n="60" d="100"/>
        </p:scale>
        <p:origin x="208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B88C4-CA13-8C40-839A-21ABC818CCBA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F2D3F2-6E84-7A45-944A-BDF8FD5F336A}">
      <dgm:prSet phldrT="[Testo]" custT="1"/>
      <dgm:spPr/>
      <dgm:t>
        <a:bodyPr/>
        <a:lstStyle/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it-IT" sz="1400" b="1" i="0" dirty="0" smtClean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rPr>
            <a:t>GARANTIRE</a:t>
          </a:r>
          <a:endParaRPr lang="it-IT" sz="1400" b="0" i="0" dirty="0" smtClean="0">
            <a:solidFill>
              <a:srgbClr val="FF0000"/>
            </a:solidFill>
            <a:latin typeface="Arial Narrow" charset="0"/>
            <a:ea typeface="Arial Narrow" charset="0"/>
            <a:cs typeface="Arial Narrow" charset="0"/>
          </a:endParaRPr>
        </a:p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it-IT" sz="11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la massima qualità dei dati</a:t>
          </a:r>
          <a:endParaRPr lang="it-IT" sz="1100" b="0" i="0" dirty="0">
            <a:solidFill>
              <a:schemeClr val="tx1">
                <a:lumMod val="75000"/>
                <a:lumOff val="25000"/>
              </a:schemeClr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EC6291E7-7E0B-5E4F-AC91-1E760FADED42}" type="parTrans" cxnId="{A699920E-D34B-E447-B04D-0AC770CBD93B}">
      <dgm:prSet/>
      <dgm:spPr/>
      <dgm:t>
        <a:bodyPr/>
        <a:lstStyle/>
        <a:p>
          <a:endParaRPr lang="it-IT" sz="1000"/>
        </a:p>
      </dgm:t>
    </dgm:pt>
    <dgm:pt modelId="{581A7219-5088-A44A-A6F9-67F3D3C34527}" type="sibTrans" cxnId="{A699920E-D34B-E447-B04D-0AC770CBD93B}">
      <dgm:prSet/>
      <dgm:spPr/>
      <dgm:t>
        <a:bodyPr/>
        <a:lstStyle/>
        <a:p>
          <a:endParaRPr lang="it-IT" sz="1000"/>
        </a:p>
      </dgm:t>
    </dgm:pt>
    <dgm:pt modelId="{69DF915B-0DFC-784B-A1BD-516987305D84}">
      <dgm:prSet phldrT="[Testo]" custT="1"/>
      <dgm:spPr/>
      <dgm:t>
        <a:bodyPr/>
        <a:lstStyle/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it-IT" sz="1400" b="1" i="0" dirty="0" smtClean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rPr>
            <a:t>FORNIRE</a:t>
          </a:r>
          <a:r>
            <a:rPr lang="it-IT" sz="11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 </a:t>
          </a:r>
          <a:endParaRPr lang="it-IT" sz="1100" b="0" i="0" dirty="0" smtClean="0">
            <a:solidFill>
              <a:schemeClr val="tx1">
                <a:lumMod val="75000"/>
                <a:lumOff val="25000"/>
              </a:schemeClr>
            </a:solidFill>
            <a:latin typeface="Arial Narrow" charset="0"/>
            <a:ea typeface="Arial Narrow" charset="0"/>
            <a:cs typeface="Arial Narrow" charset="0"/>
          </a:endParaRPr>
        </a:p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it-IT" sz="11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informazioni oggettive </a:t>
          </a:r>
        </a:p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it-IT" sz="11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e &lt;&lt;super </a:t>
          </a:r>
          <a:r>
            <a:rPr lang="it-IT" sz="1100" b="0" i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partes</a:t>
          </a:r>
          <a:r>
            <a:rPr lang="it-IT" sz="11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&gt;&gt;</a:t>
          </a:r>
          <a:endParaRPr lang="it-IT" sz="1100" b="0" i="0" dirty="0">
            <a:solidFill>
              <a:schemeClr val="tx1">
                <a:lumMod val="75000"/>
                <a:lumOff val="25000"/>
              </a:schemeClr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4B00AF72-33BD-974D-A623-9CA163788CC3}" type="parTrans" cxnId="{4D3490E1-B761-3640-BF5E-2445710D4BBA}">
      <dgm:prSet/>
      <dgm:spPr/>
      <dgm:t>
        <a:bodyPr/>
        <a:lstStyle/>
        <a:p>
          <a:endParaRPr lang="it-IT" sz="1000"/>
        </a:p>
      </dgm:t>
    </dgm:pt>
    <dgm:pt modelId="{3DFB338F-7B9A-2D41-A0A4-4B08796130EA}" type="sibTrans" cxnId="{4D3490E1-B761-3640-BF5E-2445710D4BBA}">
      <dgm:prSet/>
      <dgm:spPr/>
      <dgm:t>
        <a:bodyPr/>
        <a:lstStyle/>
        <a:p>
          <a:endParaRPr lang="it-IT" sz="1000"/>
        </a:p>
      </dgm:t>
    </dgm:pt>
    <dgm:pt modelId="{245A72B8-30B1-434C-BD25-04C019F99471}">
      <dgm:prSet phldrT="[Testo]" custT="1"/>
      <dgm:spPr/>
      <dgm:t>
        <a:bodyPr/>
        <a:lstStyle/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it-IT" sz="1400" b="1" i="0" dirty="0" smtClean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rPr>
            <a:t>INNOVARE</a:t>
          </a:r>
          <a:r>
            <a:rPr lang="it-IT" sz="1100" b="1" i="0" dirty="0" smtClean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rPr>
            <a:t> </a:t>
          </a:r>
          <a:endParaRPr lang="it-IT" sz="1100" b="0" i="0" dirty="0" smtClean="0">
            <a:solidFill>
              <a:srgbClr val="FF0000"/>
            </a:solidFill>
            <a:latin typeface="Arial Narrow" charset="0"/>
            <a:ea typeface="Arial Narrow" charset="0"/>
            <a:cs typeface="Arial Narrow" charset="0"/>
          </a:endParaRPr>
        </a:p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it-IT" sz="11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costantemente le </a:t>
          </a:r>
        </a:p>
        <a:p>
          <a:pPr>
            <a:lnSpc>
              <a:spcPct val="100000"/>
            </a:lnSpc>
            <a:spcBef>
              <a:spcPts val="200"/>
            </a:spcBef>
            <a:spcAft>
              <a:spcPts val="200"/>
            </a:spcAft>
          </a:pPr>
          <a:r>
            <a:rPr lang="it-IT" sz="11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rPr>
            <a:t>soluzioni proposte</a:t>
          </a:r>
          <a:endParaRPr lang="it-IT" sz="1100" b="0" i="0" dirty="0">
            <a:solidFill>
              <a:schemeClr val="tx1">
                <a:lumMod val="75000"/>
                <a:lumOff val="25000"/>
              </a:schemeClr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67FA4B60-823A-0242-8D8C-9F0A847CF6E0}" type="parTrans" cxnId="{F21140E6-1881-6045-B32D-5F931EB22708}">
      <dgm:prSet/>
      <dgm:spPr/>
      <dgm:t>
        <a:bodyPr/>
        <a:lstStyle/>
        <a:p>
          <a:endParaRPr lang="it-IT" sz="1000"/>
        </a:p>
      </dgm:t>
    </dgm:pt>
    <dgm:pt modelId="{DE363957-0655-624C-8A62-4CE5D0991574}" type="sibTrans" cxnId="{F21140E6-1881-6045-B32D-5F931EB22708}">
      <dgm:prSet/>
      <dgm:spPr/>
      <dgm:t>
        <a:bodyPr/>
        <a:lstStyle/>
        <a:p>
          <a:endParaRPr lang="it-IT" sz="1000"/>
        </a:p>
      </dgm:t>
    </dgm:pt>
    <dgm:pt modelId="{958319D1-3AA4-DC40-8DFA-CC09D016AD2E}" type="pres">
      <dgm:prSet presAssocID="{560B88C4-CA13-8C40-839A-21ABC818CCB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1BD8A9-17CC-4E40-B9AF-A53342E1DB11}" type="pres">
      <dgm:prSet presAssocID="{560B88C4-CA13-8C40-839A-21ABC818CCBA}" presName="arrow" presStyleLbl="bgShp" presStyleIdx="0" presStyleCnt="1" custScaleX="110184" custScaleY="85893" custLinFactNeighborX="-31399" custLinFactNeighborY="6357"/>
      <dgm:spPr>
        <a:solidFill>
          <a:schemeClr val="bg1">
            <a:lumMod val="85000"/>
          </a:schemeClr>
        </a:solidFill>
      </dgm:spPr>
    </dgm:pt>
    <dgm:pt modelId="{D434B324-ACF2-B946-A5C6-6E75345A120A}" type="pres">
      <dgm:prSet presAssocID="{560B88C4-CA13-8C40-839A-21ABC818CCBA}" presName="arrowDiagram3" presStyleCnt="0"/>
      <dgm:spPr/>
    </dgm:pt>
    <dgm:pt modelId="{BE50C347-D9BC-204A-B75F-83ED01041491}" type="pres">
      <dgm:prSet presAssocID="{C2F2D3F2-6E84-7A45-944A-BDF8FD5F336A}" presName="bullet3a" presStyleLbl="node1" presStyleIdx="0" presStyleCnt="3" custScaleX="223958" custScaleY="229233" custLinFactX="-400000" custLinFactNeighborX="-402806" custLinFactNeighborY="-55110"/>
      <dgm:spPr>
        <a:solidFill>
          <a:srgbClr val="FF0000"/>
        </a:solidFill>
      </dgm:spPr>
    </dgm:pt>
    <dgm:pt modelId="{DBFDDBF1-7534-0B42-83F9-AF103CEBC37E}" type="pres">
      <dgm:prSet presAssocID="{C2F2D3F2-6E84-7A45-944A-BDF8FD5F336A}" presName="textBox3a" presStyleLbl="revTx" presStyleIdx="0" presStyleCnt="3" custScaleX="303828" custScaleY="24340" custLinFactNeighborX="-6455" custLinFactNeighborY="-214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7062C3-6EE5-6D41-BA5F-93C0FA41DE35}" type="pres">
      <dgm:prSet presAssocID="{69DF915B-0DFC-784B-A1BD-516987305D84}" presName="bullet3b" presStyleLbl="node1" presStyleIdx="1" presStyleCnt="3" custScaleX="129979" custScaleY="144187" custLinFactNeighborX="-73446" custLinFactNeighborY="-5274"/>
      <dgm:spPr>
        <a:solidFill>
          <a:srgbClr val="FF0000"/>
        </a:solidFill>
      </dgm:spPr>
    </dgm:pt>
    <dgm:pt modelId="{D2FF846D-D140-374E-95C6-D2356CC33611}" type="pres">
      <dgm:prSet presAssocID="{69DF915B-0DFC-784B-A1BD-516987305D84}" presName="textBox3b" presStyleLbl="revTx" presStyleIdx="1" presStyleCnt="3" custAng="10800000" custFlipVert="1" custScaleX="183833" custScaleY="50473" custLinFactNeighborX="25625" custLinFactNeighborY="-112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C385EA-92DE-AA4E-A53B-2250B9E5AA46}" type="pres">
      <dgm:prSet presAssocID="{245A72B8-30B1-434C-BD25-04C019F99471}" presName="bullet3c" presStyleLbl="node1" presStyleIdx="2" presStyleCnt="3" custLinFactNeighborY="43283"/>
      <dgm:spPr>
        <a:solidFill>
          <a:srgbClr val="FF0000"/>
        </a:solidFill>
      </dgm:spPr>
    </dgm:pt>
    <dgm:pt modelId="{128B75D6-3358-BB43-BFA3-4CAA4DCE9E8E}" type="pres">
      <dgm:prSet presAssocID="{245A72B8-30B1-434C-BD25-04C019F99471}" presName="textBox3c" presStyleLbl="revTx" presStyleIdx="2" presStyleCnt="3" custScaleX="174913" custScaleY="47515" custLinFactNeighborX="57436" custLinFactNeighborY="-298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7F5255F-B168-41CB-879C-D66074D1097B}" type="presOf" srcId="{69DF915B-0DFC-784B-A1BD-516987305D84}" destId="{D2FF846D-D140-374E-95C6-D2356CC33611}" srcOrd="0" destOrd="0" presId="urn:microsoft.com/office/officeart/2005/8/layout/arrow2"/>
    <dgm:cxn modelId="{4D3490E1-B761-3640-BF5E-2445710D4BBA}" srcId="{560B88C4-CA13-8C40-839A-21ABC818CCBA}" destId="{69DF915B-0DFC-784B-A1BD-516987305D84}" srcOrd="1" destOrd="0" parTransId="{4B00AF72-33BD-974D-A623-9CA163788CC3}" sibTransId="{3DFB338F-7B9A-2D41-A0A4-4B08796130EA}"/>
    <dgm:cxn modelId="{9CBDF0A1-999B-4C42-83C3-B7F75C34EDE4}" type="presOf" srcId="{560B88C4-CA13-8C40-839A-21ABC818CCBA}" destId="{958319D1-3AA4-DC40-8DFA-CC09D016AD2E}" srcOrd="0" destOrd="0" presId="urn:microsoft.com/office/officeart/2005/8/layout/arrow2"/>
    <dgm:cxn modelId="{35E370BA-3FC2-48AD-9ED0-BBB5DE639361}" type="presOf" srcId="{C2F2D3F2-6E84-7A45-944A-BDF8FD5F336A}" destId="{DBFDDBF1-7534-0B42-83F9-AF103CEBC37E}" srcOrd="0" destOrd="0" presId="urn:microsoft.com/office/officeart/2005/8/layout/arrow2"/>
    <dgm:cxn modelId="{1935819A-F5D2-43F0-B786-3E3CB7EDFD02}" type="presOf" srcId="{245A72B8-30B1-434C-BD25-04C019F99471}" destId="{128B75D6-3358-BB43-BFA3-4CAA4DCE9E8E}" srcOrd="0" destOrd="0" presId="urn:microsoft.com/office/officeart/2005/8/layout/arrow2"/>
    <dgm:cxn modelId="{A699920E-D34B-E447-B04D-0AC770CBD93B}" srcId="{560B88C4-CA13-8C40-839A-21ABC818CCBA}" destId="{C2F2D3F2-6E84-7A45-944A-BDF8FD5F336A}" srcOrd="0" destOrd="0" parTransId="{EC6291E7-7E0B-5E4F-AC91-1E760FADED42}" sibTransId="{581A7219-5088-A44A-A6F9-67F3D3C34527}"/>
    <dgm:cxn modelId="{F21140E6-1881-6045-B32D-5F931EB22708}" srcId="{560B88C4-CA13-8C40-839A-21ABC818CCBA}" destId="{245A72B8-30B1-434C-BD25-04C019F99471}" srcOrd="2" destOrd="0" parTransId="{67FA4B60-823A-0242-8D8C-9F0A847CF6E0}" sibTransId="{DE363957-0655-624C-8A62-4CE5D0991574}"/>
    <dgm:cxn modelId="{D7E07E02-B22F-44D2-AE24-DBA72750F800}" type="presParOf" srcId="{958319D1-3AA4-DC40-8DFA-CC09D016AD2E}" destId="{891BD8A9-17CC-4E40-B9AF-A53342E1DB11}" srcOrd="0" destOrd="0" presId="urn:microsoft.com/office/officeart/2005/8/layout/arrow2"/>
    <dgm:cxn modelId="{EA2668CD-0C95-4098-85CF-322FD832D3E7}" type="presParOf" srcId="{958319D1-3AA4-DC40-8DFA-CC09D016AD2E}" destId="{D434B324-ACF2-B946-A5C6-6E75345A120A}" srcOrd="1" destOrd="0" presId="urn:microsoft.com/office/officeart/2005/8/layout/arrow2"/>
    <dgm:cxn modelId="{DB0BD91F-BA98-4835-AFFD-3D06DFCCD8A2}" type="presParOf" srcId="{D434B324-ACF2-B946-A5C6-6E75345A120A}" destId="{BE50C347-D9BC-204A-B75F-83ED01041491}" srcOrd="0" destOrd="0" presId="urn:microsoft.com/office/officeart/2005/8/layout/arrow2"/>
    <dgm:cxn modelId="{E35F7EA1-6492-490F-810E-034B3F859367}" type="presParOf" srcId="{D434B324-ACF2-B946-A5C6-6E75345A120A}" destId="{DBFDDBF1-7534-0B42-83F9-AF103CEBC37E}" srcOrd="1" destOrd="0" presId="urn:microsoft.com/office/officeart/2005/8/layout/arrow2"/>
    <dgm:cxn modelId="{58E86BE4-95F4-4089-8708-D5FB2EC5C6AB}" type="presParOf" srcId="{D434B324-ACF2-B946-A5C6-6E75345A120A}" destId="{167062C3-6EE5-6D41-BA5F-93C0FA41DE35}" srcOrd="2" destOrd="0" presId="urn:microsoft.com/office/officeart/2005/8/layout/arrow2"/>
    <dgm:cxn modelId="{FB709105-42D7-4445-915A-18DD53B11E4A}" type="presParOf" srcId="{D434B324-ACF2-B946-A5C6-6E75345A120A}" destId="{D2FF846D-D140-374E-95C6-D2356CC33611}" srcOrd="3" destOrd="0" presId="urn:microsoft.com/office/officeart/2005/8/layout/arrow2"/>
    <dgm:cxn modelId="{043BE670-1697-464A-80D1-509CFCB99714}" type="presParOf" srcId="{D434B324-ACF2-B946-A5C6-6E75345A120A}" destId="{E7C385EA-92DE-AA4E-A53B-2250B9E5AA46}" srcOrd="4" destOrd="0" presId="urn:microsoft.com/office/officeart/2005/8/layout/arrow2"/>
    <dgm:cxn modelId="{CE8807BE-80F3-476B-B668-BE03EBBF0B62}" type="presParOf" srcId="{D434B324-ACF2-B946-A5C6-6E75345A120A}" destId="{128B75D6-3358-BB43-BFA3-4CAA4DCE9E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87CA8-ABCE-4511-9D25-FA6CCC3F1296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905D-6304-4F5A-9E3F-5483E21E9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9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1009-CFCD-2143-BCBF-864FAE62C603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507E8-9158-BB49-AB79-CDEAF0EFB0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8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11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8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83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51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7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84" y="6341155"/>
            <a:ext cx="1353606" cy="379054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6" y="6370841"/>
            <a:ext cx="338554" cy="2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051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051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1845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79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8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1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82" y="6313852"/>
            <a:ext cx="1658968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39"/>
            <a:ext cx="266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40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203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79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8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1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82" y="6313852"/>
            <a:ext cx="1658968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39"/>
            <a:ext cx="266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40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5725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79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8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1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82" y="6313852"/>
            <a:ext cx="1658968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39"/>
            <a:ext cx="266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40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0605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79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8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1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82" y="6313852"/>
            <a:ext cx="1658968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39"/>
            <a:ext cx="266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40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8532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81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9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3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16" y="6313854"/>
            <a:ext cx="1452086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40"/>
            <a:ext cx="338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05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05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1598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81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9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3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16" y="6313854"/>
            <a:ext cx="1452086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40"/>
            <a:ext cx="338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05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05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9850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81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9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3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16" y="6313854"/>
            <a:ext cx="1452086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40"/>
            <a:ext cx="338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05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05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3280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57" y="1335803"/>
            <a:ext cx="5145087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5359"/>
            <a:ext cx="768450" cy="317555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282115" y="6370845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40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684" y="6313860"/>
            <a:ext cx="1658968" cy="451009"/>
          </a:xfrm>
          <a:prstGeom prst="rect">
            <a:avLst/>
          </a:prstGeom>
        </p:spPr>
      </p:pic>
      <p:pic>
        <p:nvPicPr>
          <p:cNvPr id="11" name="Immagine 10" descr="Filetto colorato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629152" y="-2808728"/>
            <a:ext cx="45719" cy="76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81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9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3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16" y="6313854"/>
            <a:ext cx="1452086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40"/>
            <a:ext cx="338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05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05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3339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81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9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3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16" y="6313854"/>
            <a:ext cx="1452086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40"/>
            <a:ext cx="338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05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05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0890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utterstock_265228181 [Convertito]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09" y="1345581"/>
            <a:ext cx="5145292" cy="5512421"/>
          </a:xfrm>
          <a:prstGeom prst="rect">
            <a:avLst/>
          </a:prstGeom>
        </p:spPr>
      </p:pic>
      <p:pic>
        <p:nvPicPr>
          <p:cNvPr id="8" name="Immagine 7" descr="Filetto color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629149" y="-2563802"/>
            <a:ext cx="45719" cy="76684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75353"/>
            <a:ext cx="768450" cy="317555"/>
          </a:xfrm>
          <a:prstGeom prst="rect">
            <a:avLst/>
          </a:prstGeom>
        </p:spPr>
      </p:pic>
      <p:pic>
        <p:nvPicPr>
          <p:cNvPr id="10" name="Immagine 9" descr="Loghi QP trasp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16" y="6313854"/>
            <a:ext cx="1452086" cy="45100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82115" y="6370840"/>
            <a:ext cx="338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A68446-E758-4821-BC6A-2F5B40D4F9B3}" type="slidenum">
              <a:rPr lang="it-IT" sz="1050" b="1" smtClean="0">
                <a:solidFill>
                  <a:schemeClr val="bg1"/>
                </a:solidFill>
                <a:latin typeface="Arial Narrow"/>
                <a:cs typeface="Arial Narrow"/>
              </a:rPr>
              <a:t>‹N›</a:t>
            </a:fld>
            <a:endParaRPr lang="it-IT" sz="105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6005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90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91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41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8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09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72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69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A3CD-1601-444C-99B1-D17FC0D08865}" type="datetimeFigureOut">
              <a:rPr lang="it-IT" smtClean="0"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2133-4D55-6049-9B86-46F3DFAA155B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 descr="shutterstock_265228181 [Convertito].png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8709" y="1345583"/>
            <a:ext cx="5145292" cy="55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8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70" r:id="rId18"/>
    <p:sldLayoutId id="2147483671" r:id="rId19"/>
    <p:sldLayoutId id="2147483672" r:id="rId20"/>
    <p:sldLayoutId id="2147483675" r:id="rId21"/>
    <p:sldLayoutId id="2147483676" r:id="rId22"/>
  </p:sldLayoutIdLst>
  <p:timing>
    <p:tnLst>
      <p:par>
        <p:cTn id="1" dur="indefinite" restart="never" nodeType="tmRoot"/>
      </p:par>
    </p:tnLst>
  </p:timing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8187" y="7535"/>
            <a:ext cx="9143999" cy="30029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" y="305966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 Narrow"/>
                <a:cs typeface="Arial Narrow"/>
              </a:rPr>
              <a:t>14/11/2017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3" name="Immagine 2" descr="Logo Quattroruote negativ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099" y="562933"/>
            <a:ext cx="5217431" cy="1782443"/>
          </a:xfrm>
          <a:prstGeom prst="rect">
            <a:avLst/>
          </a:prstGeom>
        </p:spPr>
      </p:pic>
      <p:pic>
        <p:nvPicPr>
          <p:cNvPr id="4" name="Immagine 3" descr="Icone colora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77" y="4062859"/>
            <a:ext cx="760843" cy="22357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3113" y="3936009"/>
            <a:ext cx="69469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Un’applicazione web di ultima generazione nel nostro Sistema</a:t>
            </a:r>
            <a:endParaRPr lang="it-IT" sz="39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30219" y="5298888"/>
            <a:ext cx="59584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Fabio  Uglietti</a:t>
            </a:r>
            <a:r>
              <a:rPr lang="it-IT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6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524" y="2191772"/>
            <a:ext cx="6332918" cy="322985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46377" y="1921451"/>
            <a:ext cx="1463321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189"/>
            <a:r>
              <a:rPr lang="it-IT" sz="1200" b="1" dirty="0">
                <a:solidFill>
                  <a:srgbClr val="FFC201"/>
                </a:solidFill>
                <a:latin typeface="Roboto" charset="0"/>
                <a:ea typeface="Roboto" charset="0"/>
                <a:cs typeface="Roboto" charset="0"/>
              </a:rPr>
              <a:t>QUATTRORUOTE</a:t>
            </a:r>
          </a:p>
        </p:txBody>
      </p:sp>
      <p:sp>
        <p:nvSpPr>
          <p:cNvPr id="9" name="Rettangolo 8"/>
          <p:cNvSpPr/>
          <p:nvPr/>
        </p:nvSpPr>
        <p:spPr>
          <a:xfrm>
            <a:off x="246377" y="3115472"/>
            <a:ext cx="1463321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189"/>
            <a:r>
              <a:rPr lang="it-IT" sz="1200" b="1" dirty="0">
                <a:solidFill>
                  <a:srgbClr val="00659B"/>
                </a:solidFill>
                <a:latin typeface="Roboto" charset="0"/>
                <a:ea typeface="Roboto" charset="0"/>
                <a:cs typeface="Roboto" charset="0"/>
              </a:rPr>
              <a:t>DEALER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46377" y="4289615"/>
            <a:ext cx="1463321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189"/>
            <a:r>
              <a:rPr lang="it-IT" sz="1200" b="1" dirty="0">
                <a:solidFill>
                  <a:srgbClr val="B82201"/>
                </a:solidFill>
                <a:latin typeface="Roboto" charset="0"/>
                <a:ea typeface="Roboto" charset="0"/>
                <a:cs typeface="Roboto" charset="0"/>
              </a:rPr>
              <a:t>BRAND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785071" y="2064391"/>
            <a:ext cx="729011" cy="2467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189"/>
            <a:r>
              <a:rPr lang="it-IT" sz="1000" dirty="0">
                <a:solidFill>
                  <a:srgbClr val="333F50"/>
                </a:solidFill>
                <a:latin typeface="Roboto" charset="0"/>
                <a:ea typeface="Roboto" charset="0"/>
                <a:cs typeface="Roboto" charset="0"/>
              </a:rPr>
              <a:t>HOME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816212" y="3095592"/>
            <a:ext cx="666726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189"/>
            <a:r>
              <a:rPr lang="it-IT" sz="1000" dirty="0">
                <a:solidFill>
                  <a:srgbClr val="333F50"/>
                </a:solidFill>
                <a:latin typeface="Roboto" charset="0"/>
                <a:ea typeface="Roboto" charset="0"/>
                <a:cs typeface="Roboto" charset="0"/>
              </a:rPr>
              <a:t>HOME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283627" y="2064391"/>
            <a:ext cx="1463321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189"/>
            <a:r>
              <a:rPr lang="it-IT" sz="1000" dirty="0">
                <a:solidFill>
                  <a:srgbClr val="333F50"/>
                </a:solidFill>
                <a:latin typeface="Roboto" charset="0"/>
                <a:ea typeface="Roboto" charset="0"/>
                <a:cs typeface="Roboto" charset="0"/>
              </a:rPr>
              <a:t>NOVITÀ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283627" y="3095592"/>
            <a:ext cx="1463321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189"/>
            <a:r>
              <a:rPr lang="it-IT" sz="1000" dirty="0">
                <a:solidFill>
                  <a:srgbClr val="333F50"/>
                </a:solidFill>
                <a:latin typeface="Roboto" charset="0"/>
                <a:ea typeface="Roboto" charset="0"/>
                <a:cs typeface="Roboto" charset="0"/>
              </a:rPr>
              <a:t>AUTO USATE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956465" y="2432987"/>
            <a:ext cx="1029834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457189"/>
            <a:r>
              <a:rPr lang="it-IT" sz="1000" dirty="0">
                <a:solidFill>
                  <a:srgbClr val="333F50"/>
                </a:solidFill>
                <a:latin typeface="Roboto" charset="0"/>
                <a:ea typeface="Roboto" charset="0"/>
                <a:cs typeface="Roboto" charset="0"/>
              </a:rPr>
              <a:t>USATO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872413" y="3420274"/>
            <a:ext cx="1327245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457189"/>
            <a:r>
              <a:rPr lang="it-IT" sz="1000" dirty="0">
                <a:solidFill>
                  <a:srgbClr val="333F50"/>
                </a:solidFill>
                <a:latin typeface="Roboto" charset="0"/>
                <a:ea typeface="Roboto" charset="0"/>
                <a:cs typeface="Roboto" charset="0"/>
              </a:rPr>
              <a:t>DETTAGLIO AUTO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806316" y="5318807"/>
            <a:ext cx="1835567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189"/>
            <a:r>
              <a:rPr lang="it-IT" sz="1000" b="1">
                <a:solidFill>
                  <a:srgbClr val="333F50"/>
                </a:solidFill>
                <a:latin typeface="Roboto" charset="0"/>
                <a:ea typeface="Roboto" charset="0"/>
                <a:cs typeface="Roboto" charset="0"/>
              </a:rPr>
              <a:t>MARKETING CLUSTER</a:t>
            </a:r>
            <a:endParaRPr lang="it-IT" sz="1000" b="1" dirty="0">
              <a:solidFill>
                <a:srgbClr val="333F5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109462" y="2087151"/>
            <a:ext cx="1722782" cy="1014748"/>
            <a:chOff x="4061204" y="1620082"/>
            <a:chExt cx="1722782" cy="1014748"/>
          </a:xfrm>
        </p:grpSpPr>
        <p:grpSp>
          <p:nvGrpSpPr>
            <p:cNvPr id="19" name="Gruppo 18"/>
            <p:cNvGrpSpPr/>
            <p:nvPr/>
          </p:nvGrpSpPr>
          <p:grpSpPr>
            <a:xfrm>
              <a:off x="4061204" y="1620082"/>
              <a:ext cx="1722782" cy="1014748"/>
              <a:chOff x="1772319" y="1618639"/>
              <a:chExt cx="2988325" cy="1760175"/>
            </a:xfrm>
          </p:grpSpPr>
          <p:grpSp>
            <p:nvGrpSpPr>
              <p:cNvPr id="23" name="Gruppo 22"/>
              <p:cNvGrpSpPr/>
              <p:nvPr/>
            </p:nvGrpSpPr>
            <p:grpSpPr>
              <a:xfrm>
                <a:off x="1772319" y="1618639"/>
                <a:ext cx="2988325" cy="1760175"/>
                <a:chOff x="2917289" y="1816063"/>
                <a:chExt cx="2271123" cy="1337733"/>
              </a:xfrm>
            </p:grpSpPr>
            <p:grpSp>
              <p:nvGrpSpPr>
                <p:cNvPr id="25" name="Gruppo 24"/>
                <p:cNvGrpSpPr/>
                <p:nvPr/>
              </p:nvGrpSpPr>
              <p:grpSpPr>
                <a:xfrm>
                  <a:off x="2917289" y="1816063"/>
                  <a:ext cx="2271123" cy="1337733"/>
                  <a:chOff x="456029" y="1412203"/>
                  <a:chExt cx="2271123" cy="1337733"/>
                </a:xfrm>
              </p:grpSpPr>
              <p:grpSp>
                <p:nvGrpSpPr>
                  <p:cNvPr id="27" name="Gruppo 26"/>
                  <p:cNvGrpSpPr/>
                  <p:nvPr/>
                </p:nvGrpSpPr>
                <p:grpSpPr>
                  <a:xfrm>
                    <a:off x="456029" y="1412203"/>
                    <a:ext cx="2271123" cy="1337733"/>
                    <a:chOff x="-13124" y="1489605"/>
                    <a:chExt cx="5593251" cy="3294529"/>
                  </a:xfrm>
                </p:grpSpPr>
                <p:pic>
                  <p:nvPicPr>
                    <p:cNvPr id="30" name="Immagine 29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-13124" y="1489605"/>
                      <a:ext cx="5593251" cy="329452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31" name="Rettangolo 30"/>
                    <p:cNvSpPr/>
                    <p:nvPr/>
                  </p:nvSpPr>
                  <p:spPr>
                    <a:xfrm>
                      <a:off x="1024595" y="1927574"/>
                      <a:ext cx="3455691" cy="223782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63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457189">
                        <a:defRPr/>
                      </a:pPr>
                      <a:endParaRPr lang="it-IT" dirty="0">
                        <a:solidFill>
                          <a:srgbClr val="60BDE0"/>
                        </a:solidFill>
                        <a:latin typeface="Open Sans Regolare" charset="0"/>
                        <a:ea typeface=""/>
                        <a:cs typeface="Open Sans Regolare" charset="0"/>
                      </a:endParaRPr>
                    </a:p>
                  </p:txBody>
                </p:sp>
              </p:grpSp>
              <p:sp>
                <p:nvSpPr>
                  <p:cNvPr id="28" name="Rettangolo 27"/>
                  <p:cNvSpPr/>
                  <p:nvPr/>
                </p:nvSpPr>
                <p:spPr>
                  <a:xfrm>
                    <a:off x="865276" y="1754254"/>
                    <a:ext cx="1421539" cy="73410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>
                      <a:latin typeface="Roboto Regolare" charset="0"/>
                    </a:endParaRPr>
                  </a:p>
                </p:txBody>
              </p:sp>
              <p:sp>
                <p:nvSpPr>
                  <p:cNvPr id="29" name="Ovale 28"/>
                  <p:cNvSpPr/>
                  <p:nvPr/>
                </p:nvSpPr>
                <p:spPr>
                  <a:xfrm>
                    <a:off x="1970484" y="2139565"/>
                    <a:ext cx="167291" cy="16729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>
                      <a:latin typeface="Roboto Regolare" charset="0"/>
                    </a:endParaRPr>
                  </a:p>
                </p:txBody>
              </p:sp>
            </p:grpSp>
            <p:sp>
              <p:nvSpPr>
                <p:cNvPr id="26" name="Ovale 25"/>
                <p:cNvSpPr/>
                <p:nvPr/>
              </p:nvSpPr>
              <p:spPr>
                <a:xfrm>
                  <a:off x="4536181" y="2619563"/>
                  <a:ext cx="181801" cy="1818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latin typeface="Roboto Regolare" charset="0"/>
                  </a:endParaRPr>
                </a:p>
              </p:txBody>
            </p:sp>
          </p:grpSp>
          <p:pic>
            <p:nvPicPr>
              <p:cNvPr id="24" name="Immagine 23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09776" y="1845744"/>
                <a:ext cx="1871603" cy="304389"/>
              </a:xfrm>
              <a:prstGeom prst="rect">
                <a:avLst/>
              </a:prstGeom>
            </p:spPr>
          </p:pic>
        </p:grpSp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1976" y="1924050"/>
              <a:ext cx="1079500" cy="462209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6" cstate="hqprint">
              <a:clrChange>
                <a:clrFrom>
                  <a:srgbClr val="282828"/>
                </a:clrFrom>
                <a:clrTo>
                  <a:srgbClr val="28282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69589" y="2332944"/>
              <a:ext cx="1080374" cy="117138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5951" y="2025720"/>
              <a:ext cx="307974" cy="257105"/>
            </a:xfrm>
            <a:prstGeom prst="rect">
              <a:avLst/>
            </a:prstGeom>
          </p:spPr>
        </p:pic>
      </p:grpSp>
      <p:grpSp>
        <p:nvGrpSpPr>
          <p:cNvPr id="32" name="Gruppo 31"/>
          <p:cNvGrpSpPr/>
          <p:nvPr/>
        </p:nvGrpSpPr>
        <p:grpSpPr>
          <a:xfrm>
            <a:off x="113001" y="4486235"/>
            <a:ext cx="1730070" cy="1019043"/>
            <a:chOff x="113001" y="2687539"/>
            <a:chExt cx="1730070" cy="1019043"/>
          </a:xfrm>
        </p:grpSpPr>
        <p:grpSp>
          <p:nvGrpSpPr>
            <p:cNvPr id="33" name="Gruppo 32"/>
            <p:cNvGrpSpPr/>
            <p:nvPr/>
          </p:nvGrpSpPr>
          <p:grpSpPr>
            <a:xfrm>
              <a:off x="113001" y="2687539"/>
              <a:ext cx="1730070" cy="1019043"/>
              <a:chOff x="3436439" y="1310688"/>
              <a:chExt cx="2271123" cy="1337733"/>
            </a:xfrm>
          </p:grpSpPr>
          <p:grpSp>
            <p:nvGrpSpPr>
              <p:cNvPr id="36" name="Gruppo 35"/>
              <p:cNvGrpSpPr/>
              <p:nvPr/>
            </p:nvGrpSpPr>
            <p:grpSpPr>
              <a:xfrm>
                <a:off x="3436439" y="1310688"/>
                <a:ext cx="2271123" cy="1337733"/>
                <a:chOff x="-4073" y="1472735"/>
                <a:chExt cx="5593251" cy="3294529"/>
              </a:xfrm>
            </p:grpSpPr>
            <p:pic>
              <p:nvPicPr>
                <p:cNvPr id="38" name="Immagine 37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4073" y="1472735"/>
                  <a:ext cx="5593251" cy="3294529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9" name="Rettangolo 38"/>
                <p:cNvSpPr/>
                <p:nvPr/>
              </p:nvSpPr>
              <p:spPr>
                <a:xfrm>
                  <a:off x="1017731" y="1907045"/>
                  <a:ext cx="3462558" cy="2237828"/>
                </a:xfrm>
                <a:prstGeom prst="rect">
                  <a:avLst/>
                </a:pr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189">
                    <a:defRPr/>
                  </a:pPr>
                  <a:endParaRPr lang="it-IT" dirty="0">
                    <a:solidFill>
                      <a:srgbClr val="60BDE0"/>
                    </a:solidFill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p:grpSp>
          <p:sp>
            <p:nvSpPr>
              <p:cNvPr id="37" name="Rettangolo 36"/>
              <p:cNvSpPr/>
              <p:nvPr/>
            </p:nvSpPr>
            <p:spPr>
              <a:xfrm>
                <a:off x="4436397" y="2008121"/>
                <a:ext cx="343256" cy="23040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189">
                  <a:defRPr/>
                </a:pPr>
                <a:endParaRPr lang="it-IT" dirty="0">
                  <a:solidFill>
                    <a:prstClr val="white"/>
                  </a:solidFill>
                  <a:latin typeface="Roboto" charset="0"/>
                  <a:ea typeface="Roboto" charset="0"/>
                  <a:cs typeface="Roboto" charset="0"/>
                </a:endParaRPr>
              </a:p>
            </p:txBody>
          </p:sp>
        </p:grpSp>
        <p:pic>
          <p:nvPicPr>
            <p:cNvPr id="34" name="Immagine 33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625" y="2819400"/>
              <a:ext cx="1079500" cy="699439"/>
            </a:xfrm>
            <a:prstGeom prst="rect">
              <a:avLst/>
            </a:prstGeom>
          </p:spPr>
        </p:pic>
        <p:pic>
          <p:nvPicPr>
            <p:cNvPr id="35" name="Immagine 34"/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758" y="2881968"/>
              <a:ext cx="1078360" cy="406548"/>
            </a:xfrm>
            <a:prstGeom prst="rect">
              <a:avLst/>
            </a:prstGeom>
          </p:spPr>
        </p:pic>
      </p:grpSp>
      <p:pic>
        <p:nvPicPr>
          <p:cNvPr id="40" name="Immagin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2" y="3365788"/>
            <a:ext cx="996108" cy="815149"/>
          </a:xfrm>
          <a:prstGeom prst="rect">
            <a:avLst/>
          </a:prstGeom>
        </p:spPr>
      </p:pic>
      <p:sp>
        <p:nvSpPr>
          <p:cNvPr id="41" name="Rettangolo 40"/>
          <p:cNvSpPr/>
          <p:nvPr/>
        </p:nvSpPr>
        <p:spPr>
          <a:xfrm>
            <a:off x="1894306" y="4289615"/>
            <a:ext cx="579923" cy="2108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189"/>
            <a:r>
              <a:rPr lang="it-IT" sz="1000">
                <a:solidFill>
                  <a:srgbClr val="333F50"/>
                </a:solidFill>
                <a:latin typeface="Roboto" charset="0"/>
                <a:ea typeface="Roboto" charset="0"/>
                <a:cs typeface="Roboto" charset="0"/>
              </a:rPr>
              <a:t>HOME</a:t>
            </a:r>
            <a:endParaRPr lang="it-IT" sz="1000" dirty="0">
              <a:solidFill>
                <a:srgbClr val="333F5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2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La mappatura del percorso di acquisto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83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0"/>
          <a:stretch/>
        </p:blipFill>
        <p:spPr bwMode="auto">
          <a:xfrm>
            <a:off x="436242" y="1443789"/>
            <a:ext cx="8257451" cy="47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Come sceglie un consumatore sui siti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310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03" y="1460366"/>
            <a:ext cx="7518526" cy="5197108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I </a:t>
            </a:r>
            <a:r>
              <a:rPr lang="it-IT" sz="2400" dirty="0" err="1" smtClean="0"/>
              <a:t>lead</a:t>
            </a:r>
            <a:r>
              <a:rPr lang="it-IT" sz="2400" dirty="0" smtClean="0"/>
              <a:t> non sono tutti uguali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666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3805" t="41762" r="38394" b="25283"/>
          <a:stretch/>
        </p:blipFill>
        <p:spPr>
          <a:xfrm>
            <a:off x="665017" y="1676399"/>
            <a:ext cx="8112473" cy="3976255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Mobile </a:t>
            </a:r>
            <a:r>
              <a:rPr lang="it-IT" sz="2400" dirty="0" err="1" smtClean="0"/>
              <a:t>search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94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2"/>
          <a:stretch/>
        </p:blipFill>
        <p:spPr bwMode="auto">
          <a:xfrm>
            <a:off x="662740" y="1427748"/>
            <a:ext cx="8142042" cy="471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Un sms </a:t>
            </a:r>
            <a:r>
              <a:rPr lang="it-IT" sz="2400" dirty="0" err="1" smtClean="0"/>
              <a:t>e’</a:t>
            </a:r>
            <a:r>
              <a:rPr lang="it-IT" sz="2400" dirty="0" smtClean="0"/>
              <a:t> intimo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038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8"/>
          <a:stretch/>
        </p:blipFill>
        <p:spPr bwMode="auto">
          <a:xfrm>
            <a:off x="508834" y="1459831"/>
            <a:ext cx="7928373" cy="468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Utilizzo crescente dei video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697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/>
          <a:stretch/>
        </p:blipFill>
        <p:spPr bwMode="auto">
          <a:xfrm>
            <a:off x="723398" y="1523999"/>
            <a:ext cx="7949761" cy="4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Fidelizzare con i servizi di assistenza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528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3167" t="45549" r="39884" b="33049"/>
          <a:stretch/>
        </p:blipFill>
        <p:spPr>
          <a:xfrm>
            <a:off x="817419" y="1537853"/>
            <a:ext cx="7658008" cy="24938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6467" t="50473" r="41481" b="36459"/>
          <a:stretch/>
        </p:blipFill>
        <p:spPr>
          <a:xfrm>
            <a:off x="1171241" y="4170217"/>
            <a:ext cx="6950364" cy="1593273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Le recensioni on line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791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4338" t="46307" r="39352" b="27367"/>
          <a:stretch/>
        </p:blipFill>
        <p:spPr>
          <a:xfrm>
            <a:off x="678872" y="1510144"/>
            <a:ext cx="8055275" cy="328352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Social media</a:t>
            </a:r>
            <a:endParaRPr lang="it-IT" sz="2400" dirty="0"/>
          </a:p>
        </p:txBody>
      </p:sp>
      <p:pic>
        <p:nvPicPr>
          <p:cNvPr id="3074" name="Picture 2" descr="Risultati immagini per social med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91" y="4420422"/>
            <a:ext cx="4651599" cy="24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Il primo contatto con la concessionaria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62" y="1400639"/>
            <a:ext cx="5599356" cy="45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8740" y="442777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Sistema Quattroruote</a:t>
            </a:r>
            <a:endParaRPr lang="it-IT" sz="2400" dirty="0"/>
          </a:p>
        </p:txBody>
      </p:sp>
      <p:pic>
        <p:nvPicPr>
          <p:cNvPr id="2050" name="Picture 2" descr="Risultati immagini per digital quattroruo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5"/>
          <a:stretch/>
        </p:blipFill>
        <p:spPr bwMode="auto">
          <a:xfrm>
            <a:off x="304007" y="2200846"/>
            <a:ext cx="3920605" cy="20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78821" y="1492959"/>
            <a:ext cx="2974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Editoria e prodotti digitali</a:t>
            </a:r>
          </a:p>
          <a:p>
            <a:pPr algn="ctr"/>
            <a:r>
              <a:rPr lang="it-IT" sz="2000" b="1" dirty="0" smtClean="0"/>
              <a:t>Quattroruote</a:t>
            </a:r>
            <a:endParaRPr lang="it-IT" sz="20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55" y="2165765"/>
            <a:ext cx="3247440" cy="182579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535386" y="1339070"/>
            <a:ext cx="368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Prodotti e servizi</a:t>
            </a:r>
          </a:p>
          <a:p>
            <a:pPr algn="ctr"/>
            <a:r>
              <a:rPr lang="it-IT" sz="2000" b="1" dirty="0" smtClean="0"/>
              <a:t>Quattroruote Professional</a:t>
            </a:r>
            <a:endParaRPr lang="it-IT" sz="20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41888" y="5200461"/>
            <a:ext cx="441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SzPct val="60000"/>
              <a:buFont typeface="Courier New" charset="0"/>
              <a:buChar char="o"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7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Milioni utenti unici mensili al sito</a:t>
            </a:r>
          </a:p>
          <a:p>
            <a:pPr marL="214313" indent="-214313">
              <a:buSzPct val="60000"/>
              <a:buFont typeface="Courier New" charset="0"/>
              <a:buChar char="o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3,1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Milioni lettori magazine 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183433477"/>
              </p:ext>
            </p:extLst>
          </p:nvPr>
        </p:nvGraphicFramePr>
        <p:xfrm>
          <a:off x="5298232" y="4464262"/>
          <a:ext cx="4027824" cy="178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304007" y="4738796"/>
            <a:ext cx="345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Sistema Quattroruote</a:t>
            </a:r>
          </a:p>
        </p:txBody>
      </p:sp>
    </p:spTree>
    <p:extLst>
      <p:ext uri="{BB962C8B-B14F-4D97-AF65-F5344CB8AC3E}">
        <p14:creationId xmlns:p14="http://schemas.microsoft.com/office/powerpoint/2010/main" val="8031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4435" t="37216" r="29769" b="10512"/>
          <a:stretch/>
        </p:blipFill>
        <p:spPr>
          <a:xfrm>
            <a:off x="665017" y="1787235"/>
            <a:ext cx="8206712" cy="4322619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Clienti «virano» su canali digitali per contattare venditore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956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>
          <a:xfrm rot="20640485">
            <a:off x="668063" y="2711719"/>
            <a:ext cx="4622337" cy="6790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Informazioni  e aspettative</a:t>
            </a:r>
            <a:endParaRPr lang="it-IT" dirty="0"/>
          </a:p>
        </p:txBody>
      </p:sp>
      <p:sp>
        <p:nvSpPr>
          <p:cNvPr id="3" name="Freccia a destra 2"/>
          <p:cNvSpPr/>
          <p:nvPr/>
        </p:nvSpPr>
        <p:spPr>
          <a:xfrm rot="946900">
            <a:off x="686466" y="4358440"/>
            <a:ext cx="4689669" cy="7269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Abilità di relazionarsi ed essere veloce</a:t>
            </a:r>
            <a:endParaRPr lang="it-IT" dirty="0"/>
          </a:p>
        </p:txBody>
      </p:sp>
      <p:sp>
        <p:nvSpPr>
          <p:cNvPr id="7" name="Goccia 6"/>
          <p:cNvSpPr/>
          <p:nvPr/>
        </p:nvSpPr>
        <p:spPr>
          <a:xfrm>
            <a:off x="7678914" y="1364776"/>
            <a:ext cx="45719" cy="68239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Estrazione 8"/>
          <p:cNvSpPr/>
          <p:nvPr/>
        </p:nvSpPr>
        <p:spPr>
          <a:xfrm rot="16200000">
            <a:off x="1845304" y="1935050"/>
            <a:ext cx="2191382" cy="3846796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06175" y="3191675"/>
            <a:ext cx="1627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 smtClean="0"/>
              <a:t>Crescita </a:t>
            </a:r>
          </a:p>
          <a:p>
            <a:pPr algn="r"/>
            <a:r>
              <a:rPr lang="it-IT" sz="2400" dirty="0" smtClean="0"/>
              <a:t>GAP</a:t>
            </a:r>
          </a:p>
          <a:p>
            <a:pPr algn="r"/>
            <a:r>
              <a:rPr lang="it-IT" sz="2400" dirty="0" smtClean="0"/>
              <a:t>conoscenza</a:t>
            </a:r>
            <a:endParaRPr lang="it-IT" sz="2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922" y="4024139"/>
            <a:ext cx="1743075" cy="261937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347235" y="5709427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Venditore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922" y="1399585"/>
            <a:ext cx="1905000" cy="1905000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Parlare lo stesso linguaggio dei clienti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845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Momenti di opinione dei clienti</a:t>
            </a:r>
            <a:endParaRPr lang="it-IT" sz="2400" dirty="0"/>
          </a:p>
        </p:txBody>
      </p:sp>
      <p:sp>
        <p:nvSpPr>
          <p:cNvPr id="4" name="Pentagono 3"/>
          <p:cNvSpPr/>
          <p:nvPr/>
        </p:nvSpPr>
        <p:spPr>
          <a:xfrm>
            <a:off x="343343" y="1952710"/>
            <a:ext cx="2047167" cy="95534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Ricerca su portali web</a:t>
            </a:r>
            <a:endParaRPr lang="it-IT" dirty="0"/>
          </a:p>
        </p:txBody>
      </p:sp>
      <p:sp>
        <p:nvSpPr>
          <p:cNvPr id="5" name="Gallone 4"/>
          <p:cNvSpPr/>
          <p:nvPr/>
        </p:nvSpPr>
        <p:spPr>
          <a:xfrm>
            <a:off x="2286378" y="1984213"/>
            <a:ext cx="2560729" cy="99520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«</a:t>
            </a:r>
            <a:r>
              <a:rPr lang="it-IT" dirty="0" err="1" smtClean="0">
                <a:solidFill>
                  <a:schemeClr val="tx1"/>
                </a:solidFill>
              </a:rPr>
              <a:t>walk</a:t>
            </a:r>
            <a:r>
              <a:rPr lang="it-IT" dirty="0" smtClean="0">
                <a:solidFill>
                  <a:schemeClr val="tx1"/>
                </a:solidFill>
              </a:rPr>
              <a:t> in» in concessionaria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Gallone 15"/>
          <p:cNvSpPr/>
          <p:nvPr/>
        </p:nvSpPr>
        <p:spPr>
          <a:xfrm>
            <a:off x="4683333" y="1984213"/>
            <a:ext cx="2197289" cy="99520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Analisi KPI economici e DMS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Gallone 21"/>
          <p:cNvSpPr/>
          <p:nvPr/>
        </p:nvSpPr>
        <p:spPr>
          <a:xfrm>
            <a:off x="6849899" y="1984213"/>
            <a:ext cx="2197289" cy="99520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After</a:t>
            </a:r>
            <a:r>
              <a:rPr lang="it-IT" dirty="0" smtClean="0">
                <a:solidFill>
                  <a:schemeClr val="tx1"/>
                </a:solidFill>
              </a:rPr>
              <a:t> Sales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" name="AutoShape 2" descr="Risultati immagini per infocar Rep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2" descr="Risultati immagini per faccine ros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2" y="3451844"/>
            <a:ext cx="520764" cy="44096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03596" y="3331135"/>
            <a:ext cx="135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Velocità gestione </a:t>
            </a:r>
            <a:endParaRPr lang="it-IT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0" y="4043755"/>
            <a:ext cx="520764" cy="440969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786174" y="3923046"/>
            <a:ext cx="150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Qualità delle informazioni</a:t>
            </a:r>
            <a:endParaRPr lang="it-IT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1" y="4615532"/>
            <a:ext cx="520764" cy="440969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786175" y="4494823"/>
            <a:ext cx="135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Gestione del contatto</a:t>
            </a:r>
            <a:endParaRPr lang="it-IT" dirty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94" y="3449041"/>
            <a:ext cx="520764" cy="440969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866558" y="3328332"/>
            <a:ext cx="154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Preparazione del venditore</a:t>
            </a:r>
            <a:endParaRPr lang="it-IT" dirty="0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37" y="4095372"/>
            <a:ext cx="520764" cy="440969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2907501" y="3974663"/>
            <a:ext cx="135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Linguaggio comune</a:t>
            </a:r>
            <a:endParaRPr lang="it-IT" dirty="0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63" y="4642063"/>
            <a:ext cx="520764" cy="440969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2919527" y="4521354"/>
            <a:ext cx="135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Velocità di risposta</a:t>
            </a:r>
            <a:endParaRPr lang="it-IT" dirty="0"/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78" y="3405401"/>
            <a:ext cx="520764" cy="440969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5241268" y="3281078"/>
            <a:ext cx="135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Sostenibilità economica</a:t>
            </a:r>
            <a:endParaRPr lang="it-IT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504" y="3367191"/>
            <a:ext cx="520764" cy="440969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7365268" y="3246482"/>
            <a:ext cx="150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Fidelizzazione </a:t>
            </a:r>
            <a:r>
              <a:rPr lang="it-IT" dirty="0" err="1" smtClean="0"/>
              <a:t>after</a:t>
            </a:r>
            <a:r>
              <a:rPr lang="it-IT" dirty="0" smtClean="0"/>
              <a:t> sales</a:t>
            </a:r>
            <a:endParaRPr lang="it-IT" dirty="0"/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63" y="5188754"/>
            <a:ext cx="520764" cy="440969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2919527" y="5068045"/>
            <a:ext cx="176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Preventivi chiari e «sostenibili»</a:t>
            </a:r>
            <a:endParaRPr lang="it-IT" dirty="0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22" y="4027304"/>
            <a:ext cx="520764" cy="440969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7401385" y="3906595"/>
            <a:ext cx="179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Produttività nella riparazione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Applicazione web di ultima generazione 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08" y="1810442"/>
            <a:ext cx="3446141" cy="788985"/>
          </a:xfrm>
          <a:prstGeom prst="rect">
            <a:avLst/>
          </a:prstGeom>
        </p:spPr>
      </p:pic>
      <p:sp>
        <p:nvSpPr>
          <p:cNvPr id="4" name="Pentagono 3"/>
          <p:cNvSpPr/>
          <p:nvPr/>
        </p:nvSpPr>
        <p:spPr>
          <a:xfrm>
            <a:off x="368487" y="2947916"/>
            <a:ext cx="2047167" cy="95534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Ricerca su portali web</a:t>
            </a:r>
            <a:endParaRPr lang="it-IT" dirty="0"/>
          </a:p>
        </p:txBody>
      </p:sp>
      <p:sp>
        <p:nvSpPr>
          <p:cNvPr id="5" name="Gallone 4"/>
          <p:cNvSpPr/>
          <p:nvPr/>
        </p:nvSpPr>
        <p:spPr>
          <a:xfrm>
            <a:off x="2415654" y="2979419"/>
            <a:ext cx="2333767" cy="99520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«</a:t>
            </a:r>
            <a:r>
              <a:rPr lang="it-IT" dirty="0" err="1" smtClean="0">
                <a:solidFill>
                  <a:schemeClr val="tx1"/>
                </a:solidFill>
              </a:rPr>
              <a:t>walk</a:t>
            </a:r>
            <a:r>
              <a:rPr lang="it-IT" dirty="0" smtClean="0">
                <a:solidFill>
                  <a:schemeClr val="tx1"/>
                </a:solidFill>
              </a:rPr>
              <a:t> in» in salone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Gallone 15"/>
          <p:cNvSpPr/>
          <p:nvPr/>
        </p:nvSpPr>
        <p:spPr>
          <a:xfrm>
            <a:off x="4708477" y="2979419"/>
            <a:ext cx="2197289" cy="99520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Analisi KPI economici e DMS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54622" y="4131620"/>
            <a:ext cx="24702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Anagrafica  Infocar è lo standard dei portali e di gran parte del mondo Automotive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Facilità di pubblicazione Inventory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Dati anagrafici e tecnici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462015" y="4131619"/>
            <a:ext cx="2461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Configuratore web evoluto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Gestione colori ed equipaggiamenti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Quotazioni e valutazione permuta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M-site per </a:t>
            </a:r>
            <a:r>
              <a:rPr lang="it-IT" sz="1600" dirty="0" err="1" smtClean="0"/>
              <a:t>tablet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Inventory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Gestione del cliente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868672" y="4131620"/>
            <a:ext cx="20063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Cruscotto analitico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Valori </a:t>
            </a:r>
            <a:r>
              <a:rPr lang="it-IT" sz="1600" dirty="0" err="1" smtClean="0"/>
              <a:t>previsivi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Integrazione moduli all’interno dei DMS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sp>
        <p:nvSpPr>
          <p:cNvPr id="22" name="Gallone 21"/>
          <p:cNvSpPr/>
          <p:nvPr/>
        </p:nvSpPr>
        <p:spPr>
          <a:xfrm>
            <a:off x="6875043" y="2979419"/>
            <a:ext cx="2197289" cy="99520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After</a:t>
            </a:r>
            <a:r>
              <a:rPr lang="it-IT" dirty="0" smtClean="0">
                <a:solidFill>
                  <a:schemeClr val="tx1"/>
                </a:solidFill>
              </a:rPr>
              <a:t> Sales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905766" y="4131619"/>
            <a:ext cx="21665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Tagliandi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Preventivi meccatronica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Preventivi carrozzeria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Informazioni riparative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sp>
        <p:nvSpPr>
          <p:cNvPr id="24" name="AutoShape 2" descr="Risultati immagini per infocar Rep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043" y="2443722"/>
            <a:ext cx="1762125" cy="457200"/>
          </a:xfrm>
          <a:prstGeom prst="rect">
            <a:avLst/>
          </a:prstGeom>
        </p:spPr>
      </p:pic>
      <p:cxnSp>
        <p:nvCxnSpPr>
          <p:cNvPr id="27" name="Connettore 4 26"/>
          <p:cNvCxnSpPr>
            <a:stCxn id="2" idx="3"/>
            <a:endCxn id="25" idx="0"/>
          </p:cNvCxnSpPr>
          <p:nvPr/>
        </p:nvCxnSpPr>
        <p:spPr>
          <a:xfrm>
            <a:off x="6266549" y="2204935"/>
            <a:ext cx="1489557" cy="2387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" y="7"/>
            <a:ext cx="9143999" cy="30029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Logo Quattroruote negativ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099" y="554870"/>
            <a:ext cx="5217431" cy="1782443"/>
          </a:xfrm>
          <a:prstGeom prst="rect">
            <a:avLst/>
          </a:prstGeom>
        </p:spPr>
      </p:pic>
      <p:pic>
        <p:nvPicPr>
          <p:cNvPr id="4" name="Immagine 3" descr="Icone colora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77" y="4062859"/>
            <a:ext cx="760843" cy="22357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3113" y="3936017"/>
            <a:ext cx="69469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3797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Collaborazione con </a:t>
            </a:r>
            <a:r>
              <a:rPr lang="it-IT" sz="2400" dirty="0" err="1" smtClean="0"/>
              <a:t>federmotorizzazione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8094" y="2131021"/>
            <a:ext cx="27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Comunicazione</a:t>
            </a:r>
            <a:endParaRPr lang="it-IT" sz="3200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8094" y="3837621"/>
            <a:ext cx="2145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Formazione</a:t>
            </a:r>
            <a:endParaRPr lang="it-IT" sz="32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8094" y="4565586"/>
            <a:ext cx="334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Applicazioni &amp; Dati</a:t>
            </a:r>
            <a:endParaRPr lang="it-IT" sz="3200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8094" y="2981343"/>
            <a:ext cx="197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Workshop </a:t>
            </a:r>
            <a:endParaRPr lang="it-IT" sz="3200" dirty="0">
              <a:latin typeface="+mj-lt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97" y="1453368"/>
            <a:ext cx="1783924" cy="1336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96" y="2483675"/>
            <a:ext cx="2185386" cy="1734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174" y="4130009"/>
            <a:ext cx="3000083" cy="210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7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un ambiente in rapida evoluzione</a:t>
            </a:r>
            <a:endParaRPr lang="it-IT" sz="2400" dirty="0"/>
          </a:p>
        </p:txBody>
      </p:sp>
      <p:pic>
        <p:nvPicPr>
          <p:cNvPr id="1026" name="Picture 2" descr="http://www.bisignanoinrete.com/wp-content/uploads/2013/02/500-fiat-300x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9" y="2405856"/>
            <a:ext cx="3480025" cy="286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isultati immagini per mobile 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67" y="2405857"/>
            <a:ext cx="3549297" cy="286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1100368" y="1602099"/>
            <a:ext cx="3005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+mj-lt"/>
              </a:rPr>
              <a:t>Da 1 a 2 dealer visitati </a:t>
            </a:r>
          </a:p>
          <a:p>
            <a:pPr algn="ctr"/>
            <a:r>
              <a:rPr lang="it-IT" sz="2400" dirty="0" smtClean="0">
                <a:latin typeface="+mj-lt"/>
              </a:rPr>
              <a:t>vs 5 nel 2005</a:t>
            </a:r>
            <a:endParaRPr lang="it-IT" sz="24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79799" y="1607028"/>
            <a:ext cx="3243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j-lt"/>
              </a:rPr>
              <a:t>75% del tempo di ricerca dell’auto speso su </a:t>
            </a:r>
            <a:r>
              <a:rPr lang="it-IT" sz="2400" dirty="0" err="1" smtClean="0">
                <a:latin typeface="+mj-lt"/>
              </a:rPr>
              <a:t>digital</a:t>
            </a:r>
            <a:endParaRPr lang="it-I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69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4293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39859" y="1966644"/>
            <a:ext cx="57408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solidFill>
                  <a:schemeClr val="bg1"/>
                </a:solidFill>
                <a:latin typeface="Calibri" panose="020F0502020204030204" pitchFamily="34" charset="0"/>
              </a:rPr>
              <a:t>“The Internet and Phones are the new Showroom” </a:t>
            </a:r>
            <a:endParaRPr lang="it-IT" sz="4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0" y="2167546"/>
            <a:ext cx="4572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500" dirty="0">
              <a:solidFill>
                <a:srgbClr val="000000"/>
              </a:solidFill>
            </a:endParaRPr>
          </a:p>
          <a:p>
            <a:r>
              <a:rPr lang="en-US" b="1" dirty="0"/>
              <a:t>  8 		</a:t>
            </a:r>
            <a:r>
              <a:rPr lang="en-US" dirty="0" err="1"/>
              <a:t>siti</a:t>
            </a:r>
            <a:r>
              <a:rPr lang="en-US" dirty="0"/>
              <a:t> </a:t>
            </a:r>
            <a:r>
              <a:rPr lang="en-US" dirty="0" err="1"/>
              <a:t>visitati</a:t>
            </a:r>
            <a:r>
              <a:rPr lang="en-US" dirty="0"/>
              <a:t> prima di </a:t>
            </a:r>
            <a:r>
              <a:rPr lang="en-US" dirty="0" err="1"/>
              <a:t>acquistare</a:t>
            </a:r>
            <a:r>
              <a:rPr lang="en-US" dirty="0"/>
              <a:t> </a:t>
            </a:r>
          </a:p>
          <a:p>
            <a:r>
              <a:rPr lang="en-US" b="1" dirty="0"/>
              <a:t>75%   	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acquisti</a:t>
            </a:r>
            <a:r>
              <a:rPr lang="en-US" dirty="0"/>
              <a:t> ha </a:t>
            </a:r>
            <a:r>
              <a:rPr lang="en-US" dirty="0" err="1"/>
              <a:t>avuto</a:t>
            </a:r>
            <a:r>
              <a:rPr lang="en-US" dirty="0"/>
              <a:t> primo </a:t>
            </a:r>
            <a:r>
              <a:rPr lang="en-US" dirty="0" smtClean="0"/>
              <a:t>				</a:t>
            </a:r>
            <a:r>
              <a:rPr lang="en-US" dirty="0" err="1" smtClean="0"/>
              <a:t>contatto</a:t>
            </a:r>
            <a:r>
              <a:rPr lang="en-US" dirty="0" smtClean="0"/>
              <a:t> via internet</a:t>
            </a:r>
            <a:endParaRPr lang="en-US" dirty="0"/>
          </a:p>
          <a:p>
            <a:r>
              <a:rPr lang="en-US" b="1" dirty="0"/>
              <a:t>29</a:t>
            </a:r>
            <a:r>
              <a:rPr lang="en-US" b="1" dirty="0" smtClean="0"/>
              <a:t>%	</a:t>
            </a:r>
            <a:r>
              <a:rPr lang="en-US" b="1" dirty="0"/>
              <a:t>	</a:t>
            </a:r>
            <a:r>
              <a:rPr lang="en-US" dirty="0" err="1"/>
              <a:t>consumatori</a:t>
            </a:r>
            <a:r>
              <a:rPr lang="en-US" dirty="0"/>
              <a:t> </a:t>
            </a:r>
            <a:r>
              <a:rPr lang="en-US" dirty="0" err="1"/>
              <a:t>interessati</a:t>
            </a:r>
            <a:r>
              <a:rPr lang="en-US" dirty="0"/>
              <a:t> a </a:t>
            </a:r>
            <a:r>
              <a:rPr lang="en-US" dirty="0" err="1"/>
              <a:t>noleggio</a:t>
            </a:r>
            <a:r>
              <a:rPr lang="en-US" dirty="0"/>
              <a:t> </a:t>
            </a:r>
            <a:r>
              <a:rPr lang="en-US" dirty="0" smtClean="0"/>
              <a:t>		auto </a:t>
            </a:r>
            <a:r>
              <a:rPr lang="en-US" dirty="0" err="1" smtClean="0"/>
              <a:t>anziché</a:t>
            </a:r>
            <a:r>
              <a:rPr lang="en-US" dirty="0" smtClean="0"/>
              <a:t> </a:t>
            </a:r>
            <a:r>
              <a:rPr lang="en-US" dirty="0" err="1"/>
              <a:t>acquisto</a:t>
            </a:r>
            <a:endParaRPr lang="en-US" dirty="0"/>
          </a:p>
          <a:p>
            <a:r>
              <a:rPr lang="en-US" b="1" dirty="0"/>
              <a:t>59%	</a:t>
            </a:r>
            <a:r>
              <a:rPr lang="en-US" b="1" dirty="0" smtClean="0"/>
              <a:t>	</a:t>
            </a:r>
            <a:r>
              <a:rPr lang="en-US" dirty="0" smtClean="0"/>
              <a:t>del </a:t>
            </a:r>
            <a:r>
              <a:rPr lang="en-US" dirty="0"/>
              <a:t>tempo è </a:t>
            </a:r>
            <a:r>
              <a:rPr lang="en-US" dirty="0" err="1"/>
              <a:t>speso</a:t>
            </a:r>
            <a:r>
              <a:rPr lang="en-US" dirty="0"/>
              <a:t> on line prima  			</a:t>
            </a:r>
            <a:r>
              <a:rPr lang="en-US" dirty="0" err="1" smtClean="0"/>
              <a:t>dell’acquisto</a:t>
            </a:r>
            <a:endParaRPr lang="en-US" dirty="0"/>
          </a:p>
          <a:p>
            <a:r>
              <a:rPr lang="it-IT" b="1" dirty="0"/>
              <a:t>64%	</a:t>
            </a:r>
            <a:r>
              <a:rPr lang="it-IT" b="1" dirty="0" smtClean="0"/>
              <a:t>	</a:t>
            </a:r>
            <a:r>
              <a:rPr lang="it-IT" dirty="0" smtClean="0"/>
              <a:t>Trovano </a:t>
            </a:r>
            <a:r>
              <a:rPr lang="it-IT" dirty="0"/>
              <a:t>il veicolo nella fase di 			</a:t>
            </a:r>
            <a:r>
              <a:rPr lang="it-IT" dirty="0" smtClean="0"/>
              <a:t>esplorazione</a:t>
            </a:r>
            <a:endParaRPr lang="it-IT" dirty="0"/>
          </a:p>
          <a:p>
            <a:r>
              <a:rPr lang="en-US" b="1" dirty="0"/>
              <a:t>46% </a:t>
            </a:r>
            <a:r>
              <a:rPr lang="en-US" b="1" dirty="0" smtClean="0"/>
              <a:t>	</a:t>
            </a:r>
            <a:r>
              <a:rPr lang="en-US" b="1" dirty="0"/>
              <a:t>	</a:t>
            </a:r>
            <a:r>
              <a:rPr lang="en-US" dirty="0" err="1"/>
              <a:t>Contatta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dealer on line e </a:t>
            </a:r>
            <a:r>
              <a:rPr lang="en-US" dirty="0" err="1"/>
              <a:t>chiedono</a:t>
            </a:r>
            <a:r>
              <a:rPr lang="en-US" dirty="0"/>
              <a:t> 		</a:t>
            </a:r>
            <a:r>
              <a:rPr lang="en-US" dirty="0" err="1" smtClean="0"/>
              <a:t>informazioni</a:t>
            </a:r>
            <a:endParaRPr lang="it-IT" sz="15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06" y="2368712"/>
            <a:ext cx="3613923" cy="207729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62206" y="4737372"/>
            <a:ext cx="3613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Le ricerche da Mobile hanno superato il desktop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Automotive </a:t>
            </a:r>
            <a:r>
              <a:rPr lang="it-IT" sz="2400" dirty="0" err="1" smtClean="0"/>
              <a:t>marketplace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179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0" y="2393357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</a:rPr>
              <a:t>• 	</a:t>
            </a:r>
            <a:r>
              <a:rPr lang="en-US" dirty="0"/>
              <a:t>Eta: 19-35 (in 2016)</a:t>
            </a:r>
          </a:p>
          <a:p>
            <a:r>
              <a:rPr lang="en-US" dirty="0"/>
              <a:t>• 	</a:t>
            </a:r>
            <a:r>
              <a:rPr lang="en-US" b="1" dirty="0"/>
              <a:t>NON </a:t>
            </a:r>
            <a:r>
              <a:rPr lang="en-US" dirty="0" err="1"/>
              <a:t>influenzati</a:t>
            </a:r>
            <a:r>
              <a:rPr lang="en-US" dirty="0"/>
              <a:t> da advertising</a:t>
            </a:r>
          </a:p>
          <a:p>
            <a:r>
              <a:rPr lang="en-US" dirty="0"/>
              <a:t>•  	</a:t>
            </a:r>
            <a:r>
              <a:rPr lang="en-US" dirty="0" err="1"/>
              <a:t>Guardano</a:t>
            </a:r>
            <a:r>
              <a:rPr lang="en-US" dirty="0"/>
              <a:t> </a:t>
            </a:r>
            <a:r>
              <a:rPr lang="it-IT" dirty="0" err="1"/>
              <a:t>Reviews</a:t>
            </a:r>
            <a:r>
              <a:rPr lang="it-IT" dirty="0"/>
              <a:t> e  blogs </a:t>
            </a:r>
            <a:r>
              <a:rPr lang="it-IT" b="1" dirty="0"/>
              <a:t>PRIMA </a:t>
            </a:r>
            <a:r>
              <a:rPr lang="it-IT" dirty="0"/>
              <a:t>di      </a:t>
            </a:r>
          </a:p>
          <a:p>
            <a:r>
              <a:rPr lang="it-IT" dirty="0"/>
              <a:t>      </a:t>
            </a:r>
            <a:r>
              <a:rPr lang="it-IT" dirty="0" smtClean="0"/>
              <a:t>	acquistare </a:t>
            </a:r>
            <a:endParaRPr lang="it-IT" dirty="0"/>
          </a:p>
          <a:p>
            <a:r>
              <a:rPr lang="it-IT" dirty="0"/>
              <a:t>• 	La prima generazione che vive in </a:t>
            </a:r>
            <a:r>
              <a:rPr lang="it-IT" dirty="0" smtClean="0"/>
              <a:t>	«</a:t>
            </a:r>
            <a:r>
              <a:rPr lang="it-IT" dirty="0"/>
              <a:t>simbiosi» </a:t>
            </a:r>
            <a:r>
              <a:rPr lang="it-IT" dirty="0" smtClean="0"/>
              <a:t>con </a:t>
            </a:r>
            <a:r>
              <a:rPr lang="it-IT" dirty="0"/>
              <a:t>internet e </a:t>
            </a:r>
            <a:r>
              <a:rPr lang="en-US" dirty="0"/>
              <a:t> personal tech </a:t>
            </a:r>
            <a:r>
              <a:rPr lang="en-US" dirty="0" smtClean="0"/>
              <a:t>	devices 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  </a:t>
            </a:r>
            <a:r>
              <a:rPr lang="en-US" b="1" dirty="0" smtClean="0"/>
              <a:t>	</a:t>
            </a:r>
            <a:r>
              <a:rPr lang="en-US" b="1" dirty="0" err="1" smtClean="0"/>
              <a:t>Approccio</a:t>
            </a:r>
            <a:r>
              <a:rPr lang="en-US" b="1" dirty="0" smtClean="0"/>
              <a:t> </a:t>
            </a:r>
            <a:r>
              <a:rPr lang="en-US" b="1" dirty="0"/>
              <a:t>Mobile first 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  </a:t>
            </a:r>
            <a:r>
              <a:rPr lang="en-US" b="1" dirty="0" smtClean="0"/>
              <a:t>	Social </a:t>
            </a:r>
            <a:r>
              <a:rPr lang="en-US" b="1" dirty="0"/>
              <a:t>Media </a:t>
            </a:r>
            <a:r>
              <a:rPr lang="en-US" dirty="0"/>
              <a:t>per </a:t>
            </a:r>
            <a:r>
              <a:rPr lang="en-US" dirty="0" err="1"/>
              <a:t>informazioni</a:t>
            </a:r>
            <a:r>
              <a:rPr lang="en-US" dirty="0"/>
              <a:t> di </a:t>
            </a:r>
            <a:r>
              <a:rPr lang="en-US" dirty="0" err="1"/>
              <a:t>acqusto</a:t>
            </a:r>
            <a:endParaRPr lang="en-US" dirty="0"/>
          </a:p>
          <a:p>
            <a:r>
              <a:rPr lang="it-IT" dirty="0"/>
              <a:t>•    </a:t>
            </a:r>
            <a:r>
              <a:rPr lang="it-IT" dirty="0" smtClean="0"/>
              <a:t>	Alta </a:t>
            </a:r>
            <a:r>
              <a:rPr lang="it-IT" dirty="0"/>
              <a:t>sensibilità al </a:t>
            </a:r>
            <a:r>
              <a:rPr lang="it-IT" b="1" dirty="0"/>
              <a:t>prezzo</a:t>
            </a:r>
            <a:endParaRPr lang="it-IT" sz="135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30" y="2387020"/>
            <a:ext cx="3621653" cy="2684933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Nuove generazioni: i </a:t>
            </a:r>
            <a:r>
              <a:rPr lang="it-IT" sz="2400" dirty="0" err="1" smtClean="0"/>
              <a:t>millenials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578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39237" y="2270963"/>
            <a:ext cx="4974608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b="1" dirty="0">
                <a:latin typeface="Calibri" panose="020F0502020204030204" pitchFamily="34" charset="0"/>
              </a:rPr>
              <a:t>Online </a:t>
            </a:r>
            <a:r>
              <a:rPr lang="it-IT" b="1" dirty="0" err="1">
                <a:latin typeface="Calibri" panose="020F0502020204030204" pitchFamily="34" charset="0"/>
              </a:rPr>
              <a:t>Research</a:t>
            </a:r>
            <a:endParaRPr lang="it-IT" dirty="0">
              <a:latin typeface="Calibri" panose="020F0502020204030204" pitchFamily="34" charset="0"/>
            </a:endParaRPr>
          </a:p>
          <a:p>
            <a:r>
              <a:rPr lang="it-IT" b="1" dirty="0">
                <a:latin typeface="Calibri" panose="020F0502020204030204" pitchFamily="34" charset="0"/>
              </a:rPr>
              <a:t>Social Networking</a:t>
            </a:r>
            <a:endParaRPr lang="it-IT" dirty="0">
              <a:latin typeface="Calibri" panose="020F0502020204030204" pitchFamily="34" charset="0"/>
            </a:endParaRPr>
          </a:p>
          <a:p>
            <a:r>
              <a:rPr lang="it-IT" b="1" dirty="0">
                <a:latin typeface="Calibri" panose="020F0502020204030204" pitchFamily="34" charset="0"/>
              </a:rPr>
              <a:t>Verifica </a:t>
            </a:r>
            <a:r>
              <a:rPr lang="it-IT" b="1" dirty="0" err="1">
                <a:latin typeface="Calibri" panose="020F0502020204030204" pitchFamily="34" charset="0"/>
              </a:rPr>
              <a:t>reviews</a:t>
            </a:r>
            <a:r>
              <a:rPr lang="it-IT" b="1" dirty="0">
                <a:latin typeface="Calibri" panose="020F0502020204030204" pitchFamily="34" charset="0"/>
              </a:rPr>
              <a:t> (esperienze)</a:t>
            </a:r>
            <a:endParaRPr lang="it-IT" dirty="0">
              <a:latin typeface="Calibri" panose="020F0502020204030204" pitchFamily="34" charset="0"/>
            </a:endParaRPr>
          </a:p>
          <a:p>
            <a:r>
              <a:rPr lang="it-IT" b="1" dirty="0">
                <a:latin typeface="Calibri" panose="020F0502020204030204" pitchFamily="34" charset="0"/>
              </a:rPr>
              <a:t>More </a:t>
            </a:r>
            <a:r>
              <a:rPr lang="it-IT" b="1" dirty="0" err="1">
                <a:latin typeface="Calibri" panose="020F0502020204030204" pitchFamily="34" charset="0"/>
              </a:rPr>
              <a:t>Research</a:t>
            </a:r>
            <a:endParaRPr lang="it-IT" dirty="0">
              <a:latin typeface="Calibri" panose="020F0502020204030204" pitchFamily="34" charset="0"/>
            </a:endParaRPr>
          </a:p>
          <a:p>
            <a:r>
              <a:rPr lang="it-IT" b="1" dirty="0" err="1">
                <a:latin typeface="Calibri" panose="020F0502020204030204" pitchFamily="34" charset="0"/>
              </a:rPr>
              <a:t>Purchase</a:t>
            </a:r>
            <a:endParaRPr lang="it-IT" dirty="0">
              <a:latin typeface="Calibri" panose="020F0502020204030204" pitchFamily="34" charset="0"/>
            </a:endParaRPr>
          </a:p>
          <a:p>
            <a:r>
              <a:rPr lang="it-IT" b="1" dirty="0" err="1">
                <a:latin typeface="Calibri" panose="020F0502020204030204" pitchFamily="34" charset="0"/>
              </a:rPr>
              <a:t>Awareness</a:t>
            </a:r>
            <a:r>
              <a:rPr lang="it-IT" b="1" dirty="0">
                <a:latin typeface="Calibri" panose="020F0502020204030204" pitchFamily="34" charset="0"/>
              </a:rPr>
              <a:t> </a:t>
            </a:r>
          </a:p>
          <a:p>
            <a:endParaRPr lang="it-IT" sz="1350" b="1" dirty="0">
              <a:latin typeface="Calibri" panose="020F0502020204030204" pitchFamily="34" charset="0"/>
            </a:endParaRPr>
          </a:p>
          <a:p>
            <a:endParaRPr lang="it-IT" sz="135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48% non </a:t>
            </a:r>
            <a:r>
              <a:rPr lang="en-US" sz="2400" dirty="0" err="1">
                <a:latin typeface="Calibri" panose="020F0502020204030204" pitchFamily="34" charset="0"/>
              </a:rPr>
              <a:t>acquista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l’auto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che</a:t>
            </a:r>
            <a:r>
              <a:rPr lang="en-US" sz="2400" dirty="0">
                <a:latin typeface="Calibri" panose="020F0502020204030204" pitchFamily="34" charset="0"/>
              </a:rPr>
              <a:t> ha in </a:t>
            </a:r>
            <a:r>
              <a:rPr lang="en-US" sz="2400" dirty="0" err="1">
                <a:latin typeface="Calibri" panose="020F0502020204030204" pitchFamily="34" charset="0"/>
              </a:rPr>
              <a:t>testa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nella</a:t>
            </a:r>
            <a:r>
              <a:rPr lang="en-US" sz="2400" dirty="0">
                <a:latin typeface="Calibri" panose="020F0502020204030204" pitchFamily="34" charset="0"/>
              </a:rPr>
              <a:t> prima </a:t>
            </a:r>
            <a:r>
              <a:rPr lang="en-US" sz="2400" dirty="0" err="1">
                <a:latin typeface="Calibri" panose="020F0502020204030204" pitchFamily="34" charset="0"/>
              </a:rPr>
              <a:t>fase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</a:rPr>
              <a:t> </a:t>
            </a:r>
            <a:endParaRPr lang="it-IT" sz="135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6" y="2129957"/>
            <a:ext cx="2914650" cy="3007519"/>
          </a:xfrm>
          <a:prstGeom prst="ellipse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Il nuovo «imbuto» del ciclo di acquisto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421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6884" t="27935" r="30727" b="18466"/>
          <a:stretch/>
        </p:blipFill>
        <p:spPr>
          <a:xfrm>
            <a:off x="623453" y="1399309"/>
            <a:ext cx="8117099" cy="4668982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828740" y="459106"/>
            <a:ext cx="83958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it-IT"/>
            </a:defPPr>
            <a:lvl1pPr>
              <a:defRPr sz="20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ucida Grande" charset="0"/>
                <a:cs typeface="Lucida Grande" charset="0"/>
              </a:defRPr>
            </a:lvl1pPr>
            <a:lvl2pPr>
              <a:defRPr sz="1200">
                <a:latin typeface="Gill Sans" charset="0"/>
              </a:defRPr>
            </a:lvl2pPr>
            <a:lvl3pPr>
              <a:defRPr sz="1200">
                <a:latin typeface="Gill Sans" charset="0"/>
              </a:defRPr>
            </a:lvl3pPr>
            <a:lvl4pPr>
              <a:defRPr sz="1200">
                <a:latin typeface="Gill Sans" charset="0"/>
              </a:defRPr>
            </a:lvl4pPr>
            <a:lvl5pPr>
              <a:defRPr sz="1200"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latin typeface="Gill Sans" charset="0"/>
              </a:defRPr>
            </a:lvl9pPr>
          </a:lstStyle>
          <a:p>
            <a:r>
              <a:rPr lang="it-IT" sz="2400" dirty="0" smtClean="0"/>
              <a:t>Automotive </a:t>
            </a:r>
            <a:r>
              <a:rPr lang="it-IT" sz="2400" dirty="0" err="1" smtClean="0"/>
              <a:t>touchpoints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164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14363</TotalTime>
  <Words>376</Words>
  <Application>Microsoft Office PowerPoint</Application>
  <PresentationFormat>Presentazione su schermo (4:3)</PresentationFormat>
  <Paragraphs>127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Lucida Grande</vt:lpstr>
      <vt:lpstr>Open Sans Regolare</vt:lpstr>
      <vt:lpstr>Roboto</vt:lpstr>
      <vt:lpstr>Roboto Regolare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Hole in 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elisa2</dc:creator>
  <cp:lastModifiedBy>Mangiaficos</cp:lastModifiedBy>
  <cp:revision>669</cp:revision>
  <cp:lastPrinted>2015-10-29T07:46:07Z</cp:lastPrinted>
  <dcterms:created xsi:type="dcterms:W3CDTF">2015-08-27T12:46:34Z</dcterms:created>
  <dcterms:modified xsi:type="dcterms:W3CDTF">2017-11-17T09:34:26Z</dcterms:modified>
</cp:coreProperties>
</file>