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73" r:id="rId3"/>
    <p:sldId id="257" r:id="rId4"/>
    <p:sldId id="259" r:id="rId5"/>
    <p:sldId id="261" r:id="rId6"/>
    <p:sldId id="263" r:id="rId7"/>
    <p:sldId id="265" r:id="rId8"/>
    <p:sldId id="266" r:id="rId9"/>
    <p:sldId id="267" r:id="rId10"/>
    <p:sldId id="278" r:id="rId11"/>
    <p:sldId id="279" r:id="rId12"/>
    <p:sldId id="280" r:id="rId13"/>
    <p:sldId id="281" r:id="rId14"/>
    <p:sldId id="274" r:id="rId15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5" d="100"/>
          <a:sy n="45" d="100"/>
        </p:scale>
        <p:origin x="79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giaficos\Desktop\TREN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giaficos\Desktop\IMPERIA\COMMERCIALI%20IMPERI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giaficos\Desktop\IMPERIA\USATO%20imperi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TREND</a:t>
            </a:r>
            <a:r>
              <a:rPr lang="it-IT" sz="2400" b="1" baseline="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MERCATO AUTOVETTURE 1997 - 2017</a:t>
            </a:r>
            <a:endParaRPr lang="it-IT" sz="24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0.13414850317623342"/>
          <c:y val="1.45932124785525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6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CB6-4C44-9A46-9532650F916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CB6-4C44-9A46-9532650F916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CB6-4C44-9A46-9532650F916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CB6-4C44-9A46-9532650F916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CB6-4C44-9A46-9532650F9163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CB6-4C44-9A46-9532650F9163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CB6-4C44-9A46-9532650F9163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FCB6-4C44-9A46-9532650F9163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FCB6-4C44-9A46-9532650F9163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FCB6-4C44-9A46-9532650F9163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FCB6-4C44-9A46-9532650F9163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FCB6-4C44-9A46-9532650F9163}"/>
              </c:ext>
            </c:extLst>
          </c:dPt>
          <c:dPt>
            <c:idx val="1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FCB6-4C44-9A46-9532650F9163}"/>
              </c:ext>
            </c:extLst>
          </c:dPt>
          <c:dPt>
            <c:idx val="1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FCB6-4C44-9A46-9532650F9163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FCB6-4C44-9A46-9532650F91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Foglio1!$A$4:$A$24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Foglio1!$B$4:$B$24</c:f>
              <c:numCache>
                <c:formatCode>0.000</c:formatCode>
                <c:ptCount val="21"/>
                <c:pt idx="0">
                  <c:v>2.4039999999999999</c:v>
                </c:pt>
                <c:pt idx="1">
                  <c:v>2.379</c:v>
                </c:pt>
                <c:pt idx="2">
                  <c:v>2.3380000000000001</c:v>
                </c:pt>
                <c:pt idx="3">
                  <c:v>2.423</c:v>
                </c:pt>
                <c:pt idx="4">
                  <c:v>2.4129999999999998</c:v>
                </c:pt>
                <c:pt idx="5">
                  <c:v>2.2799999999999998</c:v>
                </c:pt>
                <c:pt idx="6">
                  <c:v>2.2469999999999999</c:v>
                </c:pt>
                <c:pt idx="7">
                  <c:v>2.2650000000000001</c:v>
                </c:pt>
                <c:pt idx="8">
                  <c:v>2.2370000000000001</c:v>
                </c:pt>
                <c:pt idx="9">
                  <c:v>2.3260000000000001</c:v>
                </c:pt>
                <c:pt idx="10">
                  <c:v>2.4929999999999999</c:v>
                </c:pt>
                <c:pt idx="11">
                  <c:v>2.1619999999999999</c:v>
                </c:pt>
                <c:pt idx="12">
                  <c:v>2.1589999999999998</c:v>
                </c:pt>
                <c:pt idx="13">
                  <c:v>1.962</c:v>
                </c:pt>
                <c:pt idx="14">
                  <c:v>1.7490000000000001</c:v>
                </c:pt>
                <c:pt idx="15">
                  <c:v>1.403</c:v>
                </c:pt>
                <c:pt idx="16">
                  <c:v>1.3049999999999999</c:v>
                </c:pt>
                <c:pt idx="17">
                  <c:v>1.36</c:v>
                </c:pt>
                <c:pt idx="18">
                  <c:v>1.556</c:v>
                </c:pt>
                <c:pt idx="19">
                  <c:v>1.847</c:v>
                </c:pt>
                <c:pt idx="20">
                  <c:v>1.988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FCB6-4C44-9A46-9532650F916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14984096"/>
        <c:axId val="167867272"/>
      </c:barChart>
      <c:catAx>
        <c:axId val="11498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67867272"/>
        <c:crosses val="autoZero"/>
        <c:auto val="1"/>
        <c:lblAlgn val="ctr"/>
        <c:lblOffset val="100"/>
        <c:noMultiLvlLbl val="0"/>
      </c:catAx>
      <c:valAx>
        <c:axId val="167867272"/>
        <c:scaling>
          <c:orientation val="minMax"/>
        </c:scaling>
        <c:delete val="1"/>
        <c:axPos val="l"/>
        <c:numFmt formatCode="0.000" sourceLinked="1"/>
        <c:majorTickMark val="none"/>
        <c:minorTickMark val="none"/>
        <c:tickLblPos val="nextTo"/>
        <c:crossAx val="114984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000" b="1">
                <a:solidFill>
                  <a:sysClr val="windowText" lastClr="000000"/>
                </a:solidFill>
              </a:rPr>
              <a:t>Mercato</a:t>
            </a:r>
            <a:r>
              <a:rPr lang="it-IT" sz="2000" b="1" baseline="0">
                <a:solidFill>
                  <a:sysClr val="windowText" lastClr="000000"/>
                </a:solidFill>
              </a:rPr>
              <a:t> veicoli commerciali in Liguria</a:t>
            </a:r>
            <a:endParaRPr lang="it-IT" sz="20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952567588244298E-2"/>
          <c:y val="0.1509484660580577"/>
          <c:w val="0.89900894495211514"/>
          <c:h val="0.77483193159414854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778898727439852E-2"/>
                  <c:y val="-3.1274271585232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07-41C8-8399-E9DAF940E195}"/>
                </c:ext>
              </c:extLst>
            </c:dLbl>
            <c:dLbl>
              <c:idx val="1"/>
              <c:layout>
                <c:manualLayout>
                  <c:x val="-1.2870012870013106E-3"/>
                  <c:y val="-2.0849616966269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07-41C8-8399-E9DAF940E195}"/>
                </c:ext>
              </c:extLst>
            </c:dLbl>
            <c:dLbl>
              <c:idx val="2"/>
              <c:layout>
                <c:manualLayout>
                  <c:x val="0"/>
                  <c:y val="-4.5869157325792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07-41C8-8399-E9DAF940E195}"/>
                </c:ext>
              </c:extLst>
            </c:dLbl>
            <c:dLbl>
              <c:idx val="3"/>
              <c:layout>
                <c:manualLayout>
                  <c:x val="-5.1604461178531152E-3"/>
                  <c:y val="-3.9614272235911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07-41C8-8399-E9DAF940E1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Foglio1!$A$7:$A$10</c:f>
              <c:strCache>
                <c:ptCount val="4"/>
                <c:pt idx="0">
                  <c:v>GENOVA</c:v>
                </c:pt>
                <c:pt idx="1">
                  <c:v>IMPERIA</c:v>
                </c:pt>
                <c:pt idx="2">
                  <c:v>LA SPEZIA</c:v>
                </c:pt>
                <c:pt idx="3">
                  <c:v>SAVONA</c:v>
                </c:pt>
              </c:strCache>
            </c:strRef>
          </c:cat>
          <c:val>
            <c:numRef>
              <c:f>Foglio1!$B$7:$B$10</c:f>
              <c:numCache>
                <c:formatCode>General</c:formatCode>
                <c:ptCount val="4"/>
                <c:pt idx="0">
                  <c:v>1719</c:v>
                </c:pt>
                <c:pt idx="1">
                  <c:v>500</c:v>
                </c:pt>
                <c:pt idx="2">
                  <c:v>421</c:v>
                </c:pt>
                <c:pt idx="3">
                  <c:v>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07-41C8-8399-E9DAF940E19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8735167803345631E-3"/>
                  <c:y val="-6.0463889202180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07-41C8-8399-E9DAF940E195}"/>
                </c:ext>
              </c:extLst>
            </c:dLbl>
            <c:dLbl>
              <c:idx val="1"/>
              <c:layout>
                <c:manualLayout>
                  <c:x val="3.8610038610038611E-3"/>
                  <c:y val="-3.5444348842657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607-41C8-8399-E9DAF940E195}"/>
                </c:ext>
              </c:extLst>
            </c:dLbl>
            <c:dLbl>
              <c:idx val="2"/>
              <c:layout>
                <c:manualLayout>
                  <c:x val="3.8610038610038138E-3"/>
                  <c:y val="-3.1274425449403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07-41C8-8399-E9DAF940E195}"/>
                </c:ext>
              </c:extLst>
            </c:dLbl>
            <c:dLbl>
              <c:idx val="3"/>
              <c:layout>
                <c:manualLayout>
                  <c:x val="0"/>
                  <c:y val="-4.1699233932538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607-41C8-8399-E9DAF940E1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Foglio1!$A$7:$A$10</c:f>
              <c:strCache>
                <c:ptCount val="4"/>
                <c:pt idx="0">
                  <c:v>GENOVA</c:v>
                </c:pt>
                <c:pt idx="1">
                  <c:v>IMPERIA</c:v>
                </c:pt>
                <c:pt idx="2">
                  <c:v>LA SPEZIA</c:v>
                </c:pt>
                <c:pt idx="3">
                  <c:v>SAVONA</c:v>
                </c:pt>
              </c:strCache>
            </c:strRef>
          </c:cat>
          <c:val>
            <c:numRef>
              <c:f>Foglio1!$C$7:$C$10</c:f>
              <c:numCache>
                <c:formatCode>General</c:formatCode>
                <c:ptCount val="4"/>
                <c:pt idx="0">
                  <c:v>1605</c:v>
                </c:pt>
                <c:pt idx="1">
                  <c:v>451</c:v>
                </c:pt>
                <c:pt idx="2">
                  <c:v>373</c:v>
                </c:pt>
                <c:pt idx="3">
                  <c:v>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607-41C8-8399-E9DAF940E1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7979160"/>
        <c:axId val="167979544"/>
        <c:axId val="168002728"/>
      </c:bar3DChart>
      <c:catAx>
        <c:axId val="167979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7979544"/>
        <c:crosses val="autoZero"/>
        <c:auto val="1"/>
        <c:lblAlgn val="ctr"/>
        <c:lblOffset val="100"/>
        <c:noMultiLvlLbl val="0"/>
      </c:catAx>
      <c:valAx>
        <c:axId val="167979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7979160"/>
        <c:crosses val="autoZero"/>
        <c:crossBetween val="between"/>
      </c:valAx>
      <c:serAx>
        <c:axId val="168002728"/>
        <c:scaling>
          <c:orientation val="minMax"/>
        </c:scaling>
        <c:delete val="1"/>
        <c:axPos val="b"/>
        <c:majorTickMark val="out"/>
        <c:minorTickMark val="none"/>
        <c:tickLblPos val="nextTo"/>
        <c:crossAx val="16797954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RAPPORTO</a:t>
            </a:r>
            <a:r>
              <a:rPr lang="it-IT" baseline="0"/>
              <a:t> SU USATO REGIONE LIGURIA </a:t>
            </a:r>
          </a:p>
          <a:p>
            <a:pPr>
              <a:defRPr/>
            </a:pPr>
            <a:r>
              <a:rPr lang="it-IT" baseline="0"/>
              <a:t>(passaggi netti)</a:t>
            </a:r>
            <a:endParaRPr lang="it-IT"/>
          </a:p>
        </c:rich>
      </c:tx>
      <c:layout>
        <c:manualLayout>
          <c:xMode val="edge"/>
          <c:yMode val="edge"/>
          <c:x val="0.23129873830356573"/>
          <c:y val="2.61305223018178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Foglio1!$B$5:$B$6</c:f>
              <c:strCache>
                <c:ptCount val="2"/>
                <c:pt idx="0">
                  <c:v>PASSAGGI NETTI</c:v>
                </c:pt>
                <c:pt idx="1">
                  <c:v>2016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3.7174721189591076E-3"/>
                  <c:y val="5.1340122246086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32-4501-8C4B-0C06EBDEE3EB}"/>
                </c:ext>
              </c:extLst>
            </c:dLbl>
            <c:dLbl>
              <c:idx val="1"/>
              <c:layout>
                <c:manualLayout>
                  <c:x val="-2.2717622735500358E-17"/>
                  <c:y val="5.7380136627978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32-4501-8C4B-0C06EBDEE3EB}"/>
                </c:ext>
              </c:extLst>
            </c:dLbl>
            <c:dLbl>
              <c:idx val="2"/>
              <c:layout>
                <c:manualLayout>
                  <c:x val="0"/>
                  <c:y val="5.4360129437032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32-4501-8C4B-0C06EBDEE3EB}"/>
                </c:ext>
              </c:extLst>
            </c:dLbl>
            <c:dLbl>
              <c:idx val="3"/>
              <c:layout>
                <c:manualLayout>
                  <c:x val="-1.2391573729863693E-3"/>
                  <c:y val="6.0400143818925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32-4501-8C4B-0C06EBDEE3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Foglio1!$A$7:$A$10</c:f>
              <c:strCache>
                <c:ptCount val="4"/>
                <c:pt idx="0">
                  <c:v>GENOVA*</c:v>
                </c:pt>
                <c:pt idx="1">
                  <c:v>IMPERIA   </c:v>
                </c:pt>
                <c:pt idx="2">
                  <c:v>LA SPEZIA </c:v>
                </c:pt>
                <c:pt idx="3">
                  <c:v>SAVONA</c:v>
                </c:pt>
              </c:strCache>
            </c:strRef>
          </c:cat>
          <c:val>
            <c:numRef>
              <c:f>Foglio1!$B$7:$B$10</c:f>
              <c:numCache>
                <c:formatCode>General</c:formatCode>
                <c:ptCount val="4"/>
                <c:pt idx="0">
                  <c:v>33713</c:v>
                </c:pt>
                <c:pt idx="1">
                  <c:v>9916</c:v>
                </c:pt>
                <c:pt idx="2">
                  <c:v>9750</c:v>
                </c:pt>
                <c:pt idx="3">
                  <c:v>13136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32-4501-8C4B-0C06EBDEE3EB}"/>
            </c:ext>
          </c:extLst>
        </c:ser>
        <c:ser>
          <c:idx val="1"/>
          <c:order val="1"/>
          <c:tx>
            <c:strRef>
              <c:f>Foglio1!$C$5:$C$6</c:f>
              <c:strCache>
                <c:ptCount val="2"/>
                <c:pt idx="0">
                  <c:v>PASSAGGI NETTI</c:v>
                </c:pt>
                <c:pt idx="1">
                  <c:v>2017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6.0400143818925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32-4501-8C4B-0C06EBDEE3EB}"/>
                </c:ext>
              </c:extLst>
            </c:dLbl>
            <c:dLbl>
              <c:idx val="1"/>
              <c:layout>
                <c:manualLayout>
                  <c:x val="0"/>
                  <c:y val="5.7380136627978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B32-4501-8C4B-0C06EBDEE3EB}"/>
                </c:ext>
              </c:extLst>
            </c:dLbl>
            <c:dLbl>
              <c:idx val="2"/>
              <c:layout>
                <c:manualLayout>
                  <c:x val="-4.5435245471000717E-17"/>
                  <c:y val="5.7380136627978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B32-4501-8C4B-0C06EBDEE3EB}"/>
                </c:ext>
              </c:extLst>
            </c:dLbl>
            <c:dLbl>
              <c:idx val="3"/>
              <c:layout>
                <c:manualLayout>
                  <c:x val="0"/>
                  <c:y val="6.0400143818925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B32-4501-8C4B-0C06EBDEE3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Foglio1!$A$7:$A$10</c:f>
              <c:strCache>
                <c:ptCount val="4"/>
                <c:pt idx="0">
                  <c:v>GENOVA*</c:v>
                </c:pt>
                <c:pt idx="1">
                  <c:v>IMPERIA   </c:v>
                </c:pt>
                <c:pt idx="2">
                  <c:v>LA SPEZIA </c:v>
                </c:pt>
                <c:pt idx="3">
                  <c:v>SAVONA</c:v>
                </c:pt>
              </c:strCache>
            </c:strRef>
          </c:cat>
          <c:val>
            <c:numRef>
              <c:f>Foglio1!$C$7:$C$10</c:f>
              <c:numCache>
                <c:formatCode>General</c:formatCode>
                <c:ptCount val="4"/>
                <c:pt idx="0">
                  <c:v>34912</c:v>
                </c:pt>
                <c:pt idx="1">
                  <c:v>10291</c:v>
                </c:pt>
                <c:pt idx="2">
                  <c:v>9975</c:v>
                </c:pt>
                <c:pt idx="3">
                  <c:v>13656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B32-4501-8C4B-0C06EBDEE3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8529816"/>
        <c:axId val="168534296"/>
      </c:barChart>
      <c:catAx>
        <c:axId val="16852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8534296"/>
        <c:crosses val="autoZero"/>
        <c:auto val="1"/>
        <c:lblAlgn val="ctr"/>
        <c:lblOffset val="100"/>
        <c:noMultiLvlLbl val="0"/>
      </c:catAx>
      <c:valAx>
        <c:axId val="16853429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852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1FF10655-75FA-4185-BA15-3148F44C217A}" type="datetimeFigureOut">
              <a:rPr lang="it-IT" smtClean="0"/>
              <a:t>14/06/2018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F8887CD7-E610-4B4E-9986-FE09007DF3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2694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87CD7-E610-4B4E-9986-FE09007DF30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626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FD98-7FC9-4036-AD3C-F833F5D08D3A}" type="datetime1">
              <a:rPr lang="it-IT" smtClean="0"/>
              <a:t>14/06/2018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0C9D-0175-47CA-AD36-6BE7940B8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323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89EB-1B1B-4A45-AE0C-6D5B5B44C26D}" type="datetime1">
              <a:rPr lang="it-IT" smtClean="0"/>
              <a:t>14/06/2018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0C9D-0175-47CA-AD36-6BE7940B8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087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2044-A05A-4E4E-9289-2776D45DC62A}" type="datetime1">
              <a:rPr lang="it-IT" smtClean="0"/>
              <a:t>14/06/2018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0C9D-0175-47CA-AD36-6BE7940B8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836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2898-979F-4EC4-83EF-E10B4CCC9D85}" type="datetime1">
              <a:rPr lang="it-IT" smtClean="0"/>
              <a:t>14/06/2018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0C9D-0175-47CA-AD36-6BE7940B8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027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592B-C794-478F-B63B-C31F28DDB0E1}" type="datetime1">
              <a:rPr lang="it-IT" smtClean="0"/>
              <a:t>14/06/2018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0C9D-0175-47CA-AD36-6BE7940B8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09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6061-D0DA-4085-82F2-DF5944619914}" type="datetime1">
              <a:rPr lang="it-IT" smtClean="0"/>
              <a:t>14/06/2018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0C9D-0175-47CA-AD36-6BE7940B8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539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E458-27EC-4687-8A4C-15A410DCD955}" type="datetime1">
              <a:rPr lang="it-IT" smtClean="0"/>
              <a:t>14/06/2018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0C9D-0175-47CA-AD36-6BE7940B8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617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0B6F-C1C5-4467-BD41-842494179018}" type="datetime1">
              <a:rPr lang="it-IT" smtClean="0"/>
              <a:t>14/06/2018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0C9D-0175-47CA-AD36-6BE7940B8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47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0E6C-9242-447C-A92E-7C9F1511857F}" type="datetime1">
              <a:rPr lang="it-IT" smtClean="0"/>
              <a:t>14/06/2018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0C9D-0175-47CA-AD36-6BE7940B8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305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2E90-AFA4-4AD8-985A-B59FD24A4933}" type="datetime1">
              <a:rPr lang="it-IT" smtClean="0"/>
              <a:t>14/06/2018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0C9D-0175-47CA-AD36-6BE7940B8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10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8FE7-B724-44BC-9E43-8CC2A495D6A4}" type="datetime1">
              <a:rPr lang="it-IT" smtClean="0"/>
              <a:t>14/06/2018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0C9D-0175-47CA-AD36-6BE7940B8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280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ECF58-6C80-4829-A189-DA8298E35F87}" type="datetime1">
              <a:rPr lang="it-IT" smtClean="0"/>
              <a:t>14/06/2018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A0C9D-0175-47CA-AD36-6BE7940B8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793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dermotorizzazione.it/" TargetMode="External"/><Relationship Id="rId2" Type="http://schemas.openxmlformats.org/officeDocument/2006/relationships/hyperlink" Target="mailto:federmotorizzazione@unione.milano.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microsoft.com/office/2007/relationships/hdphoto" Target="../media/hdphoto1.wdp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>
            <a:off x="2800865" y="2680766"/>
            <a:ext cx="3372829" cy="604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it-IT" sz="1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11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Simonpaolo </a:t>
            </a:r>
            <a:r>
              <a:rPr lang="it-IT" sz="112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Buongiardino</a:t>
            </a:r>
            <a:br>
              <a:rPr lang="it-IT" sz="1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it-IT" sz="1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413596" y="2282110"/>
            <a:ext cx="416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Presidente </a:t>
            </a:r>
          </a:p>
          <a:p>
            <a:r>
              <a:rPr lang="it-IT" i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Federmotorizzazione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5879818" y="2172237"/>
            <a:ext cx="0" cy="1017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ottotitolo 2"/>
          <p:cNvSpPr txBox="1">
            <a:spLocks/>
          </p:cNvSpPr>
          <p:nvPr/>
        </p:nvSpPr>
        <p:spPr>
          <a:xfrm>
            <a:off x="0" y="5560278"/>
            <a:ext cx="12192000" cy="898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CONVEGNO FEDERMOTORIZZAZIONE</a:t>
            </a:r>
          </a:p>
          <a:p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giugno 2018 </a:t>
            </a:r>
          </a:p>
          <a:p>
            <a:endParaRPr lang="it-IT" sz="20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" y="354546"/>
            <a:ext cx="2079239" cy="94703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290" y="258600"/>
            <a:ext cx="2127656" cy="113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49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3896" t="4861" r="5094" b="1098"/>
          <a:stretch/>
        </p:blipFill>
        <p:spPr>
          <a:xfrm>
            <a:off x="0" y="0"/>
            <a:ext cx="12252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88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3941" t="5380" r="5366" b="1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52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4258" t="6015" r="5232" b="1060"/>
          <a:stretch/>
        </p:blipFill>
        <p:spPr>
          <a:xfrm>
            <a:off x="0" y="0"/>
            <a:ext cx="12101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60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4540" t="5140" r="5899" b="244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79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576291" y="406873"/>
            <a:ext cx="5283200" cy="4888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SEDE ROMA</a:t>
            </a:r>
            <a:b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PIAZZA G.G. BELLI, 2</a:t>
            </a:r>
            <a:b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 – 00153</a:t>
            </a:r>
            <a:b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T: 06.5866305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SEDE OPERATIVA MILANO</a:t>
            </a:r>
            <a:br>
              <a:rPr lang="it-IT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CORSO VENEZIA, 47</a:t>
            </a:r>
            <a:b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MILANO – 20121</a:t>
            </a:r>
            <a:b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T:</a:t>
            </a:r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02.7750288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federmotorizzazione@unione.milano.it</a:t>
            </a:r>
            <a:endParaRPr lang="it-IT" sz="1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www.federmotorizzazione.it</a:t>
            </a:r>
            <a:endParaRPr lang="it-IT" sz="1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84727" y="406873"/>
            <a:ext cx="57080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 IN CONTATTO CON LA TUA FEDERAZIONE</a:t>
            </a:r>
          </a:p>
        </p:txBody>
      </p:sp>
      <p:sp>
        <p:nvSpPr>
          <p:cNvPr id="3" name="Freccia a destra 2"/>
          <p:cNvSpPr/>
          <p:nvPr/>
        </p:nvSpPr>
        <p:spPr>
          <a:xfrm>
            <a:off x="2567709" y="4793172"/>
            <a:ext cx="3325091" cy="1330037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183" y="5154834"/>
            <a:ext cx="2791103" cy="129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61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31953" cy="6858000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468203" y="2004255"/>
            <a:ext cx="1603512" cy="157982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6C3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2" y="2089653"/>
            <a:ext cx="1285098" cy="85857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3803" y="3110764"/>
            <a:ext cx="351462" cy="20649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7" y="3079968"/>
            <a:ext cx="303843" cy="30384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60" y="3034699"/>
            <a:ext cx="358628" cy="358628"/>
          </a:xfrm>
          <a:prstGeom prst="rect">
            <a:avLst/>
          </a:prstGeom>
        </p:spPr>
      </p:pic>
      <p:sp>
        <p:nvSpPr>
          <p:cNvPr id="10" name="Freccia a destra 9"/>
          <p:cNvSpPr/>
          <p:nvPr/>
        </p:nvSpPr>
        <p:spPr>
          <a:xfrm rot="19442446">
            <a:off x="2009766" y="1974784"/>
            <a:ext cx="1188451" cy="161538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3004417" y="118035"/>
            <a:ext cx="2078639" cy="203702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5" t="24639" r="10106" b="41318"/>
          <a:stretch/>
        </p:blipFill>
        <p:spPr>
          <a:xfrm>
            <a:off x="3158219" y="744922"/>
            <a:ext cx="1785685" cy="689522"/>
          </a:xfrm>
          <a:prstGeom prst="rect">
            <a:avLst/>
          </a:prstGeom>
        </p:spPr>
      </p:pic>
      <p:sp>
        <p:nvSpPr>
          <p:cNvPr id="13" name="Freccia tridirezionale 12"/>
          <p:cNvSpPr/>
          <p:nvPr/>
        </p:nvSpPr>
        <p:spPr>
          <a:xfrm rot="10800000">
            <a:off x="5324002" y="878774"/>
            <a:ext cx="3947666" cy="906361"/>
          </a:xfrm>
          <a:prstGeom prst="leftRightUp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9381661" y="118035"/>
            <a:ext cx="2268256" cy="21134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502" y="432830"/>
            <a:ext cx="1292893" cy="1292893"/>
          </a:xfrm>
          <a:prstGeom prst="rect">
            <a:avLst/>
          </a:prstGeom>
        </p:spPr>
      </p:pic>
      <p:sp>
        <p:nvSpPr>
          <p:cNvPr id="19" name="Ovale 18"/>
          <p:cNvSpPr/>
          <p:nvPr/>
        </p:nvSpPr>
        <p:spPr>
          <a:xfrm>
            <a:off x="2861063" y="4548017"/>
            <a:ext cx="2078639" cy="203702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9696342" y="4471601"/>
            <a:ext cx="2268256" cy="2113437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988" y="5148873"/>
            <a:ext cx="1843438" cy="835308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668" y="5300821"/>
            <a:ext cx="1807604" cy="454996"/>
          </a:xfrm>
          <a:prstGeom prst="rect">
            <a:avLst/>
          </a:prstGeom>
        </p:spPr>
      </p:pic>
      <p:sp>
        <p:nvSpPr>
          <p:cNvPr id="23" name="Ovale 22"/>
          <p:cNvSpPr/>
          <p:nvPr/>
        </p:nvSpPr>
        <p:spPr>
          <a:xfrm>
            <a:off x="5445941" y="1884584"/>
            <a:ext cx="3584781" cy="326429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325" y="2993774"/>
            <a:ext cx="3348011" cy="866799"/>
          </a:xfrm>
          <a:prstGeom prst="rect">
            <a:avLst/>
          </a:prstGeom>
        </p:spPr>
      </p:pic>
      <p:sp>
        <p:nvSpPr>
          <p:cNvPr id="29" name="Freccia a destra 28"/>
          <p:cNvSpPr/>
          <p:nvPr/>
        </p:nvSpPr>
        <p:spPr>
          <a:xfrm rot="19615525">
            <a:off x="4984518" y="4720541"/>
            <a:ext cx="746620" cy="261757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reccia a destra 30"/>
          <p:cNvSpPr/>
          <p:nvPr/>
        </p:nvSpPr>
        <p:spPr>
          <a:xfrm rot="12599464">
            <a:off x="8898358" y="4707101"/>
            <a:ext cx="746620" cy="261757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vale 1"/>
          <p:cNvSpPr/>
          <p:nvPr/>
        </p:nvSpPr>
        <p:spPr>
          <a:xfrm>
            <a:off x="627540" y="304800"/>
            <a:ext cx="1506060" cy="133644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1322" y="648935"/>
            <a:ext cx="1071316" cy="695660"/>
          </a:xfrm>
          <a:prstGeom prst="rect">
            <a:avLst/>
          </a:prstGeom>
        </p:spPr>
      </p:pic>
      <p:sp>
        <p:nvSpPr>
          <p:cNvPr id="25" name="Ovale 24"/>
          <p:cNvSpPr/>
          <p:nvPr/>
        </p:nvSpPr>
        <p:spPr>
          <a:xfrm>
            <a:off x="2604378" y="2798403"/>
            <a:ext cx="989494" cy="89631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2704392" y="3057840"/>
            <a:ext cx="80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FIAA</a:t>
            </a:r>
          </a:p>
        </p:txBody>
      </p:sp>
      <p:sp>
        <p:nvSpPr>
          <p:cNvPr id="26" name="Freccia a destra 25"/>
          <p:cNvSpPr/>
          <p:nvPr/>
        </p:nvSpPr>
        <p:spPr>
          <a:xfrm rot="17770527">
            <a:off x="3093249" y="2383934"/>
            <a:ext cx="574630" cy="175171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reccia a destra 26"/>
          <p:cNvSpPr/>
          <p:nvPr/>
        </p:nvSpPr>
        <p:spPr>
          <a:xfrm rot="608794">
            <a:off x="2225427" y="1029108"/>
            <a:ext cx="652712" cy="162871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Brush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50" y="433921"/>
            <a:ext cx="904875" cy="1081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441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"/>
    </mc:Choice>
    <mc:Fallback xmlns="">
      <p:transition spd="slow" advTm="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-113434" y="511223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 IL 2008 E IL 2014 IL MERCATO DELLE AUTOVETTURE HA SUBITO UN –50%</a:t>
            </a:r>
          </a:p>
          <a:p>
            <a:pPr algn="ctr"/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PARI A UNA PERDITA DI 5 MILIONI DI VENDITE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2" y="5980670"/>
            <a:ext cx="1599332" cy="72844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8391" y="4790817"/>
            <a:ext cx="1191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Anfia										                   NB: volumi in mln di unità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600" dirty="0"/>
              <a:t>1</a:t>
            </a:r>
          </a:p>
        </p:txBody>
      </p:sp>
      <p:graphicFrame>
        <p:nvGraphicFramePr>
          <p:cNvPr id="8" name="Segnaposto contenut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648747"/>
              </p:ext>
            </p:extLst>
          </p:nvPr>
        </p:nvGraphicFramePr>
        <p:xfrm>
          <a:off x="961768" y="413071"/>
          <a:ext cx="10299356" cy="347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716" y="5879064"/>
            <a:ext cx="1550649" cy="83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4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4140"/>
            <a:ext cx="12192000" cy="38044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1" cap="all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IMMATRICOLAZIONI IN ITALIA PER TIPOLOGIA PROPRIETARIO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74394" y="4307421"/>
            <a:ext cx="440240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NB: aziendali, demo, courtesy car, Km0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885234" y="5910769"/>
            <a:ext cx="4174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UNRAE </a:t>
            </a:r>
          </a:p>
          <a:p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Elaborazione dati: FEDERMOTORIZZAZIONE</a:t>
            </a:r>
          </a:p>
        </p:txBody>
      </p:sp>
      <p:sp>
        <p:nvSpPr>
          <p:cNvPr id="10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sz="1600" dirty="0"/>
              <a:t>2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2" y="5980670"/>
            <a:ext cx="1599332" cy="72844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96561" y="4820880"/>
            <a:ext cx="11351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Valore fatturato auto: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2016 =</a:t>
            </a:r>
            <a:r>
              <a:rPr lang="it-IT" dirty="0"/>
              <a:t> 36.478.925.16                          </a:t>
            </a:r>
            <a:r>
              <a:rPr lang="it-IT" b="1" dirty="0">
                <a:solidFill>
                  <a:srgbClr val="FF0000"/>
                </a:solidFill>
              </a:rPr>
              <a:t>2017=</a:t>
            </a:r>
            <a:r>
              <a:rPr lang="it-IT" dirty="0"/>
              <a:t> 36.478.925.162 </a:t>
            </a:r>
          </a:p>
          <a:p>
            <a:pPr algn="ctr"/>
            <a:r>
              <a:rPr lang="it-IT" b="1" u="sng" dirty="0">
                <a:solidFill>
                  <a:srgbClr val="FF0000"/>
                </a:solidFill>
              </a:rPr>
              <a:t>(crescita +18%)</a:t>
            </a:r>
          </a:p>
        </p:txBody>
      </p:sp>
      <p:sp>
        <p:nvSpPr>
          <p:cNvPr id="8" name="Freccia a destra 7"/>
          <p:cNvSpPr/>
          <p:nvPr/>
        </p:nvSpPr>
        <p:spPr>
          <a:xfrm>
            <a:off x="5412258" y="5216484"/>
            <a:ext cx="1120346" cy="1321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94" y="1002584"/>
            <a:ext cx="11281001" cy="308700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716" y="5879064"/>
            <a:ext cx="1550649" cy="83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45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54290"/>
            <a:ext cx="12192000" cy="410730"/>
          </a:xfrm>
        </p:spPr>
        <p:txBody>
          <a:bodyPr>
            <a:noAutofit/>
          </a:bodyPr>
          <a:lstStyle/>
          <a:p>
            <a:pPr algn="ctr"/>
            <a:r>
              <a:rPr lang="it-IT" sz="25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IMMATRICOLAZIONI PRE PROVINCE - LIGURIA</a:t>
            </a:r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sz="1600" dirty="0"/>
              <a:t>5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83404" y="5423801"/>
            <a:ext cx="425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UNRAE</a:t>
            </a:r>
          </a:p>
          <a:p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Elaborazione dati: Federmotorizzazione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2" y="5980670"/>
            <a:ext cx="1599332" cy="72844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14" y="850817"/>
            <a:ext cx="11640171" cy="410210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716" y="5879064"/>
            <a:ext cx="1550649" cy="83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96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8627" y="317945"/>
            <a:ext cx="9654746" cy="50309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RAPPORTO SU VEICOLI COMMERCIALI – LIGURIA				</a:t>
            </a:r>
            <a:b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it-IT" sz="28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sz="1600" dirty="0"/>
              <a:t>6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2" y="5980670"/>
            <a:ext cx="1599332" cy="728448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4348421" y="5980670"/>
            <a:ext cx="425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UNRAE</a:t>
            </a:r>
          </a:p>
          <a:p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Elaborazione dati: Federmotorizzazione</a:t>
            </a:r>
          </a:p>
        </p:txBody>
      </p:sp>
      <p:graphicFrame>
        <p:nvGraphicFramePr>
          <p:cNvPr id="22" name="Gra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377858"/>
              </p:ext>
            </p:extLst>
          </p:nvPr>
        </p:nvGraphicFramePr>
        <p:xfrm>
          <a:off x="7825946" y="1717017"/>
          <a:ext cx="4167234" cy="31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22" y="1642419"/>
            <a:ext cx="7350956" cy="3192198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716" y="5879064"/>
            <a:ext cx="1550649" cy="83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76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7</a:t>
            </a:r>
          </a:p>
          <a:p>
            <a:endParaRPr lang="it-IT" dirty="0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0" y="254290"/>
            <a:ext cx="12192000" cy="410730"/>
          </a:xfrm>
        </p:spPr>
        <p:txBody>
          <a:bodyPr>
            <a:noAutofit/>
          </a:bodyPr>
          <a:lstStyle/>
          <a:p>
            <a:pPr algn="ctr"/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PARCO CIRCOLANTE AL 31/12/2017 PER ALIMENTAZIONE - LIGURIA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2" y="5980670"/>
            <a:ext cx="1599332" cy="72844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961618" y="4759524"/>
            <a:ext cx="425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UNRAE</a:t>
            </a:r>
          </a:p>
          <a:p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Elaborazione dati: Federmotorizzazione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4" y="1238651"/>
            <a:ext cx="12006152" cy="276139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716" y="5879064"/>
            <a:ext cx="1550649" cy="83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1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8</a:t>
            </a:r>
          </a:p>
        </p:txBody>
      </p:sp>
      <p:sp>
        <p:nvSpPr>
          <p:cNvPr id="21" name="Titolo 1"/>
          <p:cNvSpPr>
            <a:spLocks noGrp="1"/>
          </p:cNvSpPr>
          <p:nvPr>
            <p:ph type="title"/>
          </p:nvPr>
        </p:nvSpPr>
        <p:spPr>
          <a:xfrm>
            <a:off x="0" y="96781"/>
            <a:ext cx="12192000" cy="410730"/>
          </a:xfrm>
        </p:spPr>
        <p:txBody>
          <a:bodyPr>
            <a:noAutofit/>
          </a:bodyPr>
          <a:lstStyle/>
          <a:p>
            <a:pPr algn="ctr"/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PARCO CIRCOLANTE AL 31/12/2017 PER ALIMENTAZIONE E CLASSE EURO - LIGURIA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2" y="5999008"/>
            <a:ext cx="1599332" cy="71011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416838" y="4965579"/>
            <a:ext cx="425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UNRAE</a:t>
            </a:r>
          </a:p>
          <a:p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Elaborazione dati: Federmotorizzazione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38" y="1209620"/>
            <a:ext cx="11358323" cy="321342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716" y="5879064"/>
            <a:ext cx="1550649" cy="83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57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9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708832" y="6013841"/>
            <a:ext cx="55386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FONTE:ACI, Pubblico Registro, elaborazione di Federmotorizzazione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10730"/>
          </a:xfrm>
        </p:spPr>
        <p:txBody>
          <a:bodyPr>
            <a:noAutofit/>
          </a:bodyPr>
          <a:lstStyle/>
          <a:p>
            <a:pPr algn="ctr"/>
            <a:r>
              <a:rPr lang="it-IT" sz="25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RAPPORTO SU USATO – LIGURIA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2" y="6260062"/>
            <a:ext cx="1131971" cy="5577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30" y="410730"/>
            <a:ext cx="11284746" cy="2514600"/>
          </a:xfrm>
          <a:prstGeom prst="rect">
            <a:avLst/>
          </a:prstGeom>
        </p:spPr>
      </p:pic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436566"/>
              </p:ext>
            </p:extLst>
          </p:nvPr>
        </p:nvGraphicFramePr>
        <p:xfrm>
          <a:off x="2132184" y="3022786"/>
          <a:ext cx="7234238" cy="2872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Immagin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716" y="5879064"/>
            <a:ext cx="1550649" cy="83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896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193</Words>
  <Application>Microsoft Office PowerPoint</Application>
  <PresentationFormat>Widescreen</PresentationFormat>
  <Paragraphs>56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Times New Roman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IMMATRICOLAZIONI IN ITALIA PER TIPOLOGIA PROPRIETARIO</vt:lpstr>
      <vt:lpstr>IMMATRICOLAZIONI PRE PROVINCE - LIGURIA</vt:lpstr>
      <vt:lpstr>RAPPORTO SU VEICOLI COMMERCIALI – LIGURIA     </vt:lpstr>
      <vt:lpstr>PARCO CIRCOLANTE AL 31/12/2017 PER ALIMENTAZIONE - LIGURIA</vt:lpstr>
      <vt:lpstr>PARCO CIRCOLANTE AL 31/12/2017 PER ALIMENTAZIONE E CLASSE EURO - LIGURIA</vt:lpstr>
      <vt:lpstr>RAPPORTO SU USATO – LIGURIA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Mangiaficos</dc:creator>
  <cp:lastModifiedBy>Federmotor</cp:lastModifiedBy>
  <cp:revision>85</cp:revision>
  <cp:lastPrinted>2018-06-06T13:11:35Z</cp:lastPrinted>
  <dcterms:created xsi:type="dcterms:W3CDTF">2015-10-13T09:09:33Z</dcterms:created>
  <dcterms:modified xsi:type="dcterms:W3CDTF">2018-06-14T11:03:11Z</dcterms:modified>
</cp:coreProperties>
</file>