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v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66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3684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994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2245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942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872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032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-1588" y="717550"/>
            <a:ext cx="6384926" cy="3592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38146" y="4548401"/>
            <a:ext cx="5105168" cy="4309010"/>
          </a:xfrm>
          <a:prstGeom prst="rect">
            <a:avLst/>
          </a:prstGeom>
        </p:spPr>
        <p:txBody>
          <a:bodyPr wrap="square" lIns="87530" tIns="87530" rIns="87530" bIns="87530" anchor="t" anchorCtr="0">
            <a:noAutofit/>
          </a:bodyPr>
          <a:lstStyle/>
          <a:p>
            <a:pPr>
              <a:buNone/>
            </a:pPr>
            <a:endParaRPr lang="it-IT" b="1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444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838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831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032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307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353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0960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395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r>
              <a:rPr lang="it-IT"/>
              <a:t>Fare clic per modificare lo stile del titolo dello schema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3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8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en-GB" sz="1000">
              <a:solidFill>
                <a:schemeClr val="dk2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>
          <a:xfrm>
            <a:off x="6156326" y="4806553"/>
            <a:ext cx="2087563" cy="3369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468314" y="4807744"/>
            <a:ext cx="5559425" cy="3559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32773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pPr lvl="0">
                <a:spcBef>
                  <a:spcPts val="0"/>
                </a:spcBef>
                <a:buNone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0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57189" y="982266"/>
            <a:ext cx="8429625" cy="3609975"/>
          </a:xfrm>
        </p:spPr>
        <p:txBody>
          <a:bodyPr/>
          <a:lstStyle>
            <a:lvl1pPr marL="228600" indent="-228600">
              <a:buClr>
                <a:srgbClr val="FD000E"/>
              </a:buClr>
              <a:buFont typeface="Wingdings" charset="2"/>
              <a:buChar char="§"/>
              <a:tabLst/>
              <a:defRPr sz="2400">
                <a:solidFill>
                  <a:srgbClr val="000000"/>
                </a:solidFill>
              </a:defRPr>
            </a:lvl1pPr>
            <a:lvl2pPr marL="457200" indent="-254000">
              <a:buClr>
                <a:srgbClr val="FD000E"/>
              </a:buClr>
              <a:buFont typeface="Wingdings" charset="2"/>
              <a:buChar char="§"/>
              <a:tabLst/>
              <a:defRPr sz="2000">
                <a:solidFill>
                  <a:srgbClr val="000000"/>
                </a:solidFill>
              </a:defRPr>
            </a:lvl2pPr>
            <a:lvl3pPr marL="571500" indent="-166688">
              <a:buClr>
                <a:srgbClr val="FD000E"/>
              </a:buClr>
              <a:buFont typeface="Wingdings" charset="2"/>
              <a:buChar char="§"/>
              <a:tabLst/>
              <a:defRPr sz="2000">
                <a:solidFill>
                  <a:srgbClr val="000000"/>
                </a:solidFill>
              </a:defRPr>
            </a:lvl3pPr>
            <a:lvl4pPr marL="800100" indent="-184150">
              <a:buClr>
                <a:srgbClr val="FD000E"/>
              </a:buClr>
              <a:buFont typeface="Wingdings" charset="2"/>
              <a:buChar char="§"/>
              <a:tabLst/>
              <a:defRPr sz="2000">
                <a:solidFill>
                  <a:srgbClr val="000000"/>
                </a:solidFill>
              </a:defRPr>
            </a:lvl4pPr>
            <a:lvl5pPr marL="915988" indent="-98425">
              <a:buClr>
                <a:srgbClr val="FD000E"/>
              </a:buClr>
              <a:buFont typeface="Wingdings" charset="2"/>
              <a:buChar char="§"/>
              <a:tabLst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9" y="220266"/>
            <a:ext cx="8429625" cy="571500"/>
          </a:xfrm>
        </p:spPr>
        <p:txBody>
          <a:bodyPr/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16024" y="4921943"/>
            <a:ext cx="453837" cy="170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08194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8194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816388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224582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632776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8CFC235-9FFA-406C-A319-0C044556BD7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>
            <a:extLst>
              <a:ext uri="{FF2B5EF4-FFF2-40B4-BE49-F238E27FC236}">
                <a16:creationId xmlns:a16="http://schemas.microsoft.com/office/drawing/2014/main" id="{EC89B096-9543-4211-A005-E698F2199EC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5276CD-DF0A-4BAA-8E88-EBC9660AC0B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1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en-GB" sz="1000">
              <a:solidFill>
                <a:schemeClr val="dk2"/>
              </a:solidFill>
            </a:endParaRPr>
          </a:p>
        </p:txBody>
      </p:sp>
      <p:pic>
        <p:nvPicPr>
          <p:cNvPr id="5" name="Immagine 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35"/>
          <a:stretch/>
        </p:blipFill>
        <p:spPr bwMode="auto">
          <a:xfrm>
            <a:off x="8583145" y="80318"/>
            <a:ext cx="327325" cy="315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2532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" y="82965"/>
            <a:ext cx="2395827" cy="893780"/>
          </a:xfrm>
          <a:prstGeom prst="rect">
            <a:avLst/>
          </a:prstGeom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0" y="3790800"/>
            <a:ext cx="9144000" cy="6736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CONVEGNO FEDERMOTORIZZAZIONE</a:t>
            </a:r>
          </a:p>
          <a:p>
            <a:r>
              <a:rPr lang="it-IT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GIUGNO 2018</a:t>
            </a:r>
          </a:p>
          <a:p>
            <a:endParaRPr lang="it-IT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497082" y="2160794"/>
            <a:ext cx="2189018" cy="45371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8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Franco</a:t>
            </a:r>
          </a:p>
          <a:p>
            <a:pPr algn="l"/>
            <a:r>
              <a:rPr lang="it-IT" sz="8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Manso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4421470" y="1936244"/>
            <a:ext cx="0" cy="762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686100" y="1966553"/>
            <a:ext cx="39807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Rapporti</a:t>
            </a:r>
            <a:r>
              <a:rPr lang="en-US" sz="105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internazionali</a:t>
            </a:r>
            <a:r>
              <a:rPr lang="en-US" sz="105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5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ambientali</a:t>
            </a:r>
            <a:r>
              <a:rPr lang="en-US" sz="105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05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tecnici</a:t>
            </a:r>
            <a:endParaRPr lang="en-US" sz="105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5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– </a:t>
            </a:r>
            <a:r>
              <a:rPr lang="en-US" sz="105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Unione</a:t>
            </a:r>
            <a:r>
              <a:rPr lang="en-US" sz="105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Petrolifera</a:t>
            </a:r>
            <a:endParaRPr lang="it-IT" sz="105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34" y="101073"/>
            <a:ext cx="1602039" cy="857562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00" y="2318946"/>
            <a:ext cx="639269" cy="62756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D3DD75C-972E-469B-94C4-099A3E064EA0}"/>
              </a:ext>
            </a:extLst>
          </p:cNvPr>
          <p:cNvSpPr/>
          <p:nvPr/>
        </p:nvSpPr>
        <p:spPr>
          <a:xfrm>
            <a:off x="2762337" y="1485354"/>
            <a:ext cx="4429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Quali energie in futuro muoveranno l’auto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473869" y="21432"/>
            <a:ext cx="7569994" cy="546497"/>
          </a:xfrm>
        </p:spPr>
        <p:txBody>
          <a:bodyPr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it-IT" altLang="it-IT" sz="1725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Qualità dell’aria nelle città - AERIS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10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5" y="908447"/>
            <a:ext cx="4782740" cy="35433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Rettangolo 12"/>
          <p:cNvSpPr/>
          <p:nvPr/>
        </p:nvSpPr>
        <p:spPr>
          <a:xfrm>
            <a:off x="845684" y="2767013"/>
            <a:ext cx="24096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PM2,5 - the two highest stations in Italy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14" name="Rettangolo 1"/>
          <p:cNvSpPr>
            <a:spLocks noChangeArrowheads="1"/>
          </p:cNvSpPr>
          <p:nvPr/>
        </p:nvSpPr>
        <p:spPr bwMode="auto">
          <a:xfrm>
            <a:off x="5057774" y="1187053"/>
            <a:ext cx="3879057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Per il PM 2,5 l’analisi effettuata sulle due stazioni di monitoraggio che presentano i valori più alti in Italia, evidenzia che il target annuale di 25 µg/m3 non sarà mai raggiunto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In considerazione della tipologia di emissioni che si avranno nel 2030, la non </a:t>
            </a:r>
            <a:r>
              <a:rPr lang="it-IT" altLang="it-IT" sz="15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compliance</a:t>
            </a:r>
            <a:r>
              <a:rPr lang="it-IT" altLang="it-IT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 è chiaramente imputabile alle emissioni non allo scarico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Anche in presenza di uno scenario tutto elettrico la non </a:t>
            </a:r>
            <a:r>
              <a:rPr lang="it-IT" altLang="it-IT" sz="15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compliance</a:t>
            </a:r>
            <a:r>
              <a:rPr lang="it-IT" altLang="it-IT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 per queste due  stazioni non potrà essere evitata</a:t>
            </a:r>
          </a:p>
        </p:txBody>
      </p:sp>
    </p:spTree>
    <p:extLst>
      <p:ext uri="{BB962C8B-B14F-4D97-AF65-F5344CB8AC3E}">
        <p14:creationId xmlns:p14="http://schemas.microsoft.com/office/powerpoint/2010/main" val="159071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82717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109538" y="14541"/>
            <a:ext cx="8240316" cy="546497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it-IT" altLang="it-IT" sz="1650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Emissioni di CO2 parco autovetture al 2030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1075" y="4732735"/>
            <a:ext cx="388954" cy="26108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11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785460"/>
            <a:ext cx="7586663" cy="36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473869" y="21432"/>
            <a:ext cx="7384256" cy="546497"/>
          </a:xfrm>
        </p:spPr>
        <p:txBody>
          <a:bodyPr wrap="square" lIns="91425" tIns="91425" rIns="91425" bIns="91425" anchor="b" anchorCtr="0">
            <a:normAutofit fontScale="90000"/>
          </a:bodyPr>
          <a:lstStyle/>
          <a:p>
            <a:pPr>
              <a:buClr>
                <a:srgbClr val="000000"/>
              </a:buClr>
            </a:pPr>
            <a:r>
              <a:rPr lang="it-IT" altLang="it-IT" sz="2100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Impatto del diesel sulla CO2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12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311944" y="908447"/>
            <a:ext cx="79724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In base ai dati dell’EEA – </a:t>
            </a:r>
            <a:r>
              <a:rPr lang="it-IT" altLang="it-IT" sz="165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European</a:t>
            </a: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5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Environmental</a:t>
            </a: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 Agency dello scorso aprile, le emissioni medie di CO2 delle auto di nuova immatricolazione in Europa sono aumentate per la prima volta dal 2010 passando da 118 g/km nel 2016 a 118.5g/km nel 2017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L’aumento del 2017 è la diretta conseguenza della tipologia di auto immatricolate nel 2017 quando per la prima volta dal 2009 le vendite di auto diesel sono state superate da quelle a benzina.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Le maggiori emissioni specifiche delle auto a benzina non sono state compensate dalle immatricolazioni di auto elettriche ed ibride per la marginalità del loro mercato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Gli aumenti sono stati più consistenti dove la riduzione delle immatricolazioni diesel è stata più massiccia </a:t>
            </a:r>
            <a:r>
              <a:rPr lang="it-IT" altLang="it-IT" sz="165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United</a:t>
            </a: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 Kingdom (+0.8%), France (+0.6%), Netherlands (+2.27%)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In Italia al contrario c’è stato ancora un miglioramento, seppur modesto</a:t>
            </a:r>
          </a:p>
        </p:txBody>
      </p:sp>
    </p:spTree>
    <p:extLst>
      <p:ext uri="{BB962C8B-B14F-4D97-AF65-F5344CB8AC3E}">
        <p14:creationId xmlns:p14="http://schemas.microsoft.com/office/powerpoint/2010/main" val="55271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46435" y="21432"/>
            <a:ext cx="8303420" cy="546497"/>
          </a:xfrm>
        </p:spPr>
        <p:txBody>
          <a:bodyPr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it-IT" altLang="it-IT" sz="1650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Low Carbon Patway Oil Industry al 2050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13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6" y="797161"/>
            <a:ext cx="8118872" cy="35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8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311944" y="55007"/>
            <a:ext cx="7925990" cy="546497"/>
          </a:xfrm>
        </p:spPr>
        <p:txBody>
          <a:bodyPr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it-IT" altLang="it-IT" sz="1725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La definizione del quadro regolatorio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14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311943" y="805651"/>
            <a:ext cx="8601536" cy="37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L’eliminazione del Diesel è necessaria per migliorare la qualità dell’aria</a:t>
            </a:r>
          </a:p>
          <a:p>
            <a:pPr lvl="1"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05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FALSO: occorre eliminare più rapidamente possibile solo quelli più vecchi (Euro zero – Euro 4)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La mobilità elettrica è l’unica soluzione per rendere le città più respirabili</a:t>
            </a:r>
          </a:p>
          <a:p>
            <a:pPr lvl="1"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05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FALSO: tutti i veicoli Euro 6/d, compresi i diesel,  presentano emissioni inquinanti prossime allo zero</a:t>
            </a:r>
            <a:endParaRPr lang="it-IT" altLang="it-IT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La sostituzione del diesel con auto elettriche ed ibride plug-in è la soluzione ideale per migliorare velocemente la qualità dell’aria nelle città</a:t>
            </a:r>
          </a:p>
          <a:p>
            <a:pPr lvl="1"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05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FALSO: un ricambio del parco circolante con veicoli diesel è più veloce e migliora più rapidamente la qualità dell’aria</a:t>
            </a:r>
            <a:endParaRPr lang="it-IT" altLang="it-IT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L’eliminazione del Diesel è necessaria per ridurre le emissioni di CO2 delle auto</a:t>
            </a:r>
          </a:p>
          <a:p>
            <a:pPr lvl="1"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05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FALSO: nei Paesi ove si registra una contrazione delle vendite di auto diesel si stanno generando aumenti della CO2 </a:t>
            </a:r>
            <a:endParaRPr lang="it-IT" altLang="it-IT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La mobilità elettrica è la sola che consente di rispettare gli obiettivi di riduzione della CO2 a breve e a lungo termine</a:t>
            </a:r>
          </a:p>
          <a:p>
            <a:pPr lvl="1"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05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FALSO: l’industria </a:t>
            </a:r>
            <a:r>
              <a:rPr lang="it-IT" altLang="it-IT" sz="1050" b="1" u="sng">
                <a:solidFill>
                  <a:srgbClr val="C00000"/>
                </a:solidFill>
                <a:latin typeface="Calibri" panose="020F0502020204030204" pitchFamily="34" charset="0"/>
              </a:rPr>
              <a:t>petrolifera sta </a:t>
            </a:r>
            <a:r>
              <a:rPr lang="it-IT" altLang="it-IT" sz="105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mettendo in campo tecnologie avanzate sui combustibili liquidi compatibili con i target di CO2  al 2050</a:t>
            </a:r>
            <a:endParaRPr lang="it-IT" altLang="it-IT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9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473869" y="21432"/>
            <a:ext cx="4758401" cy="546497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it-IT" altLang="it-IT" sz="2100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69431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2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473869" y="1184675"/>
            <a:ext cx="8184356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Per raggiungere la sostenibilità dei trasporti è necessario conseguire immediati abbattimenti degli inquinanti locali e consistenti riduzioni della CO2 nel medio lungo periodo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endParaRPr lang="it-IT" altLang="it-IT" sz="16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Le policy per essere veramente efficaci dovranno quindi garantire il:</a:t>
            </a:r>
          </a:p>
          <a:p>
            <a:pPr lvl="1"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miglioramento della qualità dell’aria nelle città per </a:t>
            </a:r>
            <a:r>
              <a:rPr lang="it-IT" altLang="it-IT" sz="15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NOx</a:t>
            </a:r>
            <a:r>
              <a:rPr lang="it-IT" altLang="it-IT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 e PM nei tempi più brevi possibili;</a:t>
            </a:r>
          </a:p>
          <a:p>
            <a:pPr lvl="1"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rispetto degli obblighi di riduzione delle emissioni di CO2 dal trasporto al 2030, in attuazione dell’Accordo di Parigi -  meno 33% rispetto al 2005;</a:t>
            </a:r>
          </a:p>
          <a:p>
            <a:pPr lvl="1"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rispetto degli obblighi di riduzione delle emissioni di CO2 dal trasporto al 2050 in attuazione dell’Accordo di Parigi - meno 60% rispetto al 1990</a:t>
            </a:r>
          </a:p>
        </p:txBody>
      </p:sp>
    </p:spTree>
    <p:extLst>
      <p:ext uri="{BB962C8B-B14F-4D97-AF65-F5344CB8AC3E}">
        <p14:creationId xmlns:p14="http://schemas.microsoft.com/office/powerpoint/2010/main" val="48772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2.res.24o.it/images2010/Editrice/ILSOLE24ORE/ILSOLE24ORE/Online/Immagini/ArticleGallery/Notizie/2017/10/Senza%20titolo-4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5" y="2728887"/>
            <a:ext cx="3600150" cy="188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2.res.24o.it/images2010/Editrice/ILSOLE24ORE/ILSOLE24ORE/Online/Immagini/ArticleGallery/Notizie/2017/10/Senza%20titolo-4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5" y="775209"/>
            <a:ext cx="3600150" cy="188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625BE3-118C-48E3-B0CA-A2D55312C71A}"/>
              </a:ext>
            </a:extLst>
          </p:cNvPr>
          <p:cNvSpPr txBox="1"/>
          <p:nvPr/>
        </p:nvSpPr>
        <p:spPr>
          <a:xfrm>
            <a:off x="1556962" y="805008"/>
            <a:ext cx="1446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Anidride solforosa (SO</a:t>
            </a:r>
            <a:r>
              <a:rPr lang="it-IT" sz="900" baseline="-25000" dirty="0"/>
              <a:t>2</a:t>
            </a:r>
            <a:r>
              <a:rPr lang="it-IT" sz="900" dirty="0"/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8B6AC4-E005-41CA-B092-97DAA9B7450E}"/>
              </a:ext>
            </a:extLst>
          </p:cNvPr>
          <p:cNvSpPr txBox="1"/>
          <p:nvPr/>
        </p:nvSpPr>
        <p:spPr>
          <a:xfrm>
            <a:off x="960386" y="4123011"/>
            <a:ext cx="1610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Monossido di carbonio (CO)</a:t>
            </a:r>
          </a:p>
        </p:txBody>
      </p:sp>
      <p:pic>
        <p:nvPicPr>
          <p:cNvPr id="1032" name="Picture 8" descr="http://i2.res.24o.it/images2010/Editrice/ILSOLE24ORE/ILSOLE24ORE/Online/Immagini/ArticleGallery/Notizie/2017/10/Senza%20titolo-4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87" y="2701943"/>
            <a:ext cx="3664098" cy="19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7752" y="4733321"/>
            <a:ext cx="1563000" cy="341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2997" y="610535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B5394"/>
              </a:solidFill>
            </a:endParaRPr>
          </a:p>
        </p:txBody>
      </p:sp>
      <p:sp>
        <p:nvSpPr>
          <p:cNvPr id="30" name="Shape 127"/>
          <p:cNvSpPr/>
          <p:nvPr/>
        </p:nvSpPr>
        <p:spPr>
          <a:xfrm>
            <a:off x="151718" y="198841"/>
            <a:ext cx="8197737" cy="4253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altLang="it-IT" sz="1800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In Italia l’aria delle città migliora di anno in anno </a:t>
            </a:r>
            <a:endParaRPr lang="it-IT" sz="2000" b="1" dirty="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" name="Shape 64"/>
          <p:cNvPicPr preferRelativeResize="0"/>
          <p:nvPr/>
        </p:nvPicPr>
        <p:blipFill rotWithShape="1">
          <a:blip r:embed="rId6">
            <a:alphaModFix/>
          </a:blip>
          <a:srcRect t="39977" b="50474"/>
          <a:stretch/>
        </p:blipFill>
        <p:spPr>
          <a:xfrm>
            <a:off x="0" y="4775124"/>
            <a:ext cx="9144000" cy="43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i2.res.24o.it/images2010/Editrice/ILSOLE24ORE/ILSOLE24ORE/Online/Immagini/ArticleGallery/Notizie/2017/10/GRAFICA_dueinquinamento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87" y="775774"/>
            <a:ext cx="3664098" cy="19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68504" y="4606862"/>
            <a:ext cx="296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i="1" dirty="0">
                <a:latin typeface="Gill Sans" panose="020B0604020202020204"/>
              </a:rPr>
              <a:t>Elaborazione Sole 24 Ore su dati Arpa Piemonte e Arpa Lombardia, 17 ottobre 2017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A0D30D-A15D-4BF9-8094-C5810DC0E352}"/>
              </a:ext>
            </a:extLst>
          </p:cNvPr>
          <p:cNvSpPr txBox="1"/>
          <p:nvPr/>
        </p:nvSpPr>
        <p:spPr>
          <a:xfrm>
            <a:off x="7690959" y="3168696"/>
            <a:ext cx="4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PM</a:t>
            </a:r>
            <a:r>
              <a:rPr lang="it-IT" sz="900" baseline="-25000" dirty="0"/>
              <a:t>10</a:t>
            </a:r>
            <a:endParaRPr lang="it-IT" sz="9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45D344-2AA8-4B5B-8FC6-49D065EF723F}"/>
              </a:ext>
            </a:extLst>
          </p:cNvPr>
          <p:cNvSpPr txBox="1"/>
          <p:nvPr/>
        </p:nvSpPr>
        <p:spPr>
          <a:xfrm>
            <a:off x="7387884" y="1225303"/>
            <a:ext cx="74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/>
              <a:t>Pts</a:t>
            </a:r>
            <a:r>
              <a:rPr lang="it-IT" sz="900" dirty="0"/>
              <a:t> e PM</a:t>
            </a:r>
            <a:r>
              <a:rPr lang="it-IT" sz="900" baseline="-25000" dirty="0"/>
              <a:t>10</a:t>
            </a:r>
            <a:endParaRPr lang="it-IT" sz="900" dirty="0"/>
          </a:p>
        </p:txBody>
      </p:sp>
      <p:sp>
        <p:nvSpPr>
          <p:cNvPr id="16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17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069" y="4847995"/>
            <a:ext cx="438960" cy="267890"/>
          </a:xfrm>
          <a:prstGeom prst="rect">
            <a:avLst/>
          </a:prstGeom>
        </p:spPr>
        <p:txBody>
          <a:bodyPr/>
          <a:lstStyle/>
          <a:p>
            <a:pPr defTabSz="914378">
              <a:defRPr/>
            </a:pPr>
            <a:r>
              <a:rPr lang="en-GB" dirty="0">
                <a:solidFill>
                  <a:schemeClr val="bg1"/>
                </a:solidFill>
              </a:rPr>
              <a:t>3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473869" y="21432"/>
            <a:ext cx="7384256" cy="546497"/>
          </a:xfrm>
        </p:spPr>
        <p:txBody>
          <a:bodyPr wrap="square" lIns="91425" tIns="91425" rIns="91425" bIns="91425" anchor="b" anchorCtr="0">
            <a:normAutofit fontScale="90000"/>
          </a:bodyPr>
          <a:lstStyle/>
          <a:p>
            <a:pPr>
              <a:buClr>
                <a:srgbClr val="000000"/>
              </a:buClr>
            </a:pPr>
            <a:r>
              <a:rPr lang="it-IT" altLang="it-IT" sz="2100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Qualità dell’aria nelle città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4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457200" y="946785"/>
            <a:ext cx="7958138" cy="34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L’evoluzione della qualità dell’aria nelle città europee è stato oggetto di valutazione in un recente Forum organizzato dalla Commissione Europea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Sono stati presentati due studi svolti da organizzazioni molto autorevoli in questo ambito (Laboratori Ricardo e Società AERIS Europa) con i quali sono stati analizzati gli scenari futuri che si verificherebbero con un significativo ricambio del parco circolante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I risultati dimostrano che attraverso le tecnologie motoristiche più avanzate i motori a combustione interna daranno luogo ad emissioni inquinanti praticamente trascurabili e che il miglioramento della qualità dell’aria è unicamente dipendente dalla velocità con cui si attua il ricambio del parco circolante</a:t>
            </a:r>
          </a:p>
          <a:p>
            <a:pPr algn="just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Sono conclusioni confermate dalle ricerche dell’Istituto Motori del CNR di Napoli e presentate nel corso della Conferenza Stampa </a:t>
            </a:r>
            <a:r>
              <a:rPr lang="it-IT" altLang="it-IT" sz="1650" b="1">
                <a:solidFill>
                  <a:srgbClr val="002060"/>
                </a:solidFill>
                <a:latin typeface="Calibri" panose="020F0502020204030204" pitchFamily="34" charset="0"/>
              </a:rPr>
              <a:t>dell’UNRAE a </a:t>
            </a:r>
            <a:r>
              <a:rPr lang="it-IT" altLang="it-IT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Verona</a:t>
            </a:r>
          </a:p>
        </p:txBody>
      </p:sp>
    </p:spTree>
    <p:extLst>
      <p:ext uri="{BB962C8B-B14F-4D97-AF65-F5344CB8AC3E}">
        <p14:creationId xmlns:p14="http://schemas.microsoft.com/office/powerpoint/2010/main" val="73970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170260" y="30900"/>
            <a:ext cx="7995046" cy="546497"/>
          </a:xfrm>
        </p:spPr>
        <p:txBody>
          <a:bodyPr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it-IT" altLang="it-IT" sz="1725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Qualità dell’aria nelle città - RICARDO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5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1" y="797161"/>
            <a:ext cx="8103394" cy="35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0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311944" y="21432"/>
            <a:ext cx="7546181" cy="546497"/>
          </a:xfrm>
        </p:spPr>
        <p:txBody>
          <a:bodyPr wrap="square" lIns="91425" tIns="91425" rIns="91425" bIns="91425" anchor="b" anchorCtr="0">
            <a:normAutofit fontScale="90000"/>
          </a:bodyPr>
          <a:lstStyle/>
          <a:p>
            <a:pPr>
              <a:buClr>
                <a:srgbClr val="000000"/>
              </a:buClr>
            </a:pPr>
            <a:r>
              <a:rPr lang="it-IT" altLang="it-IT" sz="1725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Qualità dell’aria nelle città - BOSCH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6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" y="908448"/>
            <a:ext cx="8315325" cy="342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66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473869" y="21432"/>
            <a:ext cx="7555706" cy="546497"/>
          </a:xfrm>
        </p:spPr>
        <p:txBody>
          <a:bodyPr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it-IT" altLang="it-IT" sz="1725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Qualità dell’aria nelle città - AERIS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7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9" y="794974"/>
            <a:ext cx="8241506" cy="37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473869" y="21432"/>
            <a:ext cx="7569994" cy="546497"/>
          </a:xfrm>
        </p:spPr>
        <p:txBody>
          <a:bodyPr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it-IT" altLang="it-IT" sz="1725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Qualità dell’aria nelle città - AERIS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8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5" name="Immagin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0" y="908448"/>
            <a:ext cx="4122705" cy="3584972"/>
          </a:xfrm>
          <a:prstGeom prst="rect">
            <a:avLst/>
          </a:prstGeom>
          <a:noFill/>
        </p:spPr>
      </p:pic>
      <p:pic>
        <p:nvPicPr>
          <p:cNvPr id="10" name="Immagin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9" y="908448"/>
            <a:ext cx="4326731" cy="35433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Rettangolo 1"/>
          <p:cNvSpPr/>
          <p:nvPr/>
        </p:nvSpPr>
        <p:spPr>
          <a:xfrm>
            <a:off x="5797721" y="1754594"/>
            <a:ext cx="22942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NO2 - the two highest stations in Italy</a:t>
            </a:r>
            <a:endParaRPr lang="it-IT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5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7" b="50475"/>
          <a:stretch>
            <a:fillRect/>
          </a:stretch>
        </p:blipFill>
        <p:spPr bwMode="auto">
          <a:xfrm>
            <a:off x="0" y="4570810"/>
            <a:ext cx="91440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hape 66">
            <a:extLst>
              <a:ext uri="{FF2B5EF4-FFF2-40B4-BE49-F238E27FC236}">
                <a16:creationId xmlns:a16="http://schemas.microsoft.com/office/drawing/2014/main" id="{868EF3FA-BF06-4CE7-A7F5-8C011132A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944" y="4230291"/>
            <a:ext cx="5998369" cy="604838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eaLnBrk="1" fontAlgn="auto" hangingPunct="1">
              <a:buClr>
                <a:schemeClr val="dk2"/>
              </a:buClr>
              <a:buSzPct val="100000"/>
              <a:defRPr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26628" name="Shape 65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423863" y="21432"/>
            <a:ext cx="7755731" cy="546497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it-IT" altLang="it-IT" sz="1725" b="1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Mobilità Sostenibile – Qualità dell’aria nelle città - AERIS</a:t>
            </a:r>
          </a:p>
        </p:txBody>
      </p:sp>
      <p:sp>
        <p:nvSpPr>
          <p:cNvPr id="67" name="Shape 67">
            <a:extLst>
              <a:ext uri="{FF2B5EF4-FFF2-40B4-BE49-F238E27FC236}">
                <a16:creationId xmlns:a16="http://schemas.microsoft.com/office/drawing/2014/main" id="{85DDE6D6-E588-4E30-88D6-FD5039BD39B4}"/>
              </a:ext>
            </a:extLst>
          </p:cNvPr>
          <p:cNvSpPr/>
          <p:nvPr/>
        </p:nvSpPr>
        <p:spPr>
          <a:xfrm>
            <a:off x="113539" y="5851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defTabSz="914378">
              <a:defRPr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6633" name="Shape 66"/>
          <p:cNvSpPr txBox="1">
            <a:spLocks noChangeArrowheads="1"/>
          </p:cNvSpPr>
          <p:nvPr/>
        </p:nvSpPr>
        <p:spPr bwMode="auto">
          <a:xfrm>
            <a:off x="217885" y="4732735"/>
            <a:ext cx="1764077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95959"/>
              </a:buClr>
            </a:pPr>
            <a:r>
              <a:rPr lang="en-GB" altLang="it-IT" sz="105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UNIONE PETROLIFERA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63F45-B829-4F27-A810-25CA2A37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069" y="4732735"/>
            <a:ext cx="438960" cy="267890"/>
          </a:xfrm>
        </p:spPr>
        <p:txBody>
          <a:bodyPr/>
          <a:lstStyle/>
          <a:p>
            <a:pPr defTabSz="914378">
              <a:defRPr/>
            </a:pPr>
            <a:fld id="{0A14738D-7F8C-46AC-8530-CDAE2AACA724}" type="slidenum">
              <a:rPr lang="en-GB" sz="1400">
                <a:solidFill>
                  <a:schemeClr val="bg1"/>
                </a:solidFill>
              </a:rPr>
              <a:pPr defTabSz="914378">
                <a:defRPr/>
              </a:pPr>
              <a:t>9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9" y="801760"/>
            <a:ext cx="8315325" cy="36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65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3514B82-4A16-4642-ADC1-1F92577DFA95}" vid="{E9DE83D5-949E-4FAD-B5F4-63A28C0BB2A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351</TotalTime>
  <Words>896</Words>
  <Application>Microsoft Office PowerPoint</Application>
  <PresentationFormat>Presentazione su schermo (16:9)</PresentationFormat>
  <Paragraphs>94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</vt:lpstr>
      <vt:lpstr>Times New Roman</vt:lpstr>
      <vt:lpstr>Verdana</vt:lpstr>
      <vt:lpstr>Wingdings</vt:lpstr>
      <vt:lpstr>ヒラギノ角ゴ Pro W3</vt:lpstr>
      <vt:lpstr>Tema1</vt:lpstr>
      <vt:lpstr>Presentazione standard di PowerPoint</vt:lpstr>
      <vt:lpstr>La Mobilità Sostenibile</vt:lpstr>
      <vt:lpstr>Presentazione standard di PowerPoint</vt:lpstr>
      <vt:lpstr>La Mobilità Sostenibile – Qualità dell’aria nelle città</vt:lpstr>
      <vt:lpstr>La Mobilità Sostenibile – Qualità dell’aria nelle città - RICARDO</vt:lpstr>
      <vt:lpstr>La Mobilità Sostenibile – Qualità dell’aria nelle città - BOSCH</vt:lpstr>
      <vt:lpstr>La Mobilità Sostenibile – Qualità dell’aria nelle città - AERIS</vt:lpstr>
      <vt:lpstr>La Mobilità Sostenibile – Qualità dell’aria nelle città - AERIS</vt:lpstr>
      <vt:lpstr>La Mobilità Sostenibile – Qualità dell’aria nelle città - AERIS</vt:lpstr>
      <vt:lpstr>La Mobilità Sostenibile – Qualità dell’aria nelle città - AERIS</vt:lpstr>
      <vt:lpstr>La Mobilità Sostenibile – Emissioni di CO2 parco autovetture al 2030</vt:lpstr>
      <vt:lpstr>La Mobilità Sostenibile – Impatto del diesel sulla CO2</vt:lpstr>
      <vt:lpstr>La Mobilità Sostenibile – Low Carbon Patway Oil Industry al 2050</vt:lpstr>
      <vt:lpstr>La Mobilità Sostenibile – La definizione del quadro regolatorio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titolo titolo</dc:title>
  <dc:creator>Mele</dc:creator>
  <cp:lastModifiedBy>Franco Del Manso</cp:lastModifiedBy>
  <cp:revision>48</cp:revision>
  <dcterms:modified xsi:type="dcterms:W3CDTF">2018-06-12T11:55:14Z</dcterms:modified>
</cp:coreProperties>
</file>