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1297" r:id="rId2"/>
    <p:sldId id="1230" r:id="rId3"/>
    <p:sldId id="1186" r:id="rId4"/>
    <p:sldId id="1231" r:id="rId5"/>
    <p:sldId id="1272" r:id="rId6"/>
    <p:sldId id="1178" r:id="rId7"/>
    <p:sldId id="1177" r:id="rId8"/>
    <p:sldId id="1280" r:id="rId9"/>
    <p:sldId id="1281" r:id="rId10"/>
    <p:sldId id="1180" r:id="rId11"/>
    <p:sldId id="1296" r:id="rId12"/>
    <p:sldId id="1187" r:id="rId13"/>
    <p:sldId id="1188" r:id="rId14"/>
    <p:sldId id="1275" r:id="rId15"/>
    <p:sldId id="1248" r:id="rId16"/>
    <p:sldId id="1249" r:id="rId17"/>
    <p:sldId id="1250" r:id="rId18"/>
    <p:sldId id="1251" r:id="rId19"/>
    <p:sldId id="1252" r:id="rId20"/>
    <p:sldId id="1253" r:id="rId21"/>
    <p:sldId id="1255" r:id="rId22"/>
    <p:sldId id="1256" r:id="rId23"/>
    <p:sldId id="1257" r:id="rId24"/>
    <p:sldId id="1258" r:id="rId25"/>
    <p:sldId id="1259" r:id="rId26"/>
    <p:sldId id="1276" r:id="rId27"/>
    <p:sldId id="1262" r:id="rId28"/>
    <p:sldId id="1263" r:id="rId29"/>
    <p:sldId id="1264" r:id="rId30"/>
    <p:sldId id="1277" r:id="rId31"/>
    <p:sldId id="1172" r:id="rId32"/>
    <p:sldId id="1243" r:id="rId33"/>
    <p:sldId id="1265" r:id="rId34"/>
    <p:sldId id="1267" r:id="rId35"/>
    <p:sldId id="1268" r:id="rId36"/>
    <p:sldId id="1246" r:id="rId37"/>
    <p:sldId id="1269" r:id="rId38"/>
    <p:sldId id="1176" r:id="rId39"/>
    <p:sldId id="1234" r:id="rId40"/>
    <p:sldId id="1232" r:id="rId41"/>
  </p:sldIdLst>
  <p:sldSz cx="9144000" cy="6858000" type="screen4x3"/>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vasio" initials="G" lastIdx="1" clrIdx="0">
    <p:extLst>
      <p:ext uri="{19B8F6BF-5375-455C-9EA6-DF929625EA0E}">
        <p15:presenceInfo xmlns:p15="http://schemas.microsoft.com/office/powerpoint/2012/main" userId="Gervas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679B13"/>
    <a:srgbClr val="C62B3D"/>
    <a:srgbClr val="1D8E1D"/>
    <a:srgbClr val="FFFFFF"/>
    <a:srgbClr val="FF33CC"/>
    <a:srgbClr val="829B64"/>
    <a:srgbClr val="C7D9B1"/>
    <a:srgbClr val="DA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95" autoAdjust="0"/>
    <p:restoredTop sz="92799" autoAdjust="0"/>
  </p:normalViewPr>
  <p:slideViewPr>
    <p:cSldViewPr showGuides="1">
      <p:cViewPr varScale="1">
        <p:scale>
          <a:sx n="116" d="100"/>
          <a:sy n="116" d="100"/>
        </p:scale>
        <p:origin x="2130" y="108"/>
      </p:cViewPr>
      <p:guideLst>
        <p:guide orient="horz" pos="2160"/>
        <p:guide pos="2880"/>
      </p:guideLst>
    </p:cSldViewPr>
  </p:slideViewPr>
  <p:outlineViewPr>
    <p:cViewPr>
      <p:scale>
        <a:sx n="33" d="100"/>
        <a:sy n="33" d="100"/>
      </p:scale>
      <p:origin x="0" y="-14298"/>
    </p:cViewPr>
  </p:outlineViewPr>
  <p:notesTextViewPr>
    <p:cViewPr>
      <p:scale>
        <a:sx n="100" d="100"/>
        <a:sy n="100" d="100"/>
      </p:scale>
      <p:origin x="0" y="0"/>
    </p:cViewPr>
  </p:notesTextViewPr>
  <p:sorterViewPr>
    <p:cViewPr varScale="1">
      <p:scale>
        <a:sx n="100" d="100"/>
        <a:sy n="100" d="100"/>
      </p:scale>
      <p:origin x="0" y="-2727"/>
    </p:cViewPr>
  </p:sorterViewPr>
  <p:notesViewPr>
    <p:cSldViewPr showGuides="1">
      <p:cViewPr varScale="1">
        <p:scale>
          <a:sx n="59" d="100"/>
          <a:sy n="59" d="100"/>
        </p:scale>
        <p:origin x="261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62" cy="495793"/>
          </a:xfrm>
          <a:prstGeom prst="rect">
            <a:avLst/>
          </a:prstGeom>
        </p:spPr>
        <p:txBody>
          <a:bodyPr vert="horz" lIns="88221" tIns="44111" rIns="88221" bIns="44111" rtlCol="0"/>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3" name="Segnaposto data 2"/>
          <p:cNvSpPr>
            <a:spLocks noGrp="1"/>
          </p:cNvSpPr>
          <p:nvPr>
            <p:ph type="dt" sz="quarter" idx="1"/>
          </p:nvPr>
        </p:nvSpPr>
        <p:spPr>
          <a:xfrm>
            <a:off x="3850295" y="1"/>
            <a:ext cx="2945862" cy="495793"/>
          </a:xfrm>
          <a:prstGeom prst="rect">
            <a:avLst/>
          </a:prstGeom>
        </p:spPr>
        <p:txBody>
          <a:bodyPr vert="horz" wrap="square" lIns="88221" tIns="44111" rIns="88221" bIns="44111" numCol="1" anchor="t" anchorCtr="0" compatLnSpc="1">
            <a:prstTxWarp prst="textNoShape">
              <a:avLst/>
            </a:prstTxWarp>
          </a:bodyPr>
          <a:lstStyle>
            <a:lvl1pPr algn="r" eaLnBrk="1" hangingPunct="1">
              <a:defRPr sz="1200" b="0"/>
            </a:lvl1pPr>
          </a:lstStyle>
          <a:p>
            <a:fld id="{FA0B4F66-87AC-44F7-A4FD-2FF368A4A35F}" type="datetimeFigureOut">
              <a:rPr lang="it-IT" altLang="it-IT"/>
              <a:pPr/>
              <a:t>11/06/2018</a:t>
            </a:fld>
            <a:endParaRPr lang="it-IT" altLang="it-IT" dirty="0"/>
          </a:p>
        </p:txBody>
      </p:sp>
      <p:sp>
        <p:nvSpPr>
          <p:cNvPr id="4" name="Segnaposto piè di pagina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eaLnBrk="1" hangingPunct="1">
              <a:defRPr sz="1200" b="0">
                <a:latin typeface="Arial" charset="0"/>
                <a:ea typeface="ＭＳ Ｐゴシック" charset="0"/>
                <a:cs typeface="ＭＳ Ｐゴシック" charset="0"/>
              </a:defRPr>
            </a:lvl1pPr>
          </a:lstStyle>
          <a:p>
            <a:pPr>
              <a:defRPr/>
            </a:pPr>
            <a:endParaRPr lang="it-IT" dirty="0"/>
          </a:p>
        </p:txBody>
      </p:sp>
      <p:sp>
        <p:nvSpPr>
          <p:cNvPr id="5" name="Segnaposto numero diapositiva 4"/>
          <p:cNvSpPr>
            <a:spLocks noGrp="1"/>
          </p:cNvSpPr>
          <p:nvPr>
            <p:ph type="sldNum" sz="quarter" idx="3"/>
          </p:nvPr>
        </p:nvSpPr>
        <p:spPr>
          <a:xfrm>
            <a:off x="3850295" y="9429306"/>
            <a:ext cx="2945862" cy="495793"/>
          </a:xfrm>
          <a:prstGeom prst="rect">
            <a:avLst/>
          </a:prstGeom>
        </p:spPr>
        <p:txBody>
          <a:bodyPr vert="horz" wrap="square" lIns="88221" tIns="44111" rIns="88221" bIns="44111" numCol="1" anchor="b" anchorCtr="0" compatLnSpc="1">
            <a:prstTxWarp prst="textNoShape">
              <a:avLst/>
            </a:prstTxWarp>
          </a:bodyPr>
          <a:lstStyle>
            <a:lvl1pPr algn="r" eaLnBrk="1" hangingPunct="1">
              <a:defRPr sz="1200" b="0"/>
            </a:lvl1pPr>
          </a:lstStyle>
          <a:p>
            <a:fld id="{2774779B-AE93-41F4-B554-EED16AFD1A27}" type="slidenum">
              <a:rPr lang="it-IT" altLang="it-IT"/>
              <a:pPr/>
              <a:t>‹N›</a:t>
            </a:fld>
            <a:endParaRPr lang="it-IT" altLang="it-IT" dirty="0"/>
          </a:p>
        </p:txBody>
      </p:sp>
    </p:spTree>
    <p:extLst>
      <p:ext uri="{BB962C8B-B14F-4D97-AF65-F5344CB8AC3E}">
        <p14:creationId xmlns:p14="http://schemas.microsoft.com/office/powerpoint/2010/main" val="71212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3" name="Rectangle 3"/>
          <p:cNvSpPr>
            <a:spLocks noGrp="1" noChangeArrowheads="1"/>
          </p:cNvSpPr>
          <p:nvPr>
            <p:ph type="dt" idx="1"/>
          </p:nvPr>
        </p:nvSpPr>
        <p:spPr bwMode="auto">
          <a:xfrm>
            <a:off x="3851813" y="1"/>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2325" name="Rectangle 5"/>
          <p:cNvSpPr>
            <a:spLocks noGrp="1" noChangeArrowheads="1"/>
          </p:cNvSpPr>
          <p:nvPr>
            <p:ph type="body" sz="quarter" idx="3"/>
          </p:nvPr>
        </p:nvSpPr>
        <p:spPr bwMode="auto">
          <a:xfrm>
            <a:off x="679464" y="4714654"/>
            <a:ext cx="5438748" cy="4466755"/>
          </a:xfrm>
          <a:prstGeom prst="rect">
            <a:avLst/>
          </a:prstGeom>
          <a:noFill/>
          <a:ln>
            <a:noFill/>
          </a:ln>
          <a:extLst/>
        </p:spPr>
        <p:txBody>
          <a:bodyPr vert="horz" wrap="square" lIns="91553" tIns="45777" rIns="91553" bIns="45777"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12326" name="Rectangle 6"/>
          <p:cNvSpPr>
            <a:spLocks noGrp="1" noChangeArrowheads="1"/>
          </p:cNvSpPr>
          <p:nvPr>
            <p:ph type="ftr" sz="quarter" idx="4"/>
          </p:nvPr>
        </p:nvSpPr>
        <p:spPr bwMode="auto">
          <a:xfrm>
            <a:off x="0"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charset="0"/>
                <a:cs typeface="ＭＳ Ｐゴシック" charset="0"/>
              </a:defRPr>
            </a:lvl1pPr>
          </a:lstStyle>
          <a:p>
            <a:pPr>
              <a:defRPr/>
            </a:pPr>
            <a:endParaRPr lang="it-IT" dirty="0"/>
          </a:p>
        </p:txBody>
      </p:sp>
      <p:sp>
        <p:nvSpPr>
          <p:cNvPr id="312327" name="Rectangle 7"/>
          <p:cNvSpPr>
            <a:spLocks noGrp="1" noChangeArrowheads="1"/>
          </p:cNvSpPr>
          <p:nvPr>
            <p:ph type="sldNum" sz="quarter" idx="5"/>
          </p:nvPr>
        </p:nvSpPr>
        <p:spPr bwMode="auto">
          <a:xfrm>
            <a:off x="3851813" y="9429306"/>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fld id="{53EF1138-AD7D-49AC-9DC3-D43F1324F6BD}" type="slidenum">
              <a:rPr lang="it-IT" altLang="it-IT"/>
              <a:pPr/>
              <a:t>‹N›</a:t>
            </a:fld>
            <a:endParaRPr lang="it-IT" altLang="it-IT" dirty="0"/>
          </a:p>
        </p:txBody>
      </p:sp>
    </p:spTree>
    <p:extLst>
      <p:ext uri="{BB962C8B-B14F-4D97-AF65-F5344CB8AC3E}">
        <p14:creationId xmlns:p14="http://schemas.microsoft.com/office/powerpoint/2010/main" val="318828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dirty="0">
              <a:latin typeface="Arial" panose="020B0604020202020204" pitchFamily="34" charset="0"/>
            </a:endParaRPr>
          </a:p>
        </p:txBody>
      </p:sp>
    </p:spTree>
    <p:extLst>
      <p:ext uri="{BB962C8B-B14F-4D97-AF65-F5344CB8AC3E}">
        <p14:creationId xmlns:p14="http://schemas.microsoft.com/office/powerpoint/2010/main" val="50892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3EF1138-AD7D-49AC-9DC3-D43F1324F6BD}" type="slidenum">
              <a:rPr lang="it-IT" altLang="it-IT" smtClean="0"/>
              <a:pPr/>
              <a:t>33</a:t>
            </a:fld>
            <a:endParaRPr lang="it-IT" altLang="it-IT" dirty="0"/>
          </a:p>
        </p:txBody>
      </p:sp>
    </p:spTree>
    <p:extLst>
      <p:ext uri="{BB962C8B-B14F-4D97-AF65-F5344CB8AC3E}">
        <p14:creationId xmlns:p14="http://schemas.microsoft.com/office/powerpoint/2010/main" val="200354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77902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86993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366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8212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a:t>Fare clic per modificare lo stile del titolo</a:t>
            </a:r>
          </a:p>
        </p:txBody>
      </p:sp>
      <p:sp>
        <p:nvSpPr>
          <p:cNvPr id="3" name="Segnaposto contenuto 2"/>
          <p:cNvSpPr>
            <a:spLocks noGrp="1"/>
          </p:cNvSpPr>
          <p:nvPr>
            <p:ph sz="quarter" idx="1"/>
          </p:nvPr>
        </p:nvSpPr>
        <p:spPr>
          <a:xfrm>
            <a:off x="395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586288" y="1125538"/>
            <a:ext cx="4038600" cy="24066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395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586288" y="3684588"/>
            <a:ext cx="4038600" cy="24082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8319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099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81432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9905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116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7067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90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20682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3994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1028" name="Immagine 6" descr="format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643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it-IT" altLang="it-IT" sz="900" b="1" i="1" dirty="0">
                <a:solidFill>
                  <a:srgbClr val="1F497D"/>
                </a:solidFill>
                <a:latin typeface="Calibri" panose="020F0502020204030204" pitchFamily="34" charset="0"/>
                <a:cs typeface="Arial" panose="020B0604020202020204" pitchFamily="34" charset="0"/>
              </a:rPr>
              <a:t>Imperia, 14 giugno 2018</a:t>
            </a:r>
            <a:r>
              <a:rPr lang="it-IT" altLang="it-IT" sz="900" b="1" i="1" dirty="0">
                <a:solidFill>
                  <a:srgbClr val="364E88"/>
                </a:solidFill>
                <a:latin typeface="Calibri" panose="020F0502020204030204" pitchFamily="34" charset="0"/>
                <a:cs typeface="Arial" panose="020B0604020202020204" pitchFamily="34" charset="0"/>
              </a:rPr>
              <a:t> </a:t>
            </a:r>
            <a:r>
              <a:rPr lang="it-IT" altLang="it-IT" sz="1400" dirty="0">
                <a:solidFill>
                  <a:srgbClr val="1F497D"/>
                </a:solidFill>
                <a:latin typeface="Calibri" panose="020F0502020204030204" pitchFamily="34" charset="0"/>
                <a:cs typeface="Arial" panose="020B0604020202020204" pitchFamily="34" charset="0"/>
              </a:rPr>
              <a:t>|</a:t>
            </a:r>
            <a:r>
              <a:rPr lang="it-IT" altLang="it-IT" sz="1400" b="0" dirty="0">
                <a:solidFill>
                  <a:srgbClr val="1F497D"/>
                </a:solidFill>
                <a:latin typeface="Calibri" panose="020F0502020204030204" pitchFamily="34" charset="0"/>
                <a:cs typeface="Arial" panose="020B0604020202020204" pitchFamily="34" charset="0"/>
              </a:rPr>
              <a:t> </a:t>
            </a:r>
            <a:fld id="{35951204-B1B5-4D31-A335-840840788950}" type="slidenum">
              <a:rPr lang="it-IT" altLang="it-IT" sz="1400">
                <a:latin typeface="Calibri" panose="020F0502020204030204" pitchFamily="34" charset="0"/>
                <a:cs typeface="Arial" panose="020B0604020202020204" pitchFamily="34" charset="0"/>
              </a:rPr>
              <a:pPr algn="r" eaLnBrk="1" hangingPunct="1">
                <a:spcBef>
                  <a:spcPct val="50000"/>
                </a:spcBef>
              </a:pPr>
              <a:t>‹N›</a:t>
            </a:fld>
            <a:endParaRPr lang="it-IT" altLang="it-IT" sz="1400" dirty="0">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783" r:id="rId1"/>
    <p:sldLayoutId id="2147486771" r:id="rId2"/>
    <p:sldLayoutId id="2147486772" r:id="rId3"/>
    <p:sldLayoutId id="2147486773" r:id="rId4"/>
    <p:sldLayoutId id="2147486774" r:id="rId5"/>
    <p:sldLayoutId id="2147486775" r:id="rId6"/>
    <p:sldLayoutId id="2147486776" r:id="rId7"/>
    <p:sldLayoutId id="2147486777" r:id="rId8"/>
    <p:sldLayoutId id="2147486778" r:id="rId9"/>
    <p:sldLayoutId id="2147486779" r:id="rId10"/>
    <p:sldLayoutId id="2147486780" r:id="rId11"/>
    <p:sldLayoutId id="2147486781" r:id="rId12"/>
    <p:sldLayoutId id="2147486782" r:id="rId13"/>
  </p:sldLayoutIdLst>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emf"/><Relationship Id="rId3" Type="http://schemas.openxmlformats.org/officeDocument/2006/relationships/image" Target="../media/image37.emf"/><Relationship Id="rId7" Type="http://schemas.openxmlformats.org/officeDocument/2006/relationships/image" Target="../media/image26.svg"/><Relationship Id="rId12" Type="http://schemas.openxmlformats.org/officeDocument/2006/relationships/image" Target="../media/image44.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3.emf"/><Relationship Id="rId5" Type="http://schemas.openxmlformats.org/officeDocument/2006/relationships/image" Target="../media/image39.emf"/><Relationship Id="rId10" Type="http://schemas.openxmlformats.org/officeDocument/2006/relationships/image" Target="../media/image42.emf"/><Relationship Id="rId4" Type="http://schemas.openxmlformats.org/officeDocument/2006/relationships/image" Target="../media/image38.emf"/><Relationship Id="rId9" Type="http://schemas.openxmlformats.org/officeDocument/2006/relationships/image" Target="../media/image28.svg"/><Relationship Id="rId14" Type="http://schemas.openxmlformats.org/officeDocument/2006/relationships/image" Target="../media/image46.emf"/></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5.emf"/><Relationship Id="rId3" Type="http://schemas.openxmlformats.org/officeDocument/2006/relationships/image" Target="../media/image49.emf"/><Relationship Id="rId7" Type="http://schemas.openxmlformats.org/officeDocument/2006/relationships/image" Target="../media/image28.svg"/><Relationship Id="rId12" Type="http://schemas.openxmlformats.org/officeDocument/2006/relationships/image" Target="../media/image53.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52.emf"/><Relationship Id="rId5" Type="http://schemas.openxmlformats.org/officeDocument/2006/relationships/image" Target="../media/image26.svg"/><Relationship Id="rId10" Type="http://schemas.openxmlformats.org/officeDocument/2006/relationships/image" Target="../media/image51.emf"/><Relationship Id="rId4" Type="http://schemas.openxmlformats.org/officeDocument/2006/relationships/image" Target="../media/image40.png"/><Relationship Id="rId9" Type="http://schemas.openxmlformats.org/officeDocument/2006/relationships/image" Target="../media/image50.emf"/><Relationship Id="rId14" Type="http://schemas.openxmlformats.org/officeDocument/2006/relationships/image" Target="../media/image46.emf"/></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emf"/><Relationship Id="rId2" Type="http://schemas.openxmlformats.org/officeDocument/2006/relationships/image" Target="../media/image54.emf"/><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56.png"/><Relationship Id="rId4" Type="http://schemas.openxmlformats.org/officeDocument/2006/relationships/image" Target="../media/image63.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4.jpeg"/><Relationship Id="rId2" Type="http://schemas.openxmlformats.org/officeDocument/2006/relationships/image" Target="../media/image58.emf"/><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41.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60.emf"/><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5.emf"/><Relationship Id="rId3" Type="http://schemas.openxmlformats.org/officeDocument/2006/relationships/image" Target="../media/image61.emf"/><Relationship Id="rId7" Type="http://schemas.openxmlformats.org/officeDocument/2006/relationships/image" Target="../media/image40.png"/><Relationship Id="rId12" Type="http://schemas.openxmlformats.org/officeDocument/2006/relationships/image" Target="../media/image66.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64.emf"/><Relationship Id="rId11" Type="http://schemas.openxmlformats.org/officeDocument/2006/relationships/image" Target="../media/image65.emf"/><Relationship Id="rId5" Type="http://schemas.openxmlformats.org/officeDocument/2006/relationships/image" Target="../media/image63.emf"/><Relationship Id="rId10" Type="http://schemas.openxmlformats.org/officeDocument/2006/relationships/image" Target="../media/image28.svg"/><Relationship Id="rId4" Type="http://schemas.openxmlformats.org/officeDocument/2006/relationships/image" Target="../media/image62.emf"/><Relationship Id="rId9" Type="http://schemas.openxmlformats.org/officeDocument/2006/relationships/image" Target="../media/image41.png"/><Relationship Id="rId1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5.emf"/><Relationship Id="rId3" Type="http://schemas.openxmlformats.org/officeDocument/2006/relationships/image" Target="../media/image70.emf"/><Relationship Id="rId7" Type="http://schemas.openxmlformats.org/officeDocument/2006/relationships/image" Target="../media/image40.png"/><Relationship Id="rId12" Type="http://schemas.openxmlformats.org/officeDocument/2006/relationships/image" Target="../media/image75.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73.emf"/><Relationship Id="rId11" Type="http://schemas.openxmlformats.org/officeDocument/2006/relationships/image" Target="../media/image74.emf"/><Relationship Id="rId5" Type="http://schemas.openxmlformats.org/officeDocument/2006/relationships/image" Target="../media/image72.emf"/><Relationship Id="rId10" Type="http://schemas.openxmlformats.org/officeDocument/2006/relationships/image" Target="../media/image28.svg"/><Relationship Id="rId4" Type="http://schemas.openxmlformats.org/officeDocument/2006/relationships/image" Target="../media/image71.emf"/><Relationship Id="rId9" Type="http://schemas.openxmlformats.org/officeDocument/2006/relationships/image" Target="../media/image41.png"/><Relationship Id="rId1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80.png"/><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4.svg"/><Relationship Id="rId5" Type="http://schemas.openxmlformats.org/officeDocument/2006/relationships/image" Target="../media/image84.png"/><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06.svg"/><Relationship Id="rId3" Type="http://schemas.openxmlformats.org/officeDocument/2006/relationships/image" Target="../media/image96.svg"/><Relationship Id="rId7" Type="http://schemas.openxmlformats.org/officeDocument/2006/relationships/image" Target="../media/image100.svg"/><Relationship Id="rId12" Type="http://schemas.openxmlformats.org/officeDocument/2006/relationships/image" Target="../media/image90.png"/><Relationship Id="rId17" Type="http://schemas.openxmlformats.org/officeDocument/2006/relationships/image" Target="../media/image110.svg"/><Relationship Id="rId2" Type="http://schemas.openxmlformats.org/officeDocument/2006/relationships/image" Target="../media/image85.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104.svg"/><Relationship Id="rId5" Type="http://schemas.openxmlformats.org/officeDocument/2006/relationships/image" Target="../media/image98.svg"/><Relationship Id="rId15" Type="http://schemas.openxmlformats.org/officeDocument/2006/relationships/image" Target="../media/image108.svg"/><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image" Target="../media/image102.svg"/><Relationship Id="rId1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24.svg"/><Relationship Id="rId3" Type="http://schemas.openxmlformats.org/officeDocument/2006/relationships/image" Target="../media/image114.svg"/><Relationship Id="rId7" Type="http://schemas.openxmlformats.org/officeDocument/2006/relationships/image" Target="../media/image118.svg"/><Relationship Id="rId12" Type="http://schemas.openxmlformats.org/officeDocument/2006/relationships/image" Target="../media/image99.png"/><Relationship Id="rId17" Type="http://schemas.openxmlformats.org/officeDocument/2006/relationships/image" Target="../media/image128.svg"/><Relationship Id="rId2" Type="http://schemas.openxmlformats.org/officeDocument/2006/relationships/image" Target="../media/image94.png"/><Relationship Id="rId16"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22.svg"/><Relationship Id="rId5" Type="http://schemas.openxmlformats.org/officeDocument/2006/relationships/image" Target="../media/image116.svg"/><Relationship Id="rId15" Type="http://schemas.openxmlformats.org/officeDocument/2006/relationships/image" Target="../media/image126.svg"/><Relationship Id="rId10" Type="http://schemas.openxmlformats.org/officeDocument/2006/relationships/image" Target="../media/image98.png"/><Relationship Id="rId4" Type="http://schemas.openxmlformats.org/officeDocument/2006/relationships/image" Target="../media/image95.png"/><Relationship Id="rId9" Type="http://schemas.openxmlformats.org/officeDocument/2006/relationships/image" Target="../media/image120.svg"/><Relationship Id="rId14" Type="http://schemas.openxmlformats.org/officeDocument/2006/relationships/image" Target="../media/image1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hyperlink" Target="mailto:info@formatresearch.com" TargetMode="External"/><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0.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5" y="236657"/>
            <a:ext cx="2395827" cy="893780"/>
          </a:xfrm>
          <a:prstGeom prst="rect">
            <a:avLst/>
          </a:prstGeom>
        </p:spPr>
      </p:pic>
      <p:sp>
        <p:nvSpPr>
          <p:cNvPr id="10" name="Sottotitolo 2"/>
          <p:cNvSpPr txBox="1">
            <a:spLocks/>
          </p:cNvSpPr>
          <p:nvPr/>
        </p:nvSpPr>
        <p:spPr>
          <a:xfrm>
            <a:off x="0" y="4648050"/>
            <a:ext cx="9144000" cy="67367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rPr>
              <a:t>CONVEGNO FEDERMOTORIZZAZIONE</a:t>
            </a:r>
          </a:p>
          <a:p>
            <a:r>
              <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rPr>
              <a:t>14</a:t>
            </a:r>
            <a:r>
              <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rPr>
              <a:t>GIUGNO 2018</a:t>
            </a:r>
            <a:endPar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it-IT" sz="15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olo 1"/>
          <p:cNvSpPr txBox="1">
            <a:spLocks/>
          </p:cNvSpPr>
          <p:nvPr/>
        </p:nvSpPr>
        <p:spPr>
          <a:xfrm>
            <a:off x="2497082" y="2644924"/>
            <a:ext cx="2189018" cy="453714"/>
          </a:xfrm>
          <a:prstGeom prst="rect">
            <a:avLst/>
          </a:prstGeom>
        </p:spPr>
        <p:txBody>
          <a:bodyPr vert="horz" lIns="68580" tIns="34290" rIns="68580" bIns="3429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500" dirty="0">
                <a:solidFill>
                  <a:srgbClr val="0070C0"/>
                </a:solidFill>
                <a:latin typeface="Verdana" panose="020B0604030504040204" pitchFamily="34" charset="0"/>
                <a:ea typeface="Verdana" panose="020B0604030504040204" pitchFamily="34" charset="0"/>
                <a:cs typeface="Verdana" panose="020B0604030504040204" pitchFamily="34" charset="0"/>
              </a:rPr>
              <a:t/>
            </a:r>
            <a:br>
              <a:rPr lang="it-IT" sz="4500" dirty="0">
                <a:solidFill>
                  <a:srgbClr val="0070C0"/>
                </a:solidFill>
                <a:latin typeface="Verdana" panose="020B0604030504040204" pitchFamily="34" charset="0"/>
                <a:ea typeface="Verdana" panose="020B0604030504040204" pitchFamily="34" charset="0"/>
                <a:cs typeface="Verdana" panose="020B0604030504040204" pitchFamily="34" charset="0"/>
              </a:rPr>
            </a:br>
            <a:r>
              <a:rPr lang="it-IT" sz="11200" dirty="0">
                <a:solidFill>
                  <a:srgbClr val="0070C0"/>
                </a:solidFill>
                <a:latin typeface="Verdana" panose="020B0604030504040204" pitchFamily="34" charset="0"/>
                <a:ea typeface="Verdana" panose="020B0604030504040204" pitchFamily="34" charset="0"/>
                <a:cs typeface="Verdana" panose="020B0604030504040204" pitchFamily="34" charset="0"/>
              </a:rPr>
              <a:t/>
            </a:r>
            <a:br>
              <a:rPr lang="it-IT" sz="11200" dirty="0">
                <a:solidFill>
                  <a:srgbClr val="0070C0"/>
                </a:solidFill>
                <a:latin typeface="Verdana" panose="020B0604030504040204" pitchFamily="34" charset="0"/>
                <a:ea typeface="Verdana" panose="020B0604030504040204" pitchFamily="34" charset="0"/>
                <a:cs typeface="Verdana" panose="020B0604030504040204" pitchFamily="34" charset="0"/>
              </a:rPr>
            </a:br>
            <a:r>
              <a:rPr lang="it-IT" sz="11200" dirty="0">
                <a:solidFill>
                  <a:srgbClr val="0070C0"/>
                </a:solidFill>
                <a:latin typeface="+mn-lt"/>
                <a:ea typeface="Verdana" panose="020B0604030504040204" pitchFamily="34" charset="0"/>
                <a:cs typeface="Verdana" panose="020B0604030504040204" pitchFamily="34" charset="0"/>
              </a:rPr>
              <a:t/>
            </a:r>
            <a:br>
              <a:rPr lang="it-IT" sz="11200" dirty="0">
                <a:solidFill>
                  <a:srgbClr val="0070C0"/>
                </a:solidFill>
                <a:latin typeface="+mn-lt"/>
                <a:ea typeface="Verdana" panose="020B0604030504040204" pitchFamily="34" charset="0"/>
                <a:cs typeface="Verdana" panose="020B0604030504040204" pitchFamily="34" charset="0"/>
              </a:rPr>
            </a:br>
            <a:r>
              <a:rPr lang="it-IT" sz="11200" b="0" dirty="0">
                <a:solidFill>
                  <a:srgbClr val="0070C0"/>
                </a:solidFill>
                <a:latin typeface="+mn-lt"/>
                <a:ea typeface="Verdana" panose="020B0604030504040204" pitchFamily="34" charset="0"/>
                <a:cs typeface="Verdana" panose="020B0604030504040204" pitchFamily="34" charset="0"/>
              </a:rPr>
              <a:t>Daniele</a:t>
            </a:r>
            <a:r>
              <a:rPr lang="it-IT" sz="11200" dirty="0">
                <a:solidFill>
                  <a:srgbClr val="0070C0"/>
                </a:solidFill>
                <a:latin typeface="+mn-lt"/>
                <a:ea typeface="Verdana" panose="020B0604030504040204" pitchFamily="34" charset="0"/>
                <a:cs typeface="Verdana" panose="020B0604030504040204" pitchFamily="34" charset="0"/>
              </a:rPr>
              <a:t> </a:t>
            </a:r>
          </a:p>
          <a:p>
            <a:pPr algn="l"/>
            <a:r>
              <a:rPr lang="it-IT" sz="11200" dirty="0">
                <a:solidFill>
                  <a:srgbClr val="0070C0"/>
                </a:solidFill>
                <a:latin typeface="+mn-lt"/>
                <a:ea typeface="Verdana" panose="020B0604030504040204" pitchFamily="34" charset="0"/>
                <a:cs typeface="Verdana" panose="020B0604030504040204" pitchFamily="34" charset="0"/>
              </a:rPr>
              <a:t>Serio</a:t>
            </a:r>
            <a:endParaRPr lang="it-IT" sz="11200" dirty="0">
              <a:solidFill>
                <a:srgbClr val="0070C0"/>
              </a:solidFill>
              <a:latin typeface="+mn-lt"/>
              <a:ea typeface="Verdana" panose="020B0604030504040204" pitchFamily="34" charset="0"/>
              <a:cs typeface="Verdana" panose="020B0604030504040204" pitchFamily="34" charset="0"/>
            </a:endParaRPr>
          </a:p>
        </p:txBody>
      </p:sp>
      <p:cxnSp>
        <p:nvCxnSpPr>
          <p:cNvPr id="12" name="Connettore 1 11"/>
          <p:cNvCxnSpPr/>
          <p:nvPr/>
        </p:nvCxnSpPr>
        <p:spPr>
          <a:xfrm>
            <a:off x="4428398" y="2490385"/>
            <a:ext cx="0" cy="7627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932040" y="2465111"/>
            <a:ext cx="3124200" cy="738664"/>
          </a:xfrm>
          <a:prstGeom prst="rect">
            <a:avLst/>
          </a:prstGeom>
          <a:noFill/>
        </p:spPr>
        <p:txBody>
          <a:bodyPr wrap="square" rtlCol="0">
            <a:spAutoFit/>
          </a:bodyPr>
          <a:lstStyle/>
          <a:p>
            <a:r>
              <a:rPr lang="it-IT" sz="1800" i="1" dirty="0">
                <a:solidFill>
                  <a:srgbClr val="0070C0"/>
                </a:solidFill>
                <a:latin typeface="Verdana" panose="020B0604030504040204" pitchFamily="34" charset="0"/>
                <a:ea typeface="Verdana" panose="020B0604030504040204" pitchFamily="34" charset="0"/>
                <a:cs typeface="Verdana" panose="020B0604030504040204" pitchFamily="34" charset="0"/>
              </a:rPr>
              <a:t>Direttore di Ricerca </a:t>
            </a:r>
          </a:p>
          <a:p>
            <a:r>
              <a:rPr lang="it-IT" sz="1800" i="1" dirty="0">
                <a:solidFill>
                  <a:srgbClr val="0070C0"/>
                </a:solidFill>
                <a:latin typeface="Verdana" panose="020B0604030504040204" pitchFamily="34" charset="0"/>
                <a:ea typeface="Verdana" panose="020B0604030504040204" pitchFamily="34" charset="0"/>
                <a:cs typeface="Verdana" panose="020B0604030504040204" pitchFamily="34" charset="0"/>
              </a:rPr>
              <a:t>Format Research</a:t>
            </a:r>
          </a:p>
          <a:p>
            <a:endParaRPr lang="it-IT" sz="600" i="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84260"/>
            <a:ext cx="1602039" cy="857562"/>
          </a:xfrm>
          <a:prstGeom prst="rect">
            <a:avLst/>
          </a:prstGeom>
        </p:spPr>
      </p:pic>
      <p:pic>
        <p:nvPicPr>
          <p:cNvPr id="14" name="Immagine 13"/>
          <p:cNvPicPr/>
          <p:nvPr/>
        </p:nvPicPr>
        <p:blipFill>
          <a:blip r:embed="rId4">
            <a:extLst>
              <a:ext uri="{28A0092B-C50C-407E-A947-70E740481C1C}">
                <a14:useLocalDpi xmlns:a14="http://schemas.microsoft.com/office/drawing/2010/main" val="0"/>
              </a:ext>
            </a:extLst>
          </a:blip>
          <a:stretch>
            <a:fillRect/>
          </a:stretch>
        </p:blipFill>
        <p:spPr>
          <a:xfrm>
            <a:off x="5455309" y="3098638"/>
            <a:ext cx="1348939" cy="618394"/>
          </a:xfrm>
          <a:prstGeom prst="rect">
            <a:avLst/>
          </a:prstGeom>
        </p:spPr>
      </p:pic>
    </p:spTree>
    <p:extLst>
      <p:ext uri="{BB962C8B-B14F-4D97-AF65-F5344CB8AC3E}">
        <p14:creationId xmlns:p14="http://schemas.microsoft.com/office/powerpoint/2010/main" val="76364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a:extLst>
              <a:ext uri="{FF2B5EF4-FFF2-40B4-BE49-F238E27FC236}">
                <a16:creationId xmlns:a16="http://schemas.microsoft.com/office/drawing/2014/main" xmlns="" id="{B142A29A-34C8-4670-ADEF-93F76F2487E9}"/>
              </a:ext>
            </a:extLst>
          </p:cNvPr>
          <p:cNvSpPr/>
          <p:nvPr/>
        </p:nvSpPr>
        <p:spPr bwMode="auto">
          <a:xfrm>
            <a:off x="4400812" y="5375633"/>
            <a:ext cx="4138386" cy="785267"/>
          </a:xfrm>
          <a:prstGeom prst="rect">
            <a:avLst/>
          </a:prstGeom>
          <a:solidFill>
            <a:srgbClr val="EBFAFF"/>
          </a:solidFill>
          <a:ln w="12700" cap="flat" cmpd="sng" algn="ctr">
            <a:solidFill>
              <a:schemeClr val="accent5">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9" name="Rettangolo 28">
            <a:extLst>
              <a:ext uri="{FF2B5EF4-FFF2-40B4-BE49-F238E27FC236}">
                <a16:creationId xmlns:a16="http://schemas.microsoft.com/office/drawing/2014/main" xmlns="" id="{EA558E14-44B7-4A8F-8023-808493CF0C26}"/>
              </a:ext>
            </a:extLst>
          </p:cNvPr>
          <p:cNvSpPr/>
          <p:nvPr/>
        </p:nvSpPr>
        <p:spPr bwMode="auto">
          <a:xfrm>
            <a:off x="4400812" y="3804074"/>
            <a:ext cx="4138386" cy="1423791"/>
          </a:xfrm>
          <a:prstGeom prst="rect">
            <a:avLst/>
          </a:prstGeom>
          <a:solidFill>
            <a:srgbClr val="FFF5EB"/>
          </a:solidFill>
          <a:ln w="12700" cap="flat" cmpd="sng" algn="ctr">
            <a:solidFill>
              <a:srgbClr val="ED7D3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2" name="Rettangolo 21">
            <a:extLst>
              <a:ext uri="{FF2B5EF4-FFF2-40B4-BE49-F238E27FC236}">
                <a16:creationId xmlns:a16="http://schemas.microsoft.com/office/drawing/2014/main" xmlns="" id="{17DC4FEB-6CEF-4F0B-902F-D5D8830BB666}"/>
              </a:ext>
            </a:extLst>
          </p:cNvPr>
          <p:cNvSpPr/>
          <p:nvPr/>
        </p:nvSpPr>
        <p:spPr bwMode="auto">
          <a:xfrm>
            <a:off x="4400812" y="1623158"/>
            <a:ext cx="4131627" cy="2029091"/>
          </a:xfrm>
          <a:prstGeom prst="rect">
            <a:avLst/>
          </a:prstGeom>
          <a:solidFill>
            <a:schemeClr val="bg1">
              <a:lumMod val="95000"/>
            </a:schemeClr>
          </a:solidFill>
          <a:ln w="12700" cap="flat" cmpd="sng" algn="ctr">
            <a:solidFill>
              <a:srgbClr val="8A8A8A"/>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35" name="CasellaDiTesto 34"/>
          <p:cNvSpPr txBox="1"/>
          <p:nvPr/>
        </p:nvSpPr>
        <p:spPr>
          <a:xfrm>
            <a:off x="4517611" y="1623282"/>
            <a:ext cx="1281120"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40,</a:t>
            </a:r>
            <a:r>
              <a:rPr lang="it-IT" sz="2800" dirty="0">
                <a:solidFill>
                  <a:srgbClr val="008000"/>
                </a:solidFill>
                <a:latin typeface="Calibri" panose="020F0502020204030204" pitchFamily="34" charset="0"/>
              </a:rPr>
              <a:t>5%</a:t>
            </a:r>
          </a:p>
        </p:txBody>
      </p:sp>
      <p:sp>
        <p:nvSpPr>
          <p:cNvPr id="36" name="CasellaDiTesto 35"/>
          <p:cNvSpPr txBox="1"/>
          <p:nvPr/>
        </p:nvSpPr>
        <p:spPr>
          <a:xfrm>
            <a:off x="6077020" y="1726796"/>
            <a:ext cx="1589281" cy="523220"/>
          </a:xfrm>
          <a:prstGeom prst="rect">
            <a:avLst/>
          </a:prstGeom>
          <a:noFill/>
        </p:spPr>
        <p:txBody>
          <a:bodyPr wrap="none" rtlCol="0">
            <a:spAutoFit/>
          </a:bodyPr>
          <a:lstStyle/>
          <a:p>
            <a:r>
              <a:rPr lang="it-IT" sz="2800" b="0" i="1" dirty="0">
                <a:latin typeface="Calibri" panose="020F0502020204030204" pitchFamily="34" charset="0"/>
              </a:rPr>
              <a:t>1 addetto</a:t>
            </a:r>
            <a:endParaRPr lang="it-IT" sz="1800" b="0" i="1" dirty="0">
              <a:latin typeface="Calibri" panose="020F0502020204030204" pitchFamily="34" charset="0"/>
            </a:endParaRPr>
          </a:p>
        </p:txBody>
      </p:sp>
      <p:sp>
        <p:nvSpPr>
          <p:cNvPr id="37" name="CasellaDiTesto 36"/>
          <p:cNvSpPr txBox="1"/>
          <p:nvPr/>
        </p:nvSpPr>
        <p:spPr>
          <a:xfrm>
            <a:off x="4517611" y="2286386"/>
            <a:ext cx="1281120"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45,</a:t>
            </a:r>
            <a:r>
              <a:rPr lang="it-IT" sz="2800" dirty="0">
                <a:solidFill>
                  <a:srgbClr val="008000"/>
                </a:solidFill>
                <a:latin typeface="Calibri" panose="020F0502020204030204" pitchFamily="34" charset="0"/>
              </a:rPr>
              <a:t>5%</a:t>
            </a:r>
          </a:p>
        </p:txBody>
      </p:sp>
      <p:sp>
        <p:nvSpPr>
          <p:cNvPr id="38" name="CasellaDiTesto 37"/>
          <p:cNvSpPr txBox="1"/>
          <p:nvPr/>
        </p:nvSpPr>
        <p:spPr>
          <a:xfrm>
            <a:off x="6077020" y="2389900"/>
            <a:ext cx="1784399" cy="523220"/>
          </a:xfrm>
          <a:prstGeom prst="rect">
            <a:avLst/>
          </a:prstGeom>
          <a:noFill/>
        </p:spPr>
        <p:txBody>
          <a:bodyPr wrap="none" rtlCol="0">
            <a:spAutoFit/>
          </a:bodyPr>
          <a:lstStyle/>
          <a:p>
            <a:r>
              <a:rPr lang="it-IT" sz="2800" b="0" i="1" dirty="0">
                <a:latin typeface="Calibri" panose="020F0502020204030204" pitchFamily="34" charset="0"/>
              </a:rPr>
              <a:t>2-5 addetti</a:t>
            </a:r>
            <a:endParaRPr lang="it-IT" sz="1800" b="0" i="1" dirty="0">
              <a:latin typeface="Calibri" panose="020F0502020204030204" pitchFamily="34" charset="0"/>
            </a:endParaRPr>
          </a:p>
        </p:txBody>
      </p:sp>
      <p:sp>
        <p:nvSpPr>
          <p:cNvPr id="39" name="CasellaDiTesto 38"/>
          <p:cNvSpPr txBox="1"/>
          <p:nvPr/>
        </p:nvSpPr>
        <p:spPr>
          <a:xfrm>
            <a:off x="4777298" y="2946647"/>
            <a:ext cx="1021433"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8,</a:t>
            </a:r>
            <a:r>
              <a:rPr lang="it-IT" sz="2800" dirty="0">
                <a:solidFill>
                  <a:srgbClr val="008000"/>
                </a:solidFill>
                <a:latin typeface="Calibri" panose="020F0502020204030204" pitchFamily="34" charset="0"/>
              </a:rPr>
              <a:t>8%</a:t>
            </a:r>
          </a:p>
        </p:txBody>
      </p:sp>
      <p:sp>
        <p:nvSpPr>
          <p:cNvPr id="40" name="CasellaDiTesto 39"/>
          <p:cNvSpPr txBox="1"/>
          <p:nvPr/>
        </p:nvSpPr>
        <p:spPr>
          <a:xfrm>
            <a:off x="6077020" y="3050161"/>
            <a:ext cx="1784399" cy="523220"/>
          </a:xfrm>
          <a:prstGeom prst="rect">
            <a:avLst/>
          </a:prstGeom>
          <a:noFill/>
        </p:spPr>
        <p:txBody>
          <a:bodyPr wrap="none" rtlCol="0">
            <a:spAutoFit/>
          </a:bodyPr>
          <a:lstStyle/>
          <a:p>
            <a:r>
              <a:rPr lang="it-IT" sz="2800" b="0" i="1" dirty="0">
                <a:latin typeface="Calibri" panose="020F0502020204030204" pitchFamily="34" charset="0"/>
              </a:rPr>
              <a:t>6-9 addetti</a:t>
            </a:r>
            <a:endParaRPr lang="it-IT" sz="1800" b="0" i="1" dirty="0">
              <a:latin typeface="Calibri" panose="020F0502020204030204" pitchFamily="34" charset="0"/>
            </a:endParaRPr>
          </a:p>
        </p:txBody>
      </p:sp>
      <p:sp>
        <p:nvSpPr>
          <p:cNvPr id="42" name="CasellaDiTesto 41"/>
          <p:cNvSpPr txBox="1"/>
          <p:nvPr/>
        </p:nvSpPr>
        <p:spPr>
          <a:xfrm>
            <a:off x="4777298" y="3841888"/>
            <a:ext cx="1021433"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3,</a:t>
            </a:r>
            <a:r>
              <a:rPr lang="it-IT" sz="2800" dirty="0">
                <a:solidFill>
                  <a:srgbClr val="008000"/>
                </a:solidFill>
                <a:latin typeface="Calibri" panose="020F0502020204030204" pitchFamily="34" charset="0"/>
              </a:rPr>
              <a:t>9%</a:t>
            </a:r>
          </a:p>
        </p:txBody>
      </p:sp>
      <p:sp>
        <p:nvSpPr>
          <p:cNvPr id="43" name="CasellaDiTesto 42"/>
          <p:cNvSpPr txBox="1"/>
          <p:nvPr/>
        </p:nvSpPr>
        <p:spPr>
          <a:xfrm>
            <a:off x="6077020" y="3945402"/>
            <a:ext cx="2149884" cy="523220"/>
          </a:xfrm>
          <a:prstGeom prst="rect">
            <a:avLst/>
          </a:prstGeom>
          <a:noFill/>
        </p:spPr>
        <p:txBody>
          <a:bodyPr wrap="none" rtlCol="0">
            <a:spAutoFit/>
          </a:bodyPr>
          <a:lstStyle/>
          <a:p>
            <a:r>
              <a:rPr lang="it-IT" sz="2800" b="0" i="1" dirty="0">
                <a:latin typeface="Calibri" panose="020F0502020204030204" pitchFamily="34" charset="0"/>
              </a:rPr>
              <a:t>10-19 addetti</a:t>
            </a:r>
            <a:endParaRPr lang="it-IT" sz="1800" b="0" i="1" dirty="0">
              <a:latin typeface="Calibri" panose="020F0502020204030204" pitchFamily="34" charset="0"/>
            </a:endParaRPr>
          </a:p>
        </p:txBody>
      </p:sp>
      <p:sp>
        <p:nvSpPr>
          <p:cNvPr id="44" name="CasellaDiTesto 43"/>
          <p:cNvSpPr txBox="1"/>
          <p:nvPr/>
        </p:nvSpPr>
        <p:spPr>
          <a:xfrm>
            <a:off x="4777298" y="4468246"/>
            <a:ext cx="1021433"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0,</a:t>
            </a:r>
            <a:r>
              <a:rPr lang="it-IT" sz="2800" dirty="0">
                <a:solidFill>
                  <a:srgbClr val="008000"/>
                </a:solidFill>
                <a:latin typeface="Calibri" panose="020F0502020204030204" pitchFamily="34" charset="0"/>
              </a:rPr>
              <a:t>9%</a:t>
            </a:r>
          </a:p>
        </p:txBody>
      </p:sp>
      <p:sp>
        <p:nvSpPr>
          <p:cNvPr id="45" name="CasellaDiTesto 44"/>
          <p:cNvSpPr txBox="1"/>
          <p:nvPr/>
        </p:nvSpPr>
        <p:spPr>
          <a:xfrm>
            <a:off x="6077020" y="4571760"/>
            <a:ext cx="2149884" cy="523220"/>
          </a:xfrm>
          <a:prstGeom prst="rect">
            <a:avLst/>
          </a:prstGeom>
          <a:noFill/>
        </p:spPr>
        <p:txBody>
          <a:bodyPr wrap="none" rtlCol="0">
            <a:spAutoFit/>
          </a:bodyPr>
          <a:lstStyle/>
          <a:p>
            <a:r>
              <a:rPr lang="it-IT" sz="2800" b="0" i="1" dirty="0">
                <a:latin typeface="Calibri" panose="020F0502020204030204" pitchFamily="34" charset="0"/>
              </a:rPr>
              <a:t>20-49 addetti</a:t>
            </a:r>
            <a:endParaRPr lang="it-IT" sz="1800" b="0" i="1" dirty="0">
              <a:latin typeface="Calibri" panose="020F0502020204030204" pitchFamily="34" charset="0"/>
            </a:endParaRPr>
          </a:p>
        </p:txBody>
      </p:sp>
      <p:sp>
        <p:nvSpPr>
          <p:cNvPr id="46" name="CasellaDiTesto 45"/>
          <p:cNvSpPr txBox="1"/>
          <p:nvPr/>
        </p:nvSpPr>
        <p:spPr>
          <a:xfrm>
            <a:off x="4777298" y="5414323"/>
            <a:ext cx="1021433" cy="707886"/>
          </a:xfrm>
          <a:prstGeom prst="rect">
            <a:avLst/>
          </a:prstGeom>
          <a:noFill/>
        </p:spPr>
        <p:txBody>
          <a:bodyPr wrap="none" rtlCol="0">
            <a:spAutoFit/>
          </a:bodyPr>
          <a:lstStyle/>
          <a:p>
            <a:pPr algn="r"/>
            <a:r>
              <a:rPr lang="it-IT" sz="4000" dirty="0">
                <a:solidFill>
                  <a:srgbClr val="008000"/>
                </a:solidFill>
                <a:latin typeface="Calibri" panose="020F0502020204030204" pitchFamily="34" charset="0"/>
              </a:rPr>
              <a:t>0,</a:t>
            </a:r>
            <a:r>
              <a:rPr lang="it-IT" sz="2800" dirty="0">
                <a:solidFill>
                  <a:srgbClr val="008000"/>
                </a:solidFill>
                <a:latin typeface="Calibri" panose="020F0502020204030204" pitchFamily="34" charset="0"/>
              </a:rPr>
              <a:t>4%</a:t>
            </a:r>
          </a:p>
        </p:txBody>
      </p:sp>
      <p:sp>
        <p:nvSpPr>
          <p:cNvPr id="47" name="CasellaDiTesto 46"/>
          <p:cNvSpPr txBox="1"/>
          <p:nvPr/>
        </p:nvSpPr>
        <p:spPr>
          <a:xfrm>
            <a:off x="6077020" y="5506656"/>
            <a:ext cx="1935082" cy="523220"/>
          </a:xfrm>
          <a:prstGeom prst="rect">
            <a:avLst/>
          </a:prstGeom>
          <a:noFill/>
        </p:spPr>
        <p:txBody>
          <a:bodyPr wrap="none" rtlCol="0">
            <a:spAutoFit/>
          </a:bodyPr>
          <a:lstStyle/>
          <a:p>
            <a:r>
              <a:rPr lang="it-IT" sz="2800" b="0" i="1" dirty="0">
                <a:latin typeface="Calibri" panose="020F0502020204030204" pitchFamily="34" charset="0"/>
              </a:rPr>
              <a:t>&gt; 49 addetti</a:t>
            </a:r>
            <a:endParaRPr lang="it-IT" sz="1800" b="0" i="1" dirty="0">
              <a:latin typeface="Calibri" panose="020F0502020204030204" pitchFamily="34" charset="0"/>
            </a:endParaRPr>
          </a:p>
        </p:txBody>
      </p:sp>
      <p:sp>
        <p:nvSpPr>
          <p:cNvPr id="24" name="Text Box 49">
            <a:extLst>
              <a:ext uri="{FF2B5EF4-FFF2-40B4-BE49-F238E27FC236}">
                <a16:creationId xmlns:a16="http://schemas.microsoft.com/office/drawing/2014/main" xmlns="" id="{7EB1851D-A93F-40C3-8C3B-B5018335DD32}"/>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I.Stat</a:t>
            </a:r>
            <a:r>
              <a:rPr lang="it-IT" altLang="it-IT" sz="900" b="0" dirty="0">
                <a:latin typeface="Calibri" panose="020F0502020204030204" pitchFamily="34" charset="0"/>
              </a:rPr>
              <a:t> 2018.</a:t>
            </a:r>
          </a:p>
        </p:txBody>
      </p:sp>
      <p:sp>
        <p:nvSpPr>
          <p:cNvPr id="28" name="Titolo 1">
            <a:extLst>
              <a:ext uri="{FF2B5EF4-FFF2-40B4-BE49-F238E27FC236}">
                <a16:creationId xmlns:a16="http://schemas.microsoft.com/office/drawing/2014/main" xmlns="" id="{05619CB2-DC8A-4E35-8A1A-1A7041852C65}"/>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Il tessuto imprenditoriale | </a:t>
            </a:r>
            <a:r>
              <a:rPr lang="it-IT" sz="2200" b="1" dirty="0">
                <a:solidFill>
                  <a:schemeClr val="tx1">
                    <a:lumMod val="85000"/>
                    <a:lumOff val="15000"/>
                  </a:schemeClr>
                </a:solidFill>
                <a:latin typeface="Calibri" panose="020F0502020204030204" pitchFamily="34" charset="0"/>
                <a:ea typeface="+mj-ea"/>
                <a:cs typeface="Arial"/>
              </a:rPr>
              <a:t>Circa</a:t>
            </a:r>
            <a:r>
              <a:rPr lang="it-IT" sz="2200" dirty="0">
                <a:solidFill>
                  <a:schemeClr val="tx1">
                    <a:lumMod val="85000"/>
                    <a:lumOff val="15000"/>
                  </a:schemeClr>
                </a:solidFill>
                <a:latin typeface="Calibri" panose="020F0502020204030204" pitchFamily="34" charset="0"/>
                <a:ea typeface="+mj-ea"/>
                <a:cs typeface="Arial"/>
              </a:rPr>
              <a:t> il </a:t>
            </a:r>
            <a:r>
              <a:rPr lang="it-IT" sz="2200" u="sng" dirty="0">
                <a:solidFill>
                  <a:schemeClr val="tx1">
                    <a:lumMod val="85000"/>
                    <a:lumOff val="15000"/>
                  </a:schemeClr>
                </a:solidFill>
                <a:latin typeface="Calibri" panose="020F0502020204030204" pitchFamily="34" charset="0"/>
                <a:ea typeface="+mj-ea"/>
                <a:cs typeface="Arial"/>
              </a:rPr>
              <a:t>95%</a:t>
            </a:r>
            <a:r>
              <a:rPr lang="it-IT" sz="2200" dirty="0">
                <a:solidFill>
                  <a:schemeClr val="tx1">
                    <a:lumMod val="85000"/>
                    <a:lumOff val="15000"/>
                  </a:schemeClr>
                </a:solidFill>
                <a:latin typeface="Calibri" panose="020F0502020204030204" pitchFamily="34" charset="0"/>
                <a:ea typeface="+mj-ea"/>
                <a:cs typeface="Arial"/>
              </a:rPr>
              <a:t> delle imprese della </a:t>
            </a:r>
            <a:r>
              <a:rPr lang="it-IT" sz="2200" u="sng" dirty="0">
                <a:solidFill>
                  <a:schemeClr val="tx1">
                    <a:lumMod val="85000"/>
                    <a:lumOff val="15000"/>
                  </a:schemeClr>
                </a:solidFill>
                <a:latin typeface="Calibri" panose="020F0502020204030204" pitchFamily="34" charset="0"/>
                <a:ea typeface="+mj-ea"/>
                <a:cs typeface="Arial"/>
              </a:rPr>
              <a:t>mobilità della Liguria</a:t>
            </a:r>
            <a:r>
              <a:rPr lang="it-IT" sz="2200" dirty="0">
                <a:solidFill>
                  <a:schemeClr val="tx1">
                    <a:lumMod val="85000"/>
                    <a:lumOff val="15000"/>
                  </a:schemeClr>
                </a:solidFill>
                <a:latin typeface="Calibri" panose="020F0502020204030204" pitchFamily="34" charset="0"/>
                <a:ea typeface="+mj-ea"/>
                <a:cs typeface="Arial"/>
              </a:rPr>
              <a:t> conta </a:t>
            </a:r>
            <a:r>
              <a:rPr lang="it-IT" sz="2200" u="sng" dirty="0">
                <a:solidFill>
                  <a:schemeClr val="tx1">
                    <a:lumMod val="85000"/>
                    <a:lumOff val="15000"/>
                  </a:schemeClr>
                </a:solidFill>
                <a:latin typeface="Calibri" panose="020F0502020204030204" pitchFamily="34" charset="0"/>
                <a:ea typeface="+mj-ea"/>
                <a:cs typeface="Arial"/>
              </a:rPr>
              <a:t>meno di nove addetti</a:t>
            </a:r>
            <a:r>
              <a:rPr lang="it-IT" sz="2200" dirty="0">
                <a:solidFill>
                  <a:schemeClr val="tx1">
                    <a:lumMod val="85000"/>
                    <a:lumOff val="15000"/>
                  </a:schemeClr>
                </a:solidFill>
                <a:latin typeface="Calibri" panose="020F0502020204030204" pitchFamily="34" charset="0"/>
                <a:ea typeface="+mj-ea"/>
                <a:cs typeface="Arial"/>
              </a:rPr>
              <a:t> (micro imprese)… le </a:t>
            </a:r>
            <a:r>
              <a:rPr lang="it-IT" sz="2200" u="sng" dirty="0">
                <a:solidFill>
                  <a:schemeClr val="tx1">
                    <a:lumMod val="85000"/>
                    <a:lumOff val="15000"/>
                  </a:schemeClr>
                </a:solidFill>
                <a:latin typeface="Calibri" panose="020F0502020204030204" pitchFamily="34" charset="0"/>
                <a:ea typeface="+mj-ea"/>
                <a:cs typeface="Arial"/>
              </a:rPr>
              <a:t>piccole imprese</a:t>
            </a:r>
            <a:r>
              <a:rPr lang="it-IT" sz="2200" dirty="0">
                <a:solidFill>
                  <a:schemeClr val="tx1">
                    <a:lumMod val="85000"/>
                    <a:lumOff val="15000"/>
                  </a:schemeClr>
                </a:solidFill>
                <a:latin typeface="Calibri" panose="020F0502020204030204" pitchFamily="34" charset="0"/>
                <a:ea typeface="+mj-ea"/>
                <a:cs typeface="Arial"/>
              </a:rPr>
              <a:t> rappresentano </a:t>
            </a:r>
            <a:r>
              <a:rPr lang="it-IT" sz="2200" u="sng" dirty="0">
                <a:solidFill>
                  <a:schemeClr val="tx1">
                    <a:lumMod val="85000"/>
                    <a:lumOff val="15000"/>
                  </a:schemeClr>
                </a:solidFill>
                <a:latin typeface="Calibri" panose="020F0502020204030204" pitchFamily="34" charset="0"/>
                <a:ea typeface="+mj-ea"/>
                <a:cs typeface="Arial"/>
              </a:rPr>
              <a:t>poco meno del 5%</a:t>
            </a:r>
            <a:r>
              <a:rPr lang="it-IT" sz="2200" dirty="0">
                <a:solidFill>
                  <a:schemeClr val="tx1">
                    <a:lumMod val="85000"/>
                    <a:lumOff val="15000"/>
                  </a:schemeClr>
                </a:solidFill>
                <a:latin typeface="Calibri" panose="020F0502020204030204" pitchFamily="34" charset="0"/>
                <a:ea typeface="+mj-ea"/>
                <a:cs typeface="Arial"/>
              </a:rPr>
              <a:t>… le medie e grandi lo 0,4%...</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34" name="CasellaDiTesto 33">
            <a:extLst>
              <a:ext uri="{FF2B5EF4-FFF2-40B4-BE49-F238E27FC236}">
                <a16:creationId xmlns:a16="http://schemas.microsoft.com/office/drawing/2014/main" xmlns="" id="{154FB98E-8B78-474C-A9B0-F50DF8D803DC}"/>
              </a:ext>
            </a:extLst>
          </p:cNvPr>
          <p:cNvSpPr txBox="1"/>
          <p:nvPr/>
        </p:nvSpPr>
        <p:spPr>
          <a:xfrm>
            <a:off x="2585333" y="3670222"/>
            <a:ext cx="920302" cy="338554"/>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600" dirty="0"/>
              <a:t>…di cui</a:t>
            </a:r>
          </a:p>
        </p:txBody>
      </p:sp>
      <p:sp>
        <p:nvSpPr>
          <p:cNvPr id="41" name="Freccia circolare in su 40">
            <a:extLst>
              <a:ext uri="{FF2B5EF4-FFF2-40B4-BE49-F238E27FC236}">
                <a16:creationId xmlns:a16="http://schemas.microsoft.com/office/drawing/2014/main" xmlns="" id="{4E7C73C9-5301-4B1E-894C-9FECDD943C9E}"/>
              </a:ext>
            </a:extLst>
          </p:cNvPr>
          <p:cNvSpPr/>
          <p:nvPr/>
        </p:nvSpPr>
        <p:spPr bwMode="auto">
          <a:xfrm rot="4499311">
            <a:off x="1987121" y="3621756"/>
            <a:ext cx="1099026" cy="941121"/>
          </a:xfrm>
          <a:prstGeom prst="curvedUpArrow">
            <a:avLst>
              <a:gd name="adj1" fmla="val 19212"/>
              <a:gd name="adj2" fmla="val 56734"/>
              <a:gd name="adj3" fmla="val 35278"/>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Rettangolo 22">
            <a:extLst>
              <a:ext uri="{FF2B5EF4-FFF2-40B4-BE49-F238E27FC236}">
                <a16:creationId xmlns:a16="http://schemas.microsoft.com/office/drawing/2014/main" xmlns="" id="{736F62A6-A4D3-4140-9B12-D58CB940A5F2}"/>
              </a:ext>
            </a:extLst>
          </p:cNvPr>
          <p:cNvSpPr/>
          <p:nvPr/>
        </p:nvSpPr>
        <p:spPr>
          <a:xfrm>
            <a:off x="266267" y="1340768"/>
            <a:ext cx="3393998" cy="1815882"/>
          </a:xfrm>
          <a:prstGeom prst="rect">
            <a:avLst/>
          </a:prstGeom>
        </p:spPr>
        <p:txBody>
          <a:bodyPr wrap="square">
            <a:spAutoFit/>
          </a:bodyPr>
          <a:lstStyle/>
          <a:p>
            <a:r>
              <a:rPr lang="it-IT" sz="4800" dirty="0">
                <a:solidFill>
                  <a:srgbClr val="008000"/>
                </a:solidFill>
                <a:latin typeface="Calibri" panose="020F0502020204030204" pitchFamily="34" charset="0"/>
              </a:rPr>
              <a:t>2.921</a:t>
            </a:r>
          </a:p>
          <a:p>
            <a:r>
              <a:rPr lang="it-IT" sz="3200" b="0" dirty="0">
                <a:solidFill>
                  <a:srgbClr val="008000"/>
                </a:solidFill>
                <a:latin typeface="Calibri" panose="020F0502020204030204" pitchFamily="34" charset="0"/>
              </a:rPr>
              <a:t>imprese della </a:t>
            </a:r>
            <a:r>
              <a:rPr lang="it-IT" sz="3200" dirty="0">
                <a:solidFill>
                  <a:srgbClr val="008000"/>
                </a:solidFill>
                <a:latin typeface="Calibri" panose="020F0502020204030204" pitchFamily="34" charset="0"/>
              </a:rPr>
              <a:t>mobilità</a:t>
            </a:r>
            <a:r>
              <a:rPr lang="it-IT" sz="3200" b="0" dirty="0">
                <a:solidFill>
                  <a:srgbClr val="008000"/>
                </a:solidFill>
                <a:latin typeface="Calibri" panose="020F0502020204030204" pitchFamily="34" charset="0"/>
              </a:rPr>
              <a:t> </a:t>
            </a:r>
            <a:r>
              <a:rPr lang="it-IT" sz="3200" b="0" u="sng" dirty="0">
                <a:solidFill>
                  <a:srgbClr val="008000"/>
                </a:solidFill>
                <a:latin typeface="Calibri" panose="020F0502020204030204" pitchFamily="34" charset="0"/>
              </a:rPr>
              <a:t>in Liguria</a:t>
            </a:r>
            <a:endParaRPr lang="it-IT" sz="3200" b="0" i="1" u="sng" dirty="0">
              <a:solidFill>
                <a:srgbClr val="008000"/>
              </a:solidFill>
              <a:latin typeface="Calibri" panose="020F0502020204030204" pitchFamily="34" charset="0"/>
            </a:endParaRPr>
          </a:p>
        </p:txBody>
      </p:sp>
      <p:sp>
        <p:nvSpPr>
          <p:cNvPr id="25" name="Rettangolo 24">
            <a:extLst>
              <a:ext uri="{FF2B5EF4-FFF2-40B4-BE49-F238E27FC236}">
                <a16:creationId xmlns:a16="http://schemas.microsoft.com/office/drawing/2014/main" xmlns="" id="{9027CC91-86E7-4A0F-BB45-BF96CC47B45F}"/>
              </a:ext>
            </a:extLst>
          </p:cNvPr>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1136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xmlns="" id="{19E25C34-762E-44E4-8C07-2E73CC4FB3BF}"/>
              </a:ext>
            </a:extLst>
          </p:cNvPr>
          <p:cNvGrpSpPr/>
          <p:nvPr/>
        </p:nvGrpSpPr>
        <p:grpSpPr>
          <a:xfrm>
            <a:off x="4768235" y="2202700"/>
            <a:ext cx="3854415" cy="3361683"/>
            <a:chOff x="4768235" y="2202700"/>
            <a:chExt cx="3854415" cy="3361683"/>
          </a:xfrm>
        </p:grpSpPr>
        <p:pic>
          <p:nvPicPr>
            <p:cNvPr id="8" name="Immagine 7">
              <a:extLst>
                <a:ext uri="{FF2B5EF4-FFF2-40B4-BE49-F238E27FC236}">
                  <a16:creationId xmlns:a16="http://schemas.microsoft.com/office/drawing/2014/main" xmlns="" id="{FA615F67-6125-4C47-93B8-AB67F845CB8E}"/>
                </a:ext>
              </a:extLst>
            </p:cNvPr>
            <p:cNvPicPr>
              <a:picLocks noChangeAspect="1"/>
            </p:cNvPicPr>
            <p:nvPr/>
          </p:nvPicPr>
          <p:blipFill rotWithShape="1">
            <a:blip r:embed="rId2"/>
            <a:srcRect t="7749"/>
            <a:stretch/>
          </p:blipFill>
          <p:spPr>
            <a:xfrm>
              <a:off x="4768236" y="2332334"/>
              <a:ext cx="3836212" cy="3232049"/>
            </a:xfrm>
            <a:prstGeom prst="rect">
              <a:avLst/>
            </a:prstGeom>
          </p:spPr>
        </p:pic>
        <p:pic>
          <p:nvPicPr>
            <p:cNvPr id="25" name="Immagine 24">
              <a:extLst>
                <a:ext uri="{FF2B5EF4-FFF2-40B4-BE49-F238E27FC236}">
                  <a16:creationId xmlns:a16="http://schemas.microsoft.com/office/drawing/2014/main" xmlns="" id="{893A1CF5-3DE6-4666-8835-55C34F09DD48}"/>
                </a:ext>
              </a:extLst>
            </p:cNvPr>
            <p:cNvPicPr>
              <a:picLocks noChangeAspect="1"/>
            </p:cNvPicPr>
            <p:nvPr/>
          </p:nvPicPr>
          <p:blipFill rotWithShape="1">
            <a:blip r:embed="rId3"/>
            <a:srcRect b="93049"/>
            <a:stretch/>
          </p:blipFill>
          <p:spPr>
            <a:xfrm>
              <a:off x="4768235" y="2202700"/>
              <a:ext cx="3854415" cy="244682"/>
            </a:xfrm>
            <a:prstGeom prst="rect">
              <a:avLst/>
            </a:prstGeom>
          </p:spPr>
        </p:pic>
      </p:grpSp>
      <p:pic>
        <p:nvPicPr>
          <p:cNvPr id="19" name="Immagine 18">
            <a:extLst>
              <a:ext uri="{FF2B5EF4-FFF2-40B4-BE49-F238E27FC236}">
                <a16:creationId xmlns:a16="http://schemas.microsoft.com/office/drawing/2014/main" xmlns="" id="{6150B200-0D14-4F94-851B-115E3B3F000E}"/>
              </a:ext>
            </a:extLst>
          </p:cNvPr>
          <p:cNvPicPr>
            <a:picLocks noChangeAspect="1"/>
          </p:cNvPicPr>
          <p:nvPr/>
        </p:nvPicPr>
        <p:blipFill>
          <a:blip r:embed="rId4"/>
          <a:stretch>
            <a:fillRect/>
          </a:stretch>
        </p:blipFill>
        <p:spPr>
          <a:xfrm>
            <a:off x="400493" y="2287853"/>
            <a:ext cx="3860481" cy="3275260"/>
          </a:xfrm>
          <a:prstGeom prst="rect">
            <a:avLst/>
          </a:prstGeom>
        </p:spPr>
      </p:pic>
      <p:sp>
        <p:nvSpPr>
          <p:cNvPr id="18" name="Text Box 49">
            <a:extLst>
              <a:ext uri="{FF2B5EF4-FFF2-40B4-BE49-F238E27FC236}">
                <a16:creationId xmlns:a16="http://schemas.microsoft.com/office/drawing/2014/main" xmlns="" id="{45EC3CAD-9C70-4F74-911E-9E2836C46FC2}"/>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Infocamere</a:t>
            </a:r>
            <a:r>
              <a:rPr lang="it-IT" altLang="it-IT" sz="900" b="0" dirty="0">
                <a:latin typeface="Calibri" panose="020F0502020204030204" pitchFamily="34" charset="0"/>
              </a:rPr>
              <a:t> (</a:t>
            </a:r>
            <a:r>
              <a:rPr lang="it-IT" altLang="it-IT" sz="900" b="0" dirty="0" err="1">
                <a:latin typeface="Calibri" panose="020F0502020204030204" pitchFamily="34" charset="0"/>
              </a:rPr>
              <a:t>Movimprese</a:t>
            </a:r>
            <a:r>
              <a:rPr lang="it-IT" altLang="it-IT" sz="900" b="0" dirty="0">
                <a:latin typeface="Calibri" panose="020F0502020204030204" pitchFamily="34" charset="0"/>
              </a:rPr>
              <a:t>).</a:t>
            </a:r>
          </a:p>
        </p:txBody>
      </p:sp>
      <p:sp>
        <p:nvSpPr>
          <p:cNvPr id="21" name="Titolo 1">
            <a:extLst>
              <a:ext uri="{FF2B5EF4-FFF2-40B4-BE49-F238E27FC236}">
                <a16:creationId xmlns:a16="http://schemas.microsoft.com/office/drawing/2014/main" xmlns="" id="{3156F1D4-8568-4D24-BDF2-7ADDBCB3FAF8}"/>
              </a:ext>
            </a:extLst>
          </p:cNvPr>
          <p:cNvSpPr txBox="1">
            <a:spLocks/>
          </p:cNvSpPr>
          <p:nvPr/>
        </p:nvSpPr>
        <p:spPr>
          <a:xfrm>
            <a:off x="266267" y="172644"/>
            <a:ext cx="8770229"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Iscrizioni | </a:t>
            </a:r>
            <a:r>
              <a:rPr lang="it-IT" sz="2200" b="1" dirty="0">
                <a:solidFill>
                  <a:schemeClr val="tx1">
                    <a:lumMod val="85000"/>
                    <a:lumOff val="15000"/>
                  </a:schemeClr>
                </a:solidFill>
                <a:latin typeface="Calibri" panose="020F0502020204030204" pitchFamily="34" charset="0"/>
                <a:ea typeface="+mj-ea"/>
                <a:cs typeface="Arial"/>
              </a:rPr>
              <a:t>I</a:t>
            </a:r>
            <a:r>
              <a:rPr lang="it-IT" sz="2200" dirty="0">
                <a:solidFill>
                  <a:schemeClr val="tx1">
                    <a:lumMod val="85000"/>
                    <a:lumOff val="15000"/>
                  </a:schemeClr>
                </a:solidFill>
                <a:latin typeface="Calibri" panose="020F0502020204030204" pitchFamily="34" charset="0"/>
                <a:ea typeface="+mj-ea"/>
                <a:cs typeface="Arial"/>
              </a:rPr>
              <a:t>n </a:t>
            </a:r>
            <a:r>
              <a:rPr lang="it-IT" sz="2200" u="sng" dirty="0">
                <a:solidFill>
                  <a:schemeClr val="tx1">
                    <a:lumMod val="85000"/>
                    <a:lumOff val="15000"/>
                  </a:schemeClr>
                </a:solidFill>
                <a:latin typeface="Calibri" panose="020F0502020204030204" pitchFamily="34" charset="0"/>
                <a:ea typeface="+mj-ea"/>
                <a:cs typeface="Arial"/>
              </a:rPr>
              <a:t>Liguria</a:t>
            </a:r>
            <a:r>
              <a:rPr lang="it-IT" sz="2200" dirty="0">
                <a:solidFill>
                  <a:schemeClr val="tx1">
                    <a:lumMod val="85000"/>
                    <a:lumOff val="15000"/>
                  </a:schemeClr>
                </a:solidFill>
                <a:latin typeface="Calibri" panose="020F0502020204030204" pitchFamily="34" charset="0"/>
                <a:ea typeface="+mj-ea"/>
                <a:cs typeface="Arial"/>
              </a:rPr>
              <a:t>, a fine 2017, </a:t>
            </a:r>
            <a:r>
              <a:rPr lang="it-IT" sz="2200" u="sng" dirty="0">
                <a:solidFill>
                  <a:schemeClr val="tx1">
                    <a:lumMod val="85000"/>
                    <a:lumOff val="15000"/>
                  </a:schemeClr>
                </a:solidFill>
                <a:latin typeface="Calibri" panose="020F0502020204030204" pitchFamily="34" charset="0"/>
                <a:ea typeface="+mj-ea"/>
                <a:cs typeface="Arial"/>
              </a:rPr>
              <a:t>sono nate 108 imprese</a:t>
            </a:r>
            <a:r>
              <a:rPr lang="it-IT" sz="2200" dirty="0">
                <a:solidFill>
                  <a:schemeClr val="tx1">
                    <a:lumMod val="85000"/>
                    <a:lumOff val="15000"/>
                  </a:schemeClr>
                </a:solidFill>
                <a:latin typeface="Calibri" panose="020F0502020204030204" pitchFamily="34" charset="0"/>
                <a:ea typeface="+mj-ea"/>
                <a:cs typeface="Arial"/>
              </a:rPr>
              <a:t> operative nel settore della mobilità… si tratta di un dato leggermente in aumento rispetto a quello registrato al 31 dicembre 2016…</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23" name="CasellaDiTesto 22">
            <a:extLst>
              <a:ext uri="{FF2B5EF4-FFF2-40B4-BE49-F238E27FC236}">
                <a16:creationId xmlns:a16="http://schemas.microsoft.com/office/drawing/2014/main" xmlns="" id="{5EF31121-1DAB-4D07-A84F-82B823020A18}"/>
              </a:ext>
            </a:extLst>
          </p:cNvPr>
          <p:cNvSpPr txBox="1"/>
          <p:nvPr/>
        </p:nvSpPr>
        <p:spPr>
          <a:xfrm>
            <a:off x="395288" y="1556792"/>
            <a:ext cx="4176712" cy="707886"/>
          </a:xfrm>
          <a:prstGeom prst="rect">
            <a:avLst/>
          </a:prstGeom>
          <a:noFill/>
        </p:spPr>
        <p:txBody>
          <a:bodyPr wrap="square" rtlCol="0">
            <a:spAutoFit/>
          </a:bodyPr>
          <a:lstStyle/>
          <a:p>
            <a:r>
              <a:rPr lang="it-IT" sz="2000" dirty="0">
                <a:solidFill>
                  <a:srgbClr val="1F4E79"/>
                </a:solidFill>
                <a:latin typeface="Calibri" panose="020F0502020204030204" pitchFamily="34" charset="0"/>
              </a:rPr>
              <a:t>Nuove imprese nate</a:t>
            </a:r>
          </a:p>
          <a:p>
            <a:r>
              <a:rPr lang="it-IT" sz="2000" i="1" dirty="0">
                <a:solidFill>
                  <a:srgbClr val="1F4E79"/>
                </a:solidFill>
                <a:latin typeface="Calibri" panose="020F0502020204030204" pitchFamily="34" charset="0"/>
              </a:rPr>
              <a:t>(MOBILITA’ ITALIA)</a:t>
            </a:r>
          </a:p>
        </p:txBody>
      </p:sp>
      <p:sp>
        <p:nvSpPr>
          <p:cNvPr id="24" name="CasellaDiTesto 23">
            <a:extLst>
              <a:ext uri="{FF2B5EF4-FFF2-40B4-BE49-F238E27FC236}">
                <a16:creationId xmlns:a16="http://schemas.microsoft.com/office/drawing/2014/main" xmlns="" id="{9123A60F-8551-40B7-BC63-2C856D407A2A}"/>
              </a:ext>
            </a:extLst>
          </p:cNvPr>
          <p:cNvSpPr txBox="1"/>
          <p:nvPr/>
        </p:nvSpPr>
        <p:spPr>
          <a:xfrm>
            <a:off x="511248" y="3507278"/>
            <a:ext cx="703080" cy="307777"/>
          </a:xfrm>
          <a:prstGeom prst="rect">
            <a:avLst/>
          </a:prstGeom>
          <a:noFill/>
        </p:spPr>
        <p:txBody>
          <a:bodyPr wrap="square" rtlCol="0">
            <a:spAutoFit/>
          </a:bodyPr>
          <a:lstStyle/>
          <a:p>
            <a:r>
              <a:rPr lang="it-IT" sz="1400" dirty="0">
                <a:latin typeface="Calibri" panose="020F0502020204030204" pitchFamily="34" charset="0"/>
              </a:rPr>
              <a:t>5.864</a:t>
            </a:r>
          </a:p>
        </p:txBody>
      </p:sp>
      <p:sp>
        <p:nvSpPr>
          <p:cNvPr id="27" name="CasellaDiTesto 26">
            <a:extLst>
              <a:ext uri="{FF2B5EF4-FFF2-40B4-BE49-F238E27FC236}">
                <a16:creationId xmlns:a16="http://schemas.microsoft.com/office/drawing/2014/main" xmlns="" id="{11BB06DD-3C1B-47DE-ABDC-DB5F54DB4F2A}"/>
              </a:ext>
            </a:extLst>
          </p:cNvPr>
          <p:cNvSpPr txBox="1"/>
          <p:nvPr/>
        </p:nvSpPr>
        <p:spPr>
          <a:xfrm>
            <a:off x="3320216" y="3547345"/>
            <a:ext cx="703080" cy="307777"/>
          </a:xfrm>
          <a:prstGeom prst="rect">
            <a:avLst/>
          </a:prstGeom>
          <a:noFill/>
        </p:spPr>
        <p:txBody>
          <a:bodyPr wrap="square" rtlCol="0">
            <a:spAutoFit/>
          </a:bodyPr>
          <a:lstStyle/>
          <a:p>
            <a:r>
              <a:rPr lang="it-IT" sz="1400" dirty="0">
                <a:latin typeface="Calibri" panose="020F0502020204030204" pitchFamily="34" charset="0"/>
              </a:rPr>
              <a:t>5.396</a:t>
            </a:r>
          </a:p>
        </p:txBody>
      </p:sp>
      <p:sp>
        <p:nvSpPr>
          <p:cNvPr id="29" name="CasellaDiTesto 28">
            <a:extLst>
              <a:ext uri="{FF2B5EF4-FFF2-40B4-BE49-F238E27FC236}">
                <a16:creationId xmlns:a16="http://schemas.microsoft.com/office/drawing/2014/main" xmlns="" id="{A5DD65B1-7487-48A7-8B60-58888F34A573}"/>
              </a:ext>
            </a:extLst>
          </p:cNvPr>
          <p:cNvSpPr txBox="1"/>
          <p:nvPr/>
        </p:nvSpPr>
        <p:spPr>
          <a:xfrm>
            <a:off x="3715557" y="3615000"/>
            <a:ext cx="989030" cy="400110"/>
          </a:xfrm>
          <a:prstGeom prst="rect">
            <a:avLst/>
          </a:prstGeom>
          <a:noFill/>
        </p:spPr>
        <p:txBody>
          <a:bodyPr wrap="square" rtlCol="0">
            <a:spAutoFit/>
          </a:bodyPr>
          <a:lstStyle/>
          <a:p>
            <a:pPr algn="ctr"/>
            <a:r>
              <a:rPr lang="it-IT" sz="2000" dirty="0">
                <a:latin typeface="Calibri" panose="020F0502020204030204" pitchFamily="34" charset="0"/>
              </a:rPr>
              <a:t>5.246</a:t>
            </a:r>
          </a:p>
        </p:txBody>
      </p:sp>
      <p:cxnSp>
        <p:nvCxnSpPr>
          <p:cNvPr id="30" name="Connettore diritto 29">
            <a:extLst>
              <a:ext uri="{FF2B5EF4-FFF2-40B4-BE49-F238E27FC236}">
                <a16:creationId xmlns:a16="http://schemas.microsoft.com/office/drawing/2014/main" xmlns="" id="{294F31A2-1F1C-4207-BB81-E79144E667F4}"/>
              </a:ext>
            </a:extLst>
          </p:cNvPr>
          <p:cNvCxnSpPr/>
          <p:nvPr/>
        </p:nvCxnSpPr>
        <p:spPr bwMode="auto">
          <a:xfrm>
            <a:off x="4572000" y="1556792"/>
            <a:ext cx="0" cy="4788000"/>
          </a:xfrm>
          <a:prstGeom prst="line">
            <a:avLst/>
          </a:prstGeom>
          <a:noFill/>
          <a:ln w="76200" cap="flat" cmpd="sng" algn="ctr">
            <a:solidFill>
              <a:schemeClr val="bg1">
                <a:lumMod val="50000"/>
              </a:schemeClr>
            </a:solidFill>
            <a:prstDash val="solid"/>
            <a:round/>
            <a:headEnd type="none" w="med" len="med"/>
            <a:tailEnd type="none" w="med" len="med"/>
          </a:ln>
          <a:effectLst/>
        </p:spPr>
      </p:cxnSp>
      <p:sp>
        <p:nvSpPr>
          <p:cNvPr id="32" name="Rettangolo 31">
            <a:extLst>
              <a:ext uri="{FF2B5EF4-FFF2-40B4-BE49-F238E27FC236}">
                <a16:creationId xmlns:a16="http://schemas.microsoft.com/office/drawing/2014/main" xmlns="" id="{2E21BCAA-59EC-46B3-A759-FBB14679E952}"/>
              </a:ext>
            </a:extLst>
          </p:cNvPr>
          <p:cNvSpPr/>
          <p:nvPr/>
        </p:nvSpPr>
        <p:spPr bwMode="auto">
          <a:xfrm>
            <a:off x="902707" y="5630768"/>
            <a:ext cx="2856815"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400" i="1" dirty="0">
                <a:solidFill>
                  <a:srgbClr val="1F4E79"/>
                </a:solidFill>
                <a:latin typeface="Calibri" panose="020F0502020204030204" pitchFamily="34" charset="0"/>
              </a:rPr>
              <a:t>Imprese della mobilità nuove nate </a:t>
            </a:r>
            <a:r>
              <a:rPr lang="it-IT" sz="1400" i="1" u="sng" dirty="0">
                <a:solidFill>
                  <a:srgbClr val="1F4E79"/>
                </a:solidFill>
                <a:latin typeface="Calibri" panose="020F0502020204030204" pitchFamily="34" charset="0"/>
              </a:rPr>
              <a:t>IN ITALIA</a:t>
            </a:r>
            <a:r>
              <a:rPr lang="it-IT" sz="1400" i="1" dirty="0">
                <a:solidFill>
                  <a:srgbClr val="1F4E79"/>
                </a:solidFill>
                <a:latin typeface="Calibri" panose="020F0502020204030204" pitchFamily="34" charset="0"/>
              </a:rPr>
              <a:t> al 31 dicembre 2017</a:t>
            </a:r>
          </a:p>
        </p:txBody>
      </p:sp>
      <p:sp>
        <p:nvSpPr>
          <p:cNvPr id="33" name="CasellaDiTesto 32">
            <a:extLst>
              <a:ext uri="{FF2B5EF4-FFF2-40B4-BE49-F238E27FC236}">
                <a16:creationId xmlns:a16="http://schemas.microsoft.com/office/drawing/2014/main" xmlns="" id="{67121D1C-4957-4058-A293-FE78164AF3AA}"/>
              </a:ext>
            </a:extLst>
          </p:cNvPr>
          <p:cNvSpPr txBox="1"/>
          <p:nvPr/>
        </p:nvSpPr>
        <p:spPr>
          <a:xfrm>
            <a:off x="4787776" y="1556792"/>
            <a:ext cx="417671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Nuove imprese nate</a:t>
            </a:r>
          </a:p>
          <a:p>
            <a:r>
              <a:rPr lang="it-IT" sz="2000" i="1" dirty="0">
                <a:solidFill>
                  <a:srgbClr val="008000"/>
                </a:solidFill>
                <a:latin typeface="Calibri" panose="020F0502020204030204" pitchFamily="34" charset="0"/>
              </a:rPr>
              <a:t>(MOBILITA’ LIGURIA)</a:t>
            </a:r>
          </a:p>
        </p:txBody>
      </p:sp>
      <p:sp>
        <p:nvSpPr>
          <p:cNvPr id="34" name="Rettangolo 33">
            <a:extLst>
              <a:ext uri="{FF2B5EF4-FFF2-40B4-BE49-F238E27FC236}">
                <a16:creationId xmlns:a16="http://schemas.microsoft.com/office/drawing/2014/main" xmlns="" id="{0488038D-28A5-4039-B446-836E64C30195}"/>
              </a:ext>
            </a:extLst>
          </p:cNvPr>
          <p:cNvSpPr/>
          <p:nvPr/>
        </p:nvSpPr>
        <p:spPr bwMode="auto">
          <a:xfrm>
            <a:off x="5220072" y="5630768"/>
            <a:ext cx="2878577"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400" i="1" dirty="0">
                <a:solidFill>
                  <a:srgbClr val="008000"/>
                </a:solidFill>
                <a:latin typeface="Calibri" panose="020F0502020204030204" pitchFamily="34" charset="0"/>
              </a:rPr>
              <a:t>Imprese della mobilità nuove nate </a:t>
            </a:r>
            <a:r>
              <a:rPr lang="it-IT" sz="1400" i="1" u="sng" dirty="0">
                <a:solidFill>
                  <a:srgbClr val="008000"/>
                </a:solidFill>
                <a:latin typeface="Calibri" panose="020F0502020204030204" pitchFamily="34" charset="0"/>
              </a:rPr>
              <a:t>IN LIGURIA</a:t>
            </a:r>
            <a:r>
              <a:rPr lang="it-IT" sz="1400" i="1" dirty="0">
                <a:solidFill>
                  <a:srgbClr val="008000"/>
                </a:solidFill>
                <a:latin typeface="Calibri" panose="020F0502020204030204" pitchFamily="34" charset="0"/>
              </a:rPr>
              <a:t> al 31 dicembre 2017</a:t>
            </a:r>
          </a:p>
        </p:txBody>
      </p:sp>
      <p:sp>
        <p:nvSpPr>
          <p:cNvPr id="38" name="CasellaDiTesto 37">
            <a:extLst>
              <a:ext uri="{FF2B5EF4-FFF2-40B4-BE49-F238E27FC236}">
                <a16:creationId xmlns:a16="http://schemas.microsoft.com/office/drawing/2014/main" xmlns="" id="{E1F92474-EA00-46DE-B401-10108EE90BDD}"/>
              </a:ext>
            </a:extLst>
          </p:cNvPr>
          <p:cNvSpPr txBox="1"/>
          <p:nvPr/>
        </p:nvSpPr>
        <p:spPr>
          <a:xfrm>
            <a:off x="4925026" y="3717032"/>
            <a:ext cx="697036" cy="307777"/>
          </a:xfrm>
          <a:prstGeom prst="rect">
            <a:avLst/>
          </a:prstGeom>
          <a:noFill/>
        </p:spPr>
        <p:txBody>
          <a:bodyPr wrap="square" rtlCol="0">
            <a:spAutoFit/>
          </a:bodyPr>
          <a:lstStyle/>
          <a:p>
            <a:r>
              <a:rPr lang="it-IT" sz="1400" dirty="0">
                <a:latin typeface="Calibri" panose="020F0502020204030204" pitchFamily="34" charset="0"/>
              </a:rPr>
              <a:t>157</a:t>
            </a:r>
          </a:p>
        </p:txBody>
      </p:sp>
      <p:sp>
        <p:nvSpPr>
          <p:cNvPr id="39" name="CasellaDiTesto 38">
            <a:extLst>
              <a:ext uri="{FF2B5EF4-FFF2-40B4-BE49-F238E27FC236}">
                <a16:creationId xmlns:a16="http://schemas.microsoft.com/office/drawing/2014/main" xmlns="" id="{27E22FF0-5631-4874-B0C2-C38D43F7DDED}"/>
              </a:ext>
            </a:extLst>
          </p:cNvPr>
          <p:cNvSpPr txBox="1"/>
          <p:nvPr/>
        </p:nvSpPr>
        <p:spPr>
          <a:xfrm>
            <a:off x="7848468" y="4221088"/>
            <a:ext cx="703080" cy="307777"/>
          </a:xfrm>
          <a:prstGeom prst="rect">
            <a:avLst/>
          </a:prstGeom>
          <a:noFill/>
        </p:spPr>
        <p:txBody>
          <a:bodyPr wrap="square" rtlCol="0">
            <a:spAutoFit/>
          </a:bodyPr>
          <a:lstStyle/>
          <a:p>
            <a:r>
              <a:rPr lang="it-IT" sz="1400" dirty="0">
                <a:latin typeface="Calibri" panose="020F0502020204030204" pitchFamily="34" charset="0"/>
              </a:rPr>
              <a:t>98</a:t>
            </a:r>
          </a:p>
        </p:txBody>
      </p:sp>
      <p:sp>
        <p:nvSpPr>
          <p:cNvPr id="40" name="CasellaDiTesto 39">
            <a:extLst>
              <a:ext uri="{FF2B5EF4-FFF2-40B4-BE49-F238E27FC236}">
                <a16:creationId xmlns:a16="http://schemas.microsoft.com/office/drawing/2014/main" xmlns="" id="{658834FD-E22A-4198-83CF-C400EDCDCCAF}"/>
              </a:ext>
            </a:extLst>
          </p:cNvPr>
          <p:cNvSpPr txBox="1"/>
          <p:nvPr/>
        </p:nvSpPr>
        <p:spPr>
          <a:xfrm>
            <a:off x="7943171" y="3645804"/>
            <a:ext cx="989030" cy="400110"/>
          </a:xfrm>
          <a:prstGeom prst="rect">
            <a:avLst/>
          </a:prstGeom>
          <a:noFill/>
        </p:spPr>
        <p:txBody>
          <a:bodyPr wrap="square" rtlCol="0">
            <a:spAutoFit/>
          </a:bodyPr>
          <a:lstStyle/>
          <a:p>
            <a:pPr algn="ctr"/>
            <a:r>
              <a:rPr lang="it-IT" sz="2000" dirty="0">
                <a:latin typeface="Calibri" panose="020F0502020204030204" pitchFamily="34" charset="0"/>
              </a:rPr>
              <a:t>108</a:t>
            </a:r>
          </a:p>
        </p:txBody>
      </p:sp>
      <p:sp>
        <p:nvSpPr>
          <p:cNvPr id="42" name="Rettangolo 41">
            <a:extLst>
              <a:ext uri="{FF2B5EF4-FFF2-40B4-BE49-F238E27FC236}">
                <a16:creationId xmlns:a16="http://schemas.microsoft.com/office/drawing/2014/main" xmlns="" id="{F986B731-3B2E-453C-A8D7-05614FCDA65E}"/>
              </a:ext>
            </a:extLst>
          </p:cNvPr>
          <p:cNvSpPr/>
          <p:nvPr/>
        </p:nvSpPr>
        <p:spPr bwMode="auto">
          <a:xfrm>
            <a:off x="0" y="0"/>
            <a:ext cx="4572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43" name="Rettangolo 42">
            <a:extLst>
              <a:ext uri="{FF2B5EF4-FFF2-40B4-BE49-F238E27FC236}">
                <a16:creationId xmlns:a16="http://schemas.microsoft.com/office/drawing/2014/main" xmlns="" id="{4261E0F2-F877-4C4B-8448-552B38B7F8F1}"/>
              </a:ext>
            </a:extLst>
          </p:cNvPr>
          <p:cNvSpPr/>
          <p:nvPr/>
        </p:nvSpPr>
        <p:spPr bwMode="auto">
          <a:xfrm>
            <a:off x="4572000" y="0"/>
            <a:ext cx="4572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26" name="Picture 4" descr="Risultati immagini per cerchio evidenziatore rosso">
            <a:extLst>
              <a:ext uri="{FF2B5EF4-FFF2-40B4-BE49-F238E27FC236}">
                <a16:creationId xmlns:a16="http://schemas.microsoft.com/office/drawing/2014/main" xmlns="" id="{669664AE-D4A4-4F2C-9F33-BB0FE67C0DF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7880903" y="3504195"/>
            <a:ext cx="1113565" cy="62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8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37F710AD-A46A-4CCF-925E-A726786B62E7}"/>
              </a:ext>
            </a:extLst>
          </p:cNvPr>
          <p:cNvPicPr>
            <a:picLocks noChangeAspect="1"/>
          </p:cNvPicPr>
          <p:nvPr/>
        </p:nvPicPr>
        <p:blipFill rotWithShape="1">
          <a:blip r:embed="rId2"/>
          <a:srcRect t="11542"/>
          <a:stretch/>
        </p:blipFill>
        <p:spPr>
          <a:xfrm>
            <a:off x="4775686" y="2482604"/>
            <a:ext cx="3811344" cy="3079073"/>
          </a:xfrm>
          <a:prstGeom prst="rect">
            <a:avLst/>
          </a:prstGeom>
        </p:spPr>
      </p:pic>
      <p:pic>
        <p:nvPicPr>
          <p:cNvPr id="22" name="Immagine 21">
            <a:extLst>
              <a:ext uri="{FF2B5EF4-FFF2-40B4-BE49-F238E27FC236}">
                <a16:creationId xmlns:a16="http://schemas.microsoft.com/office/drawing/2014/main" xmlns="" id="{1E176395-63CC-4A2F-80A4-D98BD69A8173}"/>
              </a:ext>
            </a:extLst>
          </p:cNvPr>
          <p:cNvPicPr>
            <a:picLocks noChangeAspect="1"/>
          </p:cNvPicPr>
          <p:nvPr/>
        </p:nvPicPr>
        <p:blipFill>
          <a:blip r:embed="rId3"/>
          <a:stretch>
            <a:fillRect/>
          </a:stretch>
        </p:blipFill>
        <p:spPr>
          <a:xfrm>
            <a:off x="413583" y="2324162"/>
            <a:ext cx="3814417" cy="3236180"/>
          </a:xfrm>
          <a:prstGeom prst="rect">
            <a:avLst/>
          </a:prstGeom>
        </p:spPr>
      </p:pic>
      <p:sp>
        <p:nvSpPr>
          <p:cNvPr id="19" name="Text Box 49">
            <a:extLst>
              <a:ext uri="{FF2B5EF4-FFF2-40B4-BE49-F238E27FC236}">
                <a16:creationId xmlns:a16="http://schemas.microsoft.com/office/drawing/2014/main" xmlns="" id="{DFAF10A7-E483-4C1B-8084-908AD1458B1C}"/>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Infocamere</a:t>
            </a:r>
            <a:r>
              <a:rPr lang="it-IT" altLang="it-IT" sz="900" b="0" dirty="0">
                <a:latin typeface="Calibri" panose="020F0502020204030204" pitchFamily="34" charset="0"/>
              </a:rPr>
              <a:t> (</a:t>
            </a:r>
            <a:r>
              <a:rPr lang="it-IT" altLang="it-IT" sz="900" b="0" dirty="0" err="1">
                <a:latin typeface="Calibri" panose="020F0502020204030204" pitchFamily="34" charset="0"/>
              </a:rPr>
              <a:t>Movimprese</a:t>
            </a:r>
            <a:r>
              <a:rPr lang="it-IT" altLang="it-IT" sz="900" b="0" dirty="0">
                <a:latin typeface="Calibri" panose="020F0502020204030204" pitchFamily="34" charset="0"/>
              </a:rPr>
              <a:t>).</a:t>
            </a:r>
          </a:p>
        </p:txBody>
      </p:sp>
      <p:sp>
        <p:nvSpPr>
          <p:cNvPr id="25" name="Titolo 1">
            <a:extLst>
              <a:ext uri="{FF2B5EF4-FFF2-40B4-BE49-F238E27FC236}">
                <a16:creationId xmlns:a16="http://schemas.microsoft.com/office/drawing/2014/main" xmlns="" id="{C53E79DB-9CA7-40F8-B0A5-50AF97BD3EC3}"/>
              </a:ext>
            </a:extLst>
          </p:cNvPr>
          <p:cNvSpPr txBox="1">
            <a:spLocks/>
          </p:cNvSpPr>
          <p:nvPr/>
        </p:nvSpPr>
        <p:spPr>
          <a:xfrm>
            <a:off x="266267" y="172644"/>
            <a:ext cx="8770229"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Cessazioni | </a:t>
            </a:r>
            <a:r>
              <a:rPr lang="it-IT" sz="2200" dirty="0">
                <a:solidFill>
                  <a:schemeClr val="tx1">
                    <a:lumMod val="85000"/>
                    <a:lumOff val="15000"/>
                  </a:schemeClr>
                </a:solidFill>
                <a:latin typeface="Calibri" panose="020F0502020204030204" pitchFamily="34" charset="0"/>
                <a:ea typeface="+mj-ea"/>
                <a:cs typeface="Arial"/>
              </a:rPr>
              <a:t>In </a:t>
            </a:r>
            <a:r>
              <a:rPr lang="it-IT" sz="2200" u="sng" dirty="0">
                <a:solidFill>
                  <a:schemeClr val="tx1">
                    <a:lumMod val="85000"/>
                    <a:lumOff val="15000"/>
                  </a:schemeClr>
                </a:solidFill>
                <a:latin typeface="Calibri" panose="020F0502020204030204" pitchFamily="34" charset="0"/>
                <a:ea typeface="+mj-ea"/>
                <a:cs typeface="Arial"/>
              </a:rPr>
              <a:t>Liguria</a:t>
            </a:r>
            <a:r>
              <a:rPr lang="it-IT" sz="2200" dirty="0">
                <a:solidFill>
                  <a:schemeClr val="tx1">
                    <a:lumMod val="85000"/>
                    <a:lumOff val="15000"/>
                  </a:schemeClr>
                </a:solidFill>
                <a:latin typeface="Calibri" panose="020F0502020204030204" pitchFamily="34" charset="0"/>
                <a:ea typeface="+mj-ea"/>
                <a:cs typeface="Arial"/>
              </a:rPr>
              <a:t>, a fine 2017, </a:t>
            </a:r>
            <a:r>
              <a:rPr lang="it-IT" sz="2200" u="sng" dirty="0">
                <a:solidFill>
                  <a:schemeClr val="tx1">
                    <a:lumMod val="85000"/>
                    <a:lumOff val="15000"/>
                  </a:schemeClr>
                </a:solidFill>
                <a:latin typeface="Calibri" panose="020F0502020204030204" pitchFamily="34" charset="0"/>
                <a:ea typeface="+mj-ea"/>
                <a:cs typeface="Arial"/>
              </a:rPr>
              <a:t>sono cessate 121 imprese</a:t>
            </a:r>
            <a:r>
              <a:rPr lang="it-IT" sz="2200" dirty="0">
                <a:solidFill>
                  <a:schemeClr val="tx1">
                    <a:lumMod val="85000"/>
                    <a:lumOff val="15000"/>
                  </a:schemeClr>
                </a:solidFill>
                <a:latin typeface="Calibri" panose="020F0502020204030204" pitchFamily="34" charset="0"/>
                <a:ea typeface="+mj-ea"/>
                <a:cs typeface="Arial"/>
              </a:rPr>
              <a:t> operative nel settore della mobilità… si tratta di un dato in decrescita rispetto a quello registrato al 31 dicembre 2016…</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23" name="CasellaDiTesto 22">
            <a:extLst>
              <a:ext uri="{FF2B5EF4-FFF2-40B4-BE49-F238E27FC236}">
                <a16:creationId xmlns:a16="http://schemas.microsoft.com/office/drawing/2014/main" xmlns="" id="{3DE9FBF6-8118-46C0-ADEB-ED23026CDF76}"/>
              </a:ext>
            </a:extLst>
          </p:cNvPr>
          <p:cNvSpPr txBox="1"/>
          <p:nvPr/>
        </p:nvSpPr>
        <p:spPr>
          <a:xfrm>
            <a:off x="535728" y="3768606"/>
            <a:ext cx="817760" cy="307777"/>
          </a:xfrm>
          <a:prstGeom prst="rect">
            <a:avLst/>
          </a:prstGeom>
          <a:noFill/>
        </p:spPr>
        <p:txBody>
          <a:bodyPr wrap="square" rtlCol="0">
            <a:spAutoFit/>
          </a:bodyPr>
          <a:lstStyle/>
          <a:p>
            <a:r>
              <a:rPr lang="it-IT" sz="1400" dirty="0">
                <a:latin typeface="Calibri" panose="020F0502020204030204" pitchFamily="34" charset="0"/>
              </a:rPr>
              <a:t>7.792</a:t>
            </a:r>
          </a:p>
        </p:txBody>
      </p:sp>
      <p:sp>
        <p:nvSpPr>
          <p:cNvPr id="24" name="CasellaDiTesto 23">
            <a:extLst>
              <a:ext uri="{FF2B5EF4-FFF2-40B4-BE49-F238E27FC236}">
                <a16:creationId xmlns:a16="http://schemas.microsoft.com/office/drawing/2014/main" xmlns="" id="{1EBFD7CF-17D5-4762-BBCA-18F346B7BC5F}"/>
              </a:ext>
            </a:extLst>
          </p:cNvPr>
          <p:cNvSpPr txBox="1"/>
          <p:nvPr/>
        </p:nvSpPr>
        <p:spPr>
          <a:xfrm>
            <a:off x="3724776" y="4068219"/>
            <a:ext cx="989030" cy="400110"/>
          </a:xfrm>
          <a:prstGeom prst="rect">
            <a:avLst/>
          </a:prstGeom>
          <a:noFill/>
        </p:spPr>
        <p:txBody>
          <a:bodyPr wrap="square" rtlCol="0">
            <a:spAutoFit/>
          </a:bodyPr>
          <a:lstStyle/>
          <a:p>
            <a:pPr algn="ctr"/>
            <a:r>
              <a:rPr lang="it-IT" sz="2000" dirty="0">
                <a:latin typeface="Calibri" panose="020F0502020204030204" pitchFamily="34" charset="0"/>
              </a:rPr>
              <a:t>5.881</a:t>
            </a:r>
          </a:p>
        </p:txBody>
      </p:sp>
      <p:sp>
        <p:nvSpPr>
          <p:cNvPr id="26" name="CasellaDiTesto 25">
            <a:extLst>
              <a:ext uri="{FF2B5EF4-FFF2-40B4-BE49-F238E27FC236}">
                <a16:creationId xmlns:a16="http://schemas.microsoft.com/office/drawing/2014/main" xmlns="" id="{89C0DDB5-0060-4399-911A-5761A7AA2B7A}"/>
              </a:ext>
            </a:extLst>
          </p:cNvPr>
          <p:cNvSpPr txBox="1"/>
          <p:nvPr/>
        </p:nvSpPr>
        <p:spPr>
          <a:xfrm>
            <a:off x="3624649" y="3884589"/>
            <a:ext cx="923090" cy="307777"/>
          </a:xfrm>
          <a:prstGeom prst="rect">
            <a:avLst/>
          </a:prstGeom>
          <a:noFill/>
        </p:spPr>
        <p:txBody>
          <a:bodyPr wrap="square" rtlCol="0">
            <a:spAutoFit/>
          </a:bodyPr>
          <a:lstStyle/>
          <a:p>
            <a:r>
              <a:rPr lang="it-IT" sz="1400" dirty="0">
                <a:latin typeface="Calibri" panose="020F0502020204030204" pitchFamily="34" charset="0"/>
              </a:rPr>
              <a:t>6.440</a:t>
            </a:r>
          </a:p>
        </p:txBody>
      </p:sp>
      <p:cxnSp>
        <p:nvCxnSpPr>
          <p:cNvPr id="27" name="Connettore diritto 26">
            <a:extLst>
              <a:ext uri="{FF2B5EF4-FFF2-40B4-BE49-F238E27FC236}">
                <a16:creationId xmlns:a16="http://schemas.microsoft.com/office/drawing/2014/main" xmlns="" id="{AFD00EB3-8996-47A3-9FF9-F99AB5ED1C49}"/>
              </a:ext>
            </a:extLst>
          </p:cNvPr>
          <p:cNvCxnSpPr/>
          <p:nvPr/>
        </p:nvCxnSpPr>
        <p:spPr bwMode="auto">
          <a:xfrm>
            <a:off x="4572000" y="1556792"/>
            <a:ext cx="0" cy="4788000"/>
          </a:xfrm>
          <a:prstGeom prst="line">
            <a:avLst/>
          </a:prstGeom>
          <a:noFill/>
          <a:ln w="76200" cap="flat" cmpd="sng" algn="ctr">
            <a:solidFill>
              <a:schemeClr val="bg1">
                <a:lumMod val="50000"/>
              </a:schemeClr>
            </a:solidFill>
            <a:prstDash val="solid"/>
            <a:round/>
            <a:headEnd type="none" w="med" len="med"/>
            <a:tailEnd type="none" w="med" len="med"/>
          </a:ln>
          <a:effectLst/>
        </p:spPr>
      </p:cxnSp>
      <p:sp>
        <p:nvSpPr>
          <p:cNvPr id="29" name="CasellaDiTesto 28">
            <a:extLst>
              <a:ext uri="{FF2B5EF4-FFF2-40B4-BE49-F238E27FC236}">
                <a16:creationId xmlns:a16="http://schemas.microsoft.com/office/drawing/2014/main" xmlns="" id="{ECB602B1-6FDF-4F44-BEA0-14F172A4D906}"/>
              </a:ext>
            </a:extLst>
          </p:cNvPr>
          <p:cNvSpPr txBox="1"/>
          <p:nvPr/>
        </p:nvSpPr>
        <p:spPr>
          <a:xfrm>
            <a:off x="395288" y="1556792"/>
            <a:ext cx="4176712" cy="707886"/>
          </a:xfrm>
          <a:prstGeom prst="rect">
            <a:avLst/>
          </a:prstGeom>
          <a:noFill/>
        </p:spPr>
        <p:txBody>
          <a:bodyPr wrap="square" rtlCol="0">
            <a:spAutoFit/>
          </a:bodyPr>
          <a:lstStyle/>
          <a:p>
            <a:r>
              <a:rPr lang="it-IT" sz="2000" dirty="0">
                <a:solidFill>
                  <a:srgbClr val="1F4E79"/>
                </a:solidFill>
                <a:latin typeface="Calibri" panose="020F0502020204030204" pitchFamily="34" charset="0"/>
              </a:rPr>
              <a:t>Imprese cessate</a:t>
            </a:r>
          </a:p>
          <a:p>
            <a:r>
              <a:rPr lang="it-IT" sz="2000" i="1" dirty="0">
                <a:solidFill>
                  <a:srgbClr val="1F4E79"/>
                </a:solidFill>
                <a:latin typeface="Calibri" panose="020F0502020204030204" pitchFamily="34" charset="0"/>
              </a:rPr>
              <a:t>(MOBILITA’ ITALIA)</a:t>
            </a:r>
          </a:p>
        </p:txBody>
      </p:sp>
      <p:sp>
        <p:nvSpPr>
          <p:cNvPr id="30" name="CasellaDiTesto 29">
            <a:extLst>
              <a:ext uri="{FF2B5EF4-FFF2-40B4-BE49-F238E27FC236}">
                <a16:creationId xmlns:a16="http://schemas.microsoft.com/office/drawing/2014/main" xmlns="" id="{D2780E8B-037F-4C33-B950-84AAB5DD2834}"/>
              </a:ext>
            </a:extLst>
          </p:cNvPr>
          <p:cNvSpPr txBox="1"/>
          <p:nvPr/>
        </p:nvSpPr>
        <p:spPr>
          <a:xfrm>
            <a:off x="4787776" y="1556792"/>
            <a:ext cx="417671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Imprese cessate</a:t>
            </a:r>
          </a:p>
          <a:p>
            <a:r>
              <a:rPr lang="it-IT" sz="2000" i="1" dirty="0">
                <a:solidFill>
                  <a:srgbClr val="008000"/>
                </a:solidFill>
                <a:latin typeface="Calibri" panose="020F0502020204030204" pitchFamily="34" charset="0"/>
              </a:rPr>
              <a:t>(MOBILITA’</a:t>
            </a:r>
            <a:r>
              <a:rPr lang="it-IT" sz="2000" i="1" dirty="0">
                <a:solidFill>
                  <a:srgbClr val="1F4E79"/>
                </a:solidFill>
                <a:latin typeface="Calibri" panose="020F0502020204030204" pitchFamily="34" charset="0"/>
              </a:rPr>
              <a:t> </a:t>
            </a:r>
            <a:r>
              <a:rPr lang="it-IT" sz="2000" i="1" dirty="0">
                <a:solidFill>
                  <a:srgbClr val="008000"/>
                </a:solidFill>
                <a:latin typeface="Calibri" panose="020F0502020204030204" pitchFamily="34" charset="0"/>
              </a:rPr>
              <a:t>LIGURIA)</a:t>
            </a:r>
          </a:p>
        </p:txBody>
      </p:sp>
      <p:sp>
        <p:nvSpPr>
          <p:cNvPr id="32" name="CasellaDiTesto 31">
            <a:extLst>
              <a:ext uri="{FF2B5EF4-FFF2-40B4-BE49-F238E27FC236}">
                <a16:creationId xmlns:a16="http://schemas.microsoft.com/office/drawing/2014/main" xmlns="" id="{CE241DC9-99C3-44A1-BE91-8A33C34CB6AA}"/>
              </a:ext>
            </a:extLst>
          </p:cNvPr>
          <p:cNvSpPr txBox="1"/>
          <p:nvPr/>
        </p:nvSpPr>
        <p:spPr>
          <a:xfrm>
            <a:off x="4919442" y="3581725"/>
            <a:ext cx="697036" cy="307777"/>
          </a:xfrm>
          <a:prstGeom prst="rect">
            <a:avLst/>
          </a:prstGeom>
          <a:noFill/>
        </p:spPr>
        <p:txBody>
          <a:bodyPr wrap="square" rtlCol="0">
            <a:spAutoFit/>
          </a:bodyPr>
          <a:lstStyle/>
          <a:p>
            <a:r>
              <a:rPr lang="it-IT" sz="1400" dirty="0">
                <a:latin typeface="Calibri" panose="020F0502020204030204" pitchFamily="34" charset="0"/>
              </a:rPr>
              <a:t>211</a:t>
            </a:r>
          </a:p>
        </p:txBody>
      </p:sp>
      <p:sp>
        <p:nvSpPr>
          <p:cNvPr id="34" name="CasellaDiTesto 33">
            <a:extLst>
              <a:ext uri="{FF2B5EF4-FFF2-40B4-BE49-F238E27FC236}">
                <a16:creationId xmlns:a16="http://schemas.microsoft.com/office/drawing/2014/main" xmlns="" id="{136FB50B-E465-4487-A680-8C297D6FC705}"/>
              </a:ext>
            </a:extLst>
          </p:cNvPr>
          <p:cNvSpPr txBox="1"/>
          <p:nvPr/>
        </p:nvSpPr>
        <p:spPr>
          <a:xfrm>
            <a:off x="8012172" y="4276983"/>
            <a:ext cx="703080" cy="307777"/>
          </a:xfrm>
          <a:prstGeom prst="rect">
            <a:avLst/>
          </a:prstGeom>
          <a:noFill/>
        </p:spPr>
        <p:txBody>
          <a:bodyPr wrap="square" rtlCol="0">
            <a:spAutoFit/>
          </a:bodyPr>
          <a:lstStyle/>
          <a:p>
            <a:r>
              <a:rPr lang="it-IT" sz="1400" dirty="0">
                <a:latin typeface="Calibri" panose="020F0502020204030204" pitchFamily="34" charset="0"/>
              </a:rPr>
              <a:t>137</a:t>
            </a:r>
          </a:p>
        </p:txBody>
      </p:sp>
      <p:sp>
        <p:nvSpPr>
          <p:cNvPr id="35" name="CasellaDiTesto 34">
            <a:extLst>
              <a:ext uri="{FF2B5EF4-FFF2-40B4-BE49-F238E27FC236}">
                <a16:creationId xmlns:a16="http://schemas.microsoft.com/office/drawing/2014/main" xmlns="" id="{CCDE25D5-15FD-4BF9-ADEF-99C8BED2266C}"/>
              </a:ext>
            </a:extLst>
          </p:cNvPr>
          <p:cNvSpPr txBox="1"/>
          <p:nvPr/>
        </p:nvSpPr>
        <p:spPr>
          <a:xfrm>
            <a:off x="8092515" y="4469771"/>
            <a:ext cx="989030" cy="400110"/>
          </a:xfrm>
          <a:prstGeom prst="rect">
            <a:avLst/>
          </a:prstGeom>
          <a:noFill/>
        </p:spPr>
        <p:txBody>
          <a:bodyPr wrap="square" rtlCol="0">
            <a:spAutoFit/>
          </a:bodyPr>
          <a:lstStyle/>
          <a:p>
            <a:pPr algn="ctr"/>
            <a:r>
              <a:rPr lang="it-IT" sz="2000" dirty="0">
                <a:latin typeface="Calibri" panose="020F0502020204030204" pitchFamily="34" charset="0"/>
              </a:rPr>
              <a:t>121</a:t>
            </a:r>
          </a:p>
        </p:txBody>
      </p:sp>
      <p:sp>
        <p:nvSpPr>
          <p:cNvPr id="33" name="Rettangolo 32">
            <a:extLst>
              <a:ext uri="{FF2B5EF4-FFF2-40B4-BE49-F238E27FC236}">
                <a16:creationId xmlns:a16="http://schemas.microsoft.com/office/drawing/2014/main" xmlns="" id="{667CFF0A-AB4E-49E4-BB40-F92A6EAA2638}"/>
              </a:ext>
            </a:extLst>
          </p:cNvPr>
          <p:cNvSpPr/>
          <p:nvPr/>
        </p:nvSpPr>
        <p:spPr bwMode="auto">
          <a:xfrm>
            <a:off x="5350916" y="5630768"/>
            <a:ext cx="2616888"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400" i="1" dirty="0">
                <a:solidFill>
                  <a:srgbClr val="008000"/>
                </a:solidFill>
                <a:latin typeface="Calibri" panose="020F0502020204030204" pitchFamily="34" charset="0"/>
              </a:rPr>
              <a:t>Imprese della mobilità cessate </a:t>
            </a:r>
            <a:r>
              <a:rPr lang="it-IT" sz="1400" i="1" u="sng" dirty="0">
                <a:solidFill>
                  <a:srgbClr val="008000"/>
                </a:solidFill>
                <a:latin typeface="Calibri" panose="020F0502020204030204" pitchFamily="34" charset="0"/>
              </a:rPr>
              <a:t>IN LIGURIA</a:t>
            </a:r>
            <a:r>
              <a:rPr lang="it-IT" sz="1400" i="1" dirty="0">
                <a:solidFill>
                  <a:srgbClr val="008000"/>
                </a:solidFill>
                <a:latin typeface="Calibri" panose="020F0502020204030204" pitchFamily="34" charset="0"/>
              </a:rPr>
              <a:t> al 31 dicembre 2017</a:t>
            </a:r>
          </a:p>
        </p:txBody>
      </p:sp>
      <p:pic>
        <p:nvPicPr>
          <p:cNvPr id="37" name="Picture 4" descr="Risultati immagini per cerchio evidenziatore rosso">
            <a:extLst>
              <a:ext uri="{FF2B5EF4-FFF2-40B4-BE49-F238E27FC236}">
                <a16:creationId xmlns:a16="http://schemas.microsoft.com/office/drawing/2014/main" xmlns="" id="{EC6547E1-4159-4461-85EB-43A6BEB78EA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7967980" y="4353305"/>
            <a:ext cx="1113565" cy="621720"/>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a:extLst>
              <a:ext uri="{FF2B5EF4-FFF2-40B4-BE49-F238E27FC236}">
                <a16:creationId xmlns:a16="http://schemas.microsoft.com/office/drawing/2014/main" xmlns="" id="{173F7C92-AA21-4B61-98FB-A789CF7F952D}"/>
              </a:ext>
            </a:extLst>
          </p:cNvPr>
          <p:cNvSpPr/>
          <p:nvPr/>
        </p:nvSpPr>
        <p:spPr bwMode="auto">
          <a:xfrm>
            <a:off x="1024602" y="5630768"/>
            <a:ext cx="2589172"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400" i="1" dirty="0">
                <a:solidFill>
                  <a:srgbClr val="1F4E79"/>
                </a:solidFill>
                <a:latin typeface="Calibri" panose="020F0502020204030204" pitchFamily="34" charset="0"/>
              </a:rPr>
              <a:t>Imprese della mobilità cessate </a:t>
            </a:r>
            <a:r>
              <a:rPr lang="it-IT" sz="1400" i="1" u="sng" dirty="0">
                <a:solidFill>
                  <a:srgbClr val="1F4E79"/>
                </a:solidFill>
                <a:latin typeface="Calibri" panose="020F0502020204030204" pitchFamily="34" charset="0"/>
              </a:rPr>
              <a:t>IN ITALIA</a:t>
            </a:r>
            <a:r>
              <a:rPr lang="it-IT" sz="1400" i="1" dirty="0">
                <a:solidFill>
                  <a:srgbClr val="1F4E79"/>
                </a:solidFill>
                <a:latin typeface="Calibri" panose="020F0502020204030204" pitchFamily="34" charset="0"/>
              </a:rPr>
              <a:t> al 31 dicembre 2017</a:t>
            </a:r>
          </a:p>
        </p:txBody>
      </p:sp>
      <p:sp>
        <p:nvSpPr>
          <p:cNvPr id="31" name="Rettangolo 30">
            <a:extLst>
              <a:ext uri="{FF2B5EF4-FFF2-40B4-BE49-F238E27FC236}">
                <a16:creationId xmlns:a16="http://schemas.microsoft.com/office/drawing/2014/main" xmlns="" id="{6F9221FE-BB5E-4C43-B628-A80145F24F5C}"/>
              </a:ext>
            </a:extLst>
          </p:cNvPr>
          <p:cNvSpPr/>
          <p:nvPr/>
        </p:nvSpPr>
        <p:spPr bwMode="auto">
          <a:xfrm>
            <a:off x="0" y="0"/>
            <a:ext cx="4572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38" name="Rettangolo 37">
            <a:extLst>
              <a:ext uri="{FF2B5EF4-FFF2-40B4-BE49-F238E27FC236}">
                <a16:creationId xmlns:a16="http://schemas.microsoft.com/office/drawing/2014/main" xmlns="" id="{837A32D0-C010-4A86-AFAC-1952225366BB}"/>
              </a:ext>
            </a:extLst>
          </p:cNvPr>
          <p:cNvSpPr/>
          <p:nvPr/>
        </p:nvSpPr>
        <p:spPr bwMode="auto">
          <a:xfrm>
            <a:off x="4572000" y="0"/>
            <a:ext cx="4572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39639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58AFA2CB-CD2E-47DE-962C-EB4CF1638524}"/>
              </a:ext>
            </a:extLst>
          </p:cNvPr>
          <p:cNvPicPr>
            <a:picLocks noChangeAspect="1"/>
          </p:cNvPicPr>
          <p:nvPr/>
        </p:nvPicPr>
        <p:blipFill>
          <a:blip r:embed="rId2"/>
          <a:stretch>
            <a:fillRect/>
          </a:stretch>
        </p:blipFill>
        <p:spPr>
          <a:xfrm>
            <a:off x="4711452" y="2300574"/>
            <a:ext cx="4060875" cy="3421467"/>
          </a:xfrm>
          <a:prstGeom prst="rect">
            <a:avLst/>
          </a:prstGeom>
        </p:spPr>
      </p:pic>
      <p:pic>
        <p:nvPicPr>
          <p:cNvPr id="4" name="Immagine 3">
            <a:extLst>
              <a:ext uri="{FF2B5EF4-FFF2-40B4-BE49-F238E27FC236}">
                <a16:creationId xmlns:a16="http://schemas.microsoft.com/office/drawing/2014/main" xmlns="" id="{5E5E5CCB-B39C-43FE-9942-079C1B67B887}"/>
              </a:ext>
            </a:extLst>
          </p:cNvPr>
          <p:cNvPicPr>
            <a:picLocks noChangeAspect="1"/>
          </p:cNvPicPr>
          <p:nvPr/>
        </p:nvPicPr>
        <p:blipFill>
          <a:blip r:embed="rId3"/>
          <a:stretch>
            <a:fillRect/>
          </a:stretch>
        </p:blipFill>
        <p:spPr>
          <a:xfrm>
            <a:off x="104684" y="2277461"/>
            <a:ext cx="4060875" cy="3421467"/>
          </a:xfrm>
          <a:prstGeom prst="rect">
            <a:avLst/>
          </a:prstGeom>
        </p:spPr>
      </p:pic>
      <p:sp>
        <p:nvSpPr>
          <p:cNvPr id="50" name="Rettangolo 49">
            <a:extLst>
              <a:ext uri="{FF2B5EF4-FFF2-40B4-BE49-F238E27FC236}">
                <a16:creationId xmlns:a16="http://schemas.microsoft.com/office/drawing/2014/main" xmlns="" id="{D1D66868-EE19-4640-B82A-9091F4D55191}"/>
              </a:ext>
            </a:extLst>
          </p:cNvPr>
          <p:cNvSpPr/>
          <p:nvPr/>
        </p:nvSpPr>
        <p:spPr bwMode="auto">
          <a:xfrm>
            <a:off x="7392388" y="2277461"/>
            <a:ext cx="1458271" cy="3353305"/>
          </a:xfrm>
          <a:prstGeom prst="rect">
            <a:avLst/>
          </a:prstGeom>
          <a:noFill/>
          <a:ln w="1905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1" name="Text Box 49">
            <a:extLst>
              <a:ext uri="{FF2B5EF4-FFF2-40B4-BE49-F238E27FC236}">
                <a16:creationId xmlns:a16="http://schemas.microsoft.com/office/drawing/2014/main" xmlns="" id="{BC8FF69F-7A64-4AF1-8F39-CACAF7D0F7DB}"/>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Infocamere</a:t>
            </a:r>
            <a:r>
              <a:rPr lang="it-IT" altLang="it-IT" sz="900" b="0" dirty="0">
                <a:latin typeface="Calibri" panose="020F0502020204030204" pitchFamily="34" charset="0"/>
              </a:rPr>
              <a:t> (</a:t>
            </a:r>
            <a:r>
              <a:rPr lang="it-IT" altLang="it-IT" sz="900" b="0" dirty="0" err="1">
                <a:latin typeface="Calibri" panose="020F0502020204030204" pitchFamily="34" charset="0"/>
              </a:rPr>
              <a:t>Movimprese</a:t>
            </a:r>
            <a:r>
              <a:rPr lang="it-IT" altLang="it-IT" sz="900" b="0" dirty="0">
                <a:latin typeface="Calibri" panose="020F0502020204030204" pitchFamily="34" charset="0"/>
              </a:rPr>
              <a:t>).</a:t>
            </a:r>
          </a:p>
        </p:txBody>
      </p:sp>
      <p:sp>
        <p:nvSpPr>
          <p:cNvPr id="32" name="Titolo 1">
            <a:extLst>
              <a:ext uri="{FF2B5EF4-FFF2-40B4-BE49-F238E27FC236}">
                <a16:creationId xmlns:a16="http://schemas.microsoft.com/office/drawing/2014/main" xmlns="" id="{7BD7021C-17B7-457A-A479-D6443CB64D08}"/>
              </a:ext>
            </a:extLst>
          </p:cNvPr>
          <p:cNvSpPr txBox="1">
            <a:spLocks/>
          </p:cNvSpPr>
          <p:nvPr/>
        </p:nvSpPr>
        <p:spPr>
          <a:xfrm>
            <a:off x="266267" y="172644"/>
            <a:ext cx="8770229"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Saldo tra iscritte e cessate | </a:t>
            </a:r>
            <a:r>
              <a:rPr lang="it-IT" sz="2200" b="1" dirty="0">
                <a:solidFill>
                  <a:schemeClr val="tx1">
                    <a:lumMod val="85000"/>
                    <a:lumOff val="15000"/>
                  </a:schemeClr>
                </a:solidFill>
                <a:latin typeface="Calibri" panose="020F0502020204030204" pitchFamily="34" charset="0"/>
                <a:ea typeface="+mj-ea"/>
                <a:cs typeface="Arial"/>
              </a:rPr>
              <a:t>I</a:t>
            </a:r>
            <a:r>
              <a:rPr lang="it-IT" sz="2200" dirty="0">
                <a:solidFill>
                  <a:schemeClr val="tx1">
                    <a:lumMod val="85000"/>
                    <a:lumOff val="15000"/>
                  </a:schemeClr>
                </a:solidFill>
                <a:latin typeface="Calibri" panose="020F0502020204030204" pitchFamily="34" charset="0"/>
                <a:ea typeface="+mj-ea"/>
                <a:cs typeface="Arial"/>
              </a:rPr>
              <a:t>n </a:t>
            </a:r>
            <a:r>
              <a:rPr lang="it-IT" sz="2200" u="sng" dirty="0">
                <a:solidFill>
                  <a:schemeClr val="tx1">
                    <a:lumMod val="85000"/>
                    <a:lumOff val="15000"/>
                  </a:schemeClr>
                </a:solidFill>
                <a:latin typeface="Calibri" panose="020F0502020204030204" pitchFamily="34" charset="0"/>
                <a:ea typeface="+mj-ea"/>
                <a:cs typeface="Arial"/>
              </a:rPr>
              <a:t>Liguria</a:t>
            </a:r>
            <a:r>
              <a:rPr lang="it-IT" sz="2200" dirty="0">
                <a:solidFill>
                  <a:schemeClr val="tx1">
                    <a:lumMod val="85000"/>
                    <a:lumOff val="15000"/>
                  </a:schemeClr>
                </a:solidFill>
                <a:latin typeface="Calibri" panose="020F0502020204030204" pitchFamily="34" charset="0"/>
                <a:ea typeface="+mj-ea"/>
                <a:cs typeface="Arial"/>
              </a:rPr>
              <a:t>, a fine 2017, si è registrato un </a:t>
            </a:r>
            <a:r>
              <a:rPr lang="it-IT" sz="2200" u="sng" dirty="0">
                <a:solidFill>
                  <a:schemeClr val="tx1">
                    <a:lumMod val="85000"/>
                    <a:lumOff val="15000"/>
                  </a:schemeClr>
                </a:solidFill>
                <a:latin typeface="Calibri" panose="020F0502020204030204" pitchFamily="34" charset="0"/>
                <a:ea typeface="+mj-ea"/>
                <a:cs typeface="Arial"/>
              </a:rPr>
              <a:t>saldo tra nuove iscrizioni e cessazioni pari a -13 imprese</a:t>
            </a:r>
            <a:r>
              <a:rPr lang="it-IT" sz="2200" dirty="0">
                <a:solidFill>
                  <a:schemeClr val="tx1">
                    <a:lumMod val="85000"/>
                    <a:lumOff val="15000"/>
                  </a:schemeClr>
                </a:solidFill>
                <a:latin typeface="Calibri" panose="020F0502020204030204" pitchFamily="34" charset="0"/>
                <a:ea typeface="+mj-ea"/>
                <a:cs typeface="Arial"/>
              </a:rPr>
              <a:t>… il dato certifica una flessione della dinamica di rallentamento del tessuto imprenditoriale…</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38" name="Text Box 49">
            <a:extLst>
              <a:ext uri="{FF2B5EF4-FFF2-40B4-BE49-F238E27FC236}">
                <a16:creationId xmlns:a16="http://schemas.microsoft.com/office/drawing/2014/main" xmlns="" id="{6B34F860-4B69-42C6-9EBA-054E5F592FAB}"/>
              </a:ext>
            </a:extLst>
          </p:cNvPr>
          <p:cNvSpPr txBox="1">
            <a:spLocks noChangeArrowheads="1"/>
          </p:cNvSpPr>
          <p:nvPr/>
        </p:nvSpPr>
        <p:spPr bwMode="auto">
          <a:xfrm>
            <a:off x="603171" y="5154471"/>
            <a:ext cx="2127666" cy="488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200" i="1" dirty="0">
                <a:solidFill>
                  <a:srgbClr val="C00000"/>
                </a:solidFill>
                <a:latin typeface="Calibri" panose="020F0502020204030204" pitchFamily="34" charset="0"/>
              </a:rPr>
              <a:t>Depauperamento del tessuto imprenditoriale</a:t>
            </a:r>
          </a:p>
        </p:txBody>
      </p:sp>
      <p:sp>
        <p:nvSpPr>
          <p:cNvPr id="39" name="Text Box 49">
            <a:extLst>
              <a:ext uri="{FF2B5EF4-FFF2-40B4-BE49-F238E27FC236}">
                <a16:creationId xmlns:a16="http://schemas.microsoft.com/office/drawing/2014/main" xmlns="" id="{CE1258B3-F886-46E0-85F9-155E6A80E3DC}"/>
              </a:ext>
            </a:extLst>
          </p:cNvPr>
          <p:cNvSpPr txBox="1">
            <a:spLocks noChangeArrowheads="1"/>
          </p:cNvSpPr>
          <p:nvPr/>
        </p:nvSpPr>
        <p:spPr bwMode="auto">
          <a:xfrm>
            <a:off x="2789218" y="5156321"/>
            <a:ext cx="1584176" cy="498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200" i="1" dirty="0">
                <a:solidFill>
                  <a:srgbClr val="008000"/>
                </a:solidFill>
                <a:latin typeface="Calibri" panose="020F0502020204030204" pitchFamily="34" charset="0"/>
              </a:rPr>
              <a:t>Recupero del tessuto imprenditoriale</a:t>
            </a:r>
          </a:p>
        </p:txBody>
      </p:sp>
      <p:cxnSp>
        <p:nvCxnSpPr>
          <p:cNvPr id="40" name="Connettore diritto 39">
            <a:extLst>
              <a:ext uri="{FF2B5EF4-FFF2-40B4-BE49-F238E27FC236}">
                <a16:creationId xmlns:a16="http://schemas.microsoft.com/office/drawing/2014/main" xmlns="" id="{CADEABF9-0270-40DF-B6FB-14723DC12600}"/>
              </a:ext>
            </a:extLst>
          </p:cNvPr>
          <p:cNvCxnSpPr/>
          <p:nvPr/>
        </p:nvCxnSpPr>
        <p:spPr bwMode="auto">
          <a:xfrm>
            <a:off x="4572000" y="1556792"/>
            <a:ext cx="0" cy="4788000"/>
          </a:xfrm>
          <a:prstGeom prst="line">
            <a:avLst/>
          </a:prstGeom>
          <a:noFill/>
          <a:ln w="76200" cap="flat" cmpd="sng" algn="ctr">
            <a:solidFill>
              <a:schemeClr val="bg1">
                <a:lumMod val="50000"/>
              </a:schemeClr>
            </a:solidFill>
            <a:prstDash val="solid"/>
            <a:round/>
            <a:headEnd type="none" w="med" len="med"/>
            <a:tailEnd type="none" w="med" len="med"/>
          </a:ln>
          <a:effectLst/>
        </p:spPr>
      </p:cxnSp>
      <p:sp>
        <p:nvSpPr>
          <p:cNvPr id="41" name="Rettangolo 40">
            <a:extLst>
              <a:ext uri="{FF2B5EF4-FFF2-40B4-BE49-F238E27FC236}">
                <a16:creationId xmlns:a16="http://schemas.microsoft.com/office/drawing/2014/main" xmlns="" id="{7F4482A6-D8E3-4EF6-B673-57ADA1DCDCB4}"/>
              </a:ext>
            </a:extLst>
          </p:cNvPr>
          <p:cNvSpPr/>
          <p:nvPr/>
        </p:nvSpPr>
        <p:spPr bwMode="auto">
          <a:xfrm>
            <a:off x="732734" y="5633484"/>
            <a:ext cx="3213786"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400" b="1" i="1" u="none" strike="noStrike" cap="none" normalizeH="0" baseline="0" dirty="0">
                <a:ln>
                  <a:noFill/>
                </a:ln>
                <a:solidFill>
                  <a:srgbClr val="1F4E79"/>
                </a:solidFill>
                <a:effectLst/>
                <a:latin typeface="Calibri" panose="020F0502020204030204" pitchFamily="34" charset="0"/>
              </a:rPr>
              <a:t>S</a:t>
            </a:r>
            <a:r>
              <a:rPr kumimoji="0" lang="it-IT" sz="1400" b="1" i="1" u="none" strike="noStrike" cap="none" normalizeH="0" dirty="0">
                <a:ln>
                  <a:noFill/>
                </a:ln>
                <a:solidFill>
                  <a:srgbClr val="1F4E79"/>
                </a:solidFill>
                <a:effectLst/>
                <a:latin typeface="Calibri" panose="020F0502020204030204" pitchFamily="34" charset="0"/>
              </a:rPr>
              <a:t>aldo tra imprese nuove nate e imprese cessate </a:t>
            </a:r>
            <a:r>
              <a:rPr kumimoji="0" lang="it-IT" sz="1400" b="1" i="1" u="sng" strike="noStrike" cap="none" normalizeH="0" dirty="0">
                <a:ln>
                  <a:noFill/>
                </a:ln>
                <a:solidFill>
                  <a:srgbClr val="1F4E79"/>
                </a:solidFill>
                <a:effectLst/>
                <a:latin typeface="Calibri" panose="020F0502020204030204" pitchFamily="34" charset="0"/>
              </a:rPr>
              <a:t>IN ITALIA</a:t>
            </a:r>
            <a:r>
              <a:rPr kumimoji="0" lang="it-IT" sz="1400" b="1" i="1" u="none" strike="noStrike" cap="none" normalizeH="0" dirty="0">
                <a:ln>
                  <a:noFill/>
                </a:ln>
                <a:solidFill>
                  <a:srgbClr val="1F4E79"/>
                </a:solidFill>
                <a:effectLst/>
                <a:latin typeface="Calibri" panose="020F0502020204030204" pitchFamily="34" charset="0"/>
              </a:rPr>
              <a:t> al 31 dicembre 2017</a:t>
            </a:r>
            <a:endParaRPr kumimoji="0" lang="it-IT" sz="1400" b="1" i="1" u="none" strike="noStrike" cap="none" normalizeH="0" baseline="0" dirty="0">
              <a:ln>
                <a:noFill/>
              </a:ln>
              <a:solidFill>
                <a:srgbClr val="1F4E79"/>
              </a:solidFill>
              <a:effectLst/>
              <a:latin typeface="Calibri" panose="020F0502020204030204" pitchFamily="34" charset="0"/>
            </a:endParaRPr>
          </a:p>
        </p:txBody>
      </p:sp>
      <p:sp>
        <p:nvSpPr>
          <p:cNvPr id="45" name="CasellaDiTesto 44">
            <a:extLst>
              <a:ext uri="{FF2B5EF4-FFF2-40B4-BE49-F238E27FC236}">
                <a16:creationId xmlns:a16="http://schemas.microsoft.com/office/drawing/2014/main" xmlns="" id="{C580A4EC-F49C-47EE-A9AB-4A92795D73CB}"/>
              </a:ext>
            </a:extLst>
          </p:cNvPr>
          <p:cNvSpPr txBox="1"/>
          <p:nvPr/>
        </p:nvSpPr>
        <p:spPr>
          <a:xfrm>
            <a:off x="4787776" y="1556792"/>
            <a:ext cx="4176712" cy="707886"/>
          </a:xfrm>
          <a:prstGeom prst="rect">
            <a:avLst/>
          </a:prstGeom>
          <a:noFill/>
        </p:spPr>
        <p:txBody>
          <a:bodyPr wrap="square" rtlCol="0">
            <a:spAutoFit/>
          </a:bodyPr>
          <a:lstStyle/>
          <a:p>
            <a:r>
              <a:rPr lang="it-IT" sz="2000" dirty="0">
                <a:solidFill>
                  <a:srgbClr val="008000"/>
                </a:solidFill>
                <a:latin typeface="Calibri" panose="020F0502020204030204" pitchFamily="34" charset="0"/>
              </a:rPr>
              <a:t>Saldo imprese nuove nate e cessate</a:t>
            </a:r>
          </a:p>
          <a:p>
            <a:r>
              <a:rPr lang="it-IT" sz="2000" i="1" dirty="0">
                <a:solidFill>
                  <a:srgbClr val="008000"/>
                </a:solidFill>
                <a:latin typeface="Calibri" panose="020F0502020204030204" pitchFamily="34" charset="0"/>
              </a:rPr>
              <a:t>(MOBILITA’ LIGURIA)</a:t>
            </a:r>
          </a:p>
        </p:txBody>
      </p:sp>
      <p:sp>
        <p:nvSpPr>
          <p:cNvPr id="46" name="Rettangolo 45">
            <a:extLst>
              <a:ext uri="{FF2B5EF4-FFF2-40B4-BE49-F238E27FC236}">
                <a16:creationId xmlns:a16="http://schemas.microsoft.com/office/drawing/2014/main" xmlns="" id="{03239DEE-5D7C-41F8-8196-C82CA4D58BCE}"/>
              </a:ext>
            </a:extLst>
          </p:cNvPr>
          <p:cNvSpPr/>
          <p:nvPr/>
        </p:nvSpPr>
        <p:spPr bwMode="auto">
          <a:xfrm>
            <a:off x="5272430" y="5630768"/>
            <a:ext cx="3241810" cy="52322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r>
              <a:rPr lang="it-IT" sz="1400" i="1" dirty="0">
                <a:solidFill>
                  <a:srgbClr val="008000"/>
                </a:solidFill>
                <a:latin typeface="Calibri" panose="020F0502020204030204" pitchFamily="34" charset="0"/>
              </a:rPr>
              <a:t>Saldo tra imprese nuove nate e imprese cessate </a:t>
            </a:r>
            <a:r>
              <a:rPr lang="it-IT" sz="1400" i="1" u="sng" dirty="0">
                <a:solidFill>
                  <a:srgbClr val="008000"/>
                </a:solidFill>
                <a:latin typeface="Calibri" panose="020F0502020204030204" pitchFamily="34" charset="0"/>
              </a:rPr>
              <a:t>IN LIGURIA</a:t>
            </a:r>
            <a:r>
              <a:rPr lang="it-IT" sz="1400" i="1" dirty="0">
                <a:solidFill>
                  <a:srgbClr val="008000"/>
                </a:solidFill>
                <a:latin typeface="Calibri" panose="020F0502020204030204" pitchFamily="34" charset="0"/>
              </a:rPr>
              <a:t> al 31 dicembre 2017</a:t>
            </a:r>
          </a:p>
        </p:txBody>
      </p:sp>
      <p:sp>
        <p:nvSpPr>
          <p:cNvPr id="47" name="CasellaDiTesto 46">
            <a:extLst>
              <a:ext uri="{FF2B5EF4-FFF2-40B4-BE49-F238E27FC236}">
                <a16:creationId xmlns:a16="http://schemas.microsoft.com/office/drawing/2014/main" xmlns="" id="{AB05FF85-721D-4776-8E7C-57B06581708C}"/>
              </a:ext>
            </a:extLst>
          </p:cNvPr>
          <p:cNvSpPr txBox="1"/>
          <p:nvPr/>
        </p:nvSpPr>
        <p:spPr>
          <a:xfrm>
            <a:off x="5120965" y="3612238"/>
            <a:ext cx="509460" cy="338554"/>
          </a:xfrm>
          <a:prstGeom prst="rect">
            <a:avLst/>
          </a:prstGeom>
          <a:noFill/>
        </p:spPr>
        <p:txBody>
          <a:bodyPr wrap="square" rtlCol="0">
            <a:spAutoFit/>
          </a:bodyPr>
          <a:lstStyle/>
          <a:p>
            <a:r>
              <a:rPr lang="it-IT" sz="1600" dirty="0">
                <a:latin typeface="Calibri" panose="020F0502020204030204" pitchFamily="34" charset="0"/>
              </a:rPr>
              <a:t>-54</a:t>
            </a:r>
          </a:p>
        </p:txBody>
      </p:sp>
      <p:sp>
        <p:nvSpPr>
          <p:cNvPr id="48" name="CasellaDiTesto 47">
            <a:extLst>
              <a:ext uri="{FF2B5EF4-FFF2-40B4-BE49-F238E27FC236}">
                <a16:creationId xmlns:a16="http://schemas.microsoft.com/office/drawing/2014/main" xmlns="" id="{01B9D08A-EB32-4CAC-A43C-3FEF9E39877D}"/>
              </a:ext>
            </a:extLst>
          </p:cNvPr>
          <p:cNvSpPr txBox="1"/>
          <p:nvPr/>
        </p:nvSpPr>
        <p:spPr>
          <a:xfrm>
            <a:off x="8374036" y="2719633"/>
            <a:ext cx="662460" cy="400110"/>
          </a:xfrm>
          <a:prstGeom prst="rect">
            <a:avLst/>
          </a:prstGeom>
          <a:noFill/>
        </p:spPr>
        <p:txBody>
          <a:bodyPr wrap="square" rtlCol="0">
            <a:spAutoFit/>
          </a:bodyPr>
          <a:lstStyle/>
          <a:p>
            <a:pPr algn="ctr"/>
            <a:r>
              <a:rPr lang="it-IT" sz="2000" dirty="0">
                <a:latin typeface="Calibri" panose="020F0502020204030204" pitchFamily="34" charset="0"/>
              </a:rPr>
              <a:t>-13</a:t>
            </a:r>
          </a:p>
        </p:txBody>
      </p:sp>
      <p:sp>
        <p:nvSpPr>
          <p:cNvPr id="49" name="CasellaDiTesto 48">
            <a:extLst>
              <a:ext uri="{FF2B5EF4-FFF2-40B4-BE49-F238E27FC236}">
                <a16:creationId xmlns:a16="http://schemas.microsoft.com/office/drawing/2014/main" xmlns="" id="{7C76382C-B864-4F08-814D-9CEE961FB718}"/>
              </a:ext>
            </a:extLst>
          </p:cNvPr>
          <p:cNvSpPr txBox="1"/>
          <p:nvPr/>
        </p:nvSpPr>
        <p:spPr>
          <a:xfrm>
            <a:off x="8286789" y="3438410"/>
            <a:ext cx="555541" cy="338554"/>
          </a:xfrm>
          <a:prstGeom prst="rect">
            <a:avLst/>
          </a:prstGeom>
          <a:noFill/>
        </p:spPr>
        <p:txBody>
          <a:bodyPr wrap="square" rtlCol="0">
            <a:spAutoFit/>
          </a:bodyPr>
          <a:lstStyle/>
          <a:p>
            <a:r>
              <a:rPr lang="it-IT" sz="1600" dirty="0">
                <a:latin typeface="Calibri" panose="020F0502020204030204" pitchFamily="34" charset="0"/>
              </a:rPr>
              <a:t>-39</a:t>
            </a:r>
          </a:p>
        </p:txBody>
      </p:sp>
      <p:sp>
        <p:nvSpPr>
          <p:cNvPr id="52" name="Text Box 49">
            <a:extLst>
              <a:ext uri="{FF2B5EF4-FFF2-40B4-BE49-F238E27FC236}">
                <a16:creationId xmlns:a16="http://schemas.microsoft.com/office/drawing/2014/main" xmlns="" id="{5BC4D2D1-283E-48B7-A774-50314F06929D}"/>
              </a:ext>
            </a:extLst>
          </p:cNvPr>
          <p:cNvSpPr txBox="1">
            <a:spLocks noChangeArrowheads="1"/>
          </p:cNvSpPr>
          <p:nvPr/>
        </p:nvSpPr>
        <p:spPr bwMode="auto">
          <a:xfrm>
            <a:off x="5122897" y="5154471"/>
            <a:ext cx="2695945" cy="488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200" i="1" dirty="0">
                <a:solidFill>
                  <a:srgbClr val="C00000"/>
                </a:solidFill>
                <a:latin typeface="Calibri" panose="020F0502020204030204" pitchFamily="34" charset="0"/>
              </a:rPr>
              <a:t>Depauperamento del tessuto imprenditoriale</a:t>
            </a:r>
          </a:p>
        </p:txBody>
      </p:sp>
      <p:sp>
        <p:nvSpPr>
          <p:cNvPr id="53" name="Text Box 49">
            <a:extLst>
              <a:ext uri="{FF2B5EF4-FFF2-40B4-BE49-F238E27FC236}">
                <a16:creationId xmlns:a16="http://schemas.microsoft.com/office/drawing/2014/main" xmlns="" id="{826C2255-47DD-4EDB-8607-34582FAB5B9D}"/>
              </a:ext>
            </a:extLst>
          </p:cNvPr>
          <p:cNvSpPr txBox="1">
            <a:spLocks noChangeArrowheads="1"/>
          </p:cNvSpPr>
          <p:nvPr/>
        </p:nvSpPr>
        <p:spPr bwMode="auto">
          <a:xfrm>
            <a:off x="7392388" y="5175117"/>
            <a:ext cx="1546933" cy="488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1200" i="1" dirty="0">
                <a:solidFill>
                  <a:srgbClr val="008000"/>
                </a:solidFill>
                <a:latin typeface="Calibri" panose="020F0502020204030204" pitchFamily="34" charset="0"/>
              </a:rPr>
              <a:t>Recupero del tessuto imprenditoriale</a:t>
            </a:r>
          </a:p>
        </p:txBody>
      </p:sp>
      <p:sp>
        <p:nvSpPr>
          <p:cNvPr id="54" name="CasellaDiTesto 53">
            <a:extLst>
              <a:ext uri="{FF2B5EF4-FFF2-40B4-BE49-F238E27FC236}">
                <a16:creationId xmlns:a16="http://schemas.microsoft.com/office/drawing/2014/main" xmlns="" id="{C576EC8B-8A15-4D16-8CE9-ED69AE44B6A0}"/>
              </a:ext>
            </a:extLst>
          </p:cNvPr>
          <p:cNvSpPr txBox="1"/>
          <p:nvPr/>
        </p:nvSpPr>
        <p:spPr>
          <a:xfrm>
            <a:off x="3467352" y="2696721"/>
            <a:ext cx="969909" cy="400110"/>
          </a:xfrm>
          <a:prstGeom prst="rect">
            <a:avLst/>
          </a:prstGeom>
          <a:noFill/>
        </p:spPr>
        <p:txBody>
          <a:bodyPr wrap="square" rtlCol="0">
            <a:spAutoFit/>
          </a:bodyPr>
          <a:lstStyle/>
          <a:p>
            <a:pPr algn="ctr"/>
            <a:r>
              <a:rPr lang="it-IT" sz="2000" dirty="0">
                <a:latin typeface="Calibri" panose="020F0502020204030204" pitchFamily="34" charset="0"/>
              </a:rPr>
              <a:t>-635</a:t>
            </a:r>
          </a:p>
        </p:txBody>
      </p:sp>
      <p:sp>
        <p:nvSpPr>
          <p:cNvPr id="55" name="CasellaDiTesto 54">
            <a:extLst>
              <a:ext uri="{FF2B5EF4-FFF2-40B4-BE49-F238E27FC236}">
                <a16:creationId xmlns:a16="http://schemas.microsoft.com/office/drawing/2014/main" xmlns="" id="{8D44290E-A5B9-4824-9E7D-B6C4813032E6}"/>
              </a:ext>
            </a:extLst>
          </p:cNvPr>
          <p:cNvSpPr txBox="1"/>
          <p:nvPr/>
        </p:nvSpPr>
        <p:spPr>
          <a:xfrm>
            <a:off x="3105237" y="3014616"/>
            <a:ext cx="873621" cy="307777"/>
          </a:xfrm>
          <a:prstGeom prst="rect">
            <a:avLst/>
          </a:prstGeom>
          <a:noFill/>
        </p:spPr>
        <p:txBody>
          <a:bodyPr wrap="square" rtlCol="0">
            <a:spAutoFit/>
          </a:bodyPr>
          <a:lstStyle/>
          <a:p>
            <a:r>
              <a:rPr lang="it-IT" sz="1400" dirty="0">
                <a:latin typeface="Calibri" panose="020F0502020204030204" pitchFamily="34" charset="0"/>
              </a:rPr>
              <a:t>-1.044</a:t>
            </a:r>
          </a:p>
        </p:txBody>
      </p:sp>
      <p:sp>
        <p:nvSpPr>
          <p:cNvPr id="56" name="CasellaDiTesto 55">
            <a:extLst>
              <a:ext uri="{FF2B5EF4-FFF2-40B4-BE49-F238E27FC236}">
                <a16:creationId xmlns:a16="http://schemas.microsoft.com/office/drawing/2014/main" xmlns="" id="{E29EE0E6-AEB6-4776-908D-D2EBC37DCDE0}"/>
              </a:ext>
            </a:extLst>
          </p:cNvPr>
          <p:cNvSpPr txBox="1"/>
          <p:nvPr/>
        </p:nvSpPr>
        <p:spPr>
          <a:xfrm>
            <a:off x="395288" y="1556792"/>
            <a:ext cx="4176712" cy="707886"/>
          </a:xfrm>
          <a:prstGeom prst="rect">
            <a:avLst/>
          </a:prstGeom>
          <a:noFill/>
        </p:spPr>
        <p:txBody>
          <a:bodyPr wrap="square" rtlCol="0">
            <a:spAutoFit/>
          </a:bodyPr>
          <a:lstStyle/>
          <a:p>
            <a:r>
              <a:rPr lang="it-IT" sz="2000" dirty="0">
                <a:solidFill>
                  <a:srgbClr val="1F4E79"/>
                </a:solidFill>
                <a:latin typeface="Calibri" panose="020F0502020204030204" pitchFamily="34" charset="0"/>
              </a:rPr>
              <a:t>Saldo imprese nuove nate e cessate</a:t>
            </a:r>
          </a:p>
          <a:p>
            <a:r>
              <a:rPr lang="it-IT" sz="2000" i="1" dirty="0">
                <a:solidFill>
                  <a:srgbClr val="1F4E79"/>
                </a:solidFill>
                <a:latin typeface="Calibri" panose="020F0502020204030204" pitchFamily="34" charset="0"/>
              </a:rPr>
              <a:t>(MOBILITA’ ITALIA)</a:t>
            </a:r>
          </a:p>
        </p:txBody>
      </p:sp>
      <p:sp>
        <p:nvSpPr>
          <p:cNvPr id="28" name="CasellaDiTesto 27">
            <a:extLst>
              <a:ext uri="{FF2B5EF4-FFF2-40B4-BE49-F238E27FC236}">
                <a16:creationId xmlns:a16="http://schemas.microsoft.com/office/drawing/2014/main" xmlns="" id="{CCF14C19-2834-4BC6-9C04-4A6FC2CA60A1}"/>
              </a:ext>
            </a:extLst>
          </p:cNvPr>
          <p:cNvSpPr txBox="1"/>
          <p:nvPr/>
        </p:nvSpPr>
        <p:spPr>
          <a:xfrm>
            <a:off x="567698" y="3545528"/>
            <a:ext cx="769044" cy="338554"/>
          </a:xfrm>
          <a:prstGeom prst="rect">
            <a:avLst/>
          </a:prstGeom>
          <a:noFill/>
        </p:spPr>
        <p:txBody>
          <a:bodyPr wrap="square" rtlCol="0">
            <a:spAutoFit/>
          </a:bodyPr>
          <a:lstStyle/>
          <a:p>
            <a:r>
              <a:rPr lang="it-IT" sz="1600" dirty="0">
                <a:latin typeface="Calibri" panose="020F0502020204030204" pitchFamily="34" charset="0"/>
              </a:rPr>
              <a:t>-1.928</a:t>
            </a:r>
          </a:p>
        </p:txBody>
      </p:sp>
      <p:pic>
        <p:nvPicPr>
          <p:cNvPr id="33" name="Picture 4" descr="Risultati immagini per cerchio evidenziatore rosso">
            <a:extLst>
              <a:ext uri="{FF2B5EF4-FFF2-40B4-BE49-F238E27FC236}">
                <a16:creationId xmlns:a16="http://schemas.microsoft.com/office/drawing/2014/main" xmlns="" id="{C0E9022C-ADAB-4505-B601-0A5021BFAE30}"/>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8123607" y="2590423"/>
            <a:ext cx="1113565" cy="621720"/>
          </a:xfrm>
          <a:prstGeom prst="rect">
            <a:avLst/>
          </a:prstGeom>
          <a:noFill/>
          <a:extLst>
            <a:ext uri="{909E8E84-426E-40DD-AFC4-6F175D3DCCD1}">
              <a14:hiddenFill xmlns:a14="http://schemas.microsoft.com/office/drawing/2010/main">
                <a:solidFill>
                  <a:srgbClr val="FFFFFF"/>
                </a:solidFill>
              </a14:hiddenFill>
            </a:ext>
          </a:extLst>
        </p:spPr>
      </p:pic>
      <p:sp>
        <p:nvSpPr>
          <p:cNvPr id="37" name="Rettangolo 36">
            <a:extLst>
              <a:ext uri="{FF2B5EF4-FFF2-40B4-BE49-F238E27FC236}">
                <a16:creationId xmlns:a16="http://schemas.microsoft.com/office/drawing/2014/main" xmlns="" id="{1CD2D116-4AD6-4856-94D1-C50B3A2343D0}"/>
              </a:ext>
            </a:extLst>
          </p:cNvPr>
          <p:cNvSpPr/>
          <p:nvPr/>
        </p:nvSpPr>
        <p:spPr bwMode="auto">
          <a:xfrm>
            <a:off x="2811394" y="2277461"/>
            <a:ext cx="1447942" cy="3353306"/>
          </a:xfrm>
          <a:prstGeom prst="rect">
            <a:avLst/>
          </a:prstGeom>
          <a:noFill/>
          <a:ln w="1905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6" name="Rettangolo 25">
            <a:extLst>
              <a:ext uri="{FF2B5EF4-FFF2-40B4-BE49-F238E27FC236}">
                <a16:creationId xmlns:a16="http://schemas.microsoft.com/office/drawing/2014/main" xmlns="" id="{E95DFA0E-EDC3-4ED6-B86A-A3B56620C459}"/>
              </a:ext>
            </a:extLst>
          </p:cNvPr>
          <p:cNvSpPr/>
          <p:nvPr/>
        </p:nvSpPr>
        <p:spPr bwMode="auto">
          <a:xfrm>
            <a:off x="0" y="0"/>
            <a:ext cx="4572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27" name="Rettangolo 26">
            <a:extLst>
              <a:ext uri="{FF2B5EF4-FFF2-40B4-BE49-F238E27FC236}">
                <a16:creationId xmlns:a16="http://schemas.microsoft.com/office/drawing/2014/main" xmlns="" id="{6D3E688E-EF5D-47F1-9EB1-F6E0432EFA0E}"/>
              </a:ext>
            </a:extLst>
          </p:cNvPr>
          <p:cNvSpPr/>
          <p:nvPr/>
        </p:nvSpPr>
        <p:spPr bwMode="auto">
          <a:xfrm>
            <a:off x="4572000" y="0"/>
            <a:ext cx="4572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02864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3430D335-6F26-4C99-8EE8-01F8730AE5CE}"/>
              </a:ext>
            </a:extLst>
          </p:cNvPr>
          <p:cNvSpPr/>
          <p:nvPr/>
        </p:nvSpPr>
        <p:spPr bwMode="auto">
          <a:xfrm>
            <a:off x="0" y="3933056"/>
            <a:ext cx="9144000" cy="2924944"/>
          </a:xfrm>
          <a:prstGeom prst="rect">
            <a:avLst/>
          </a:prstGeom>
          <a:solidFill>
            <a:srgbClr val="679B13"/>
          </a:solidFill>
          <a:ln w="1270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ctangle 2">
            <a:extLst>
              <a:ext uri="{FF2B5EF4-FFF2-40B4-BE49-F238E27FC236}">
                <a16:creationId xmlns:a16="http://schemas.microsoft.com/office/drawing/2014/main" xmlns="" id="{4DB81E5A-73A6-4EDA-A113-F683F3332E0C}"/>
              </a:ext>
            </a:extLst>
          </p:cNvPr>
          <p:cNvSpPr txBox="1">
            <a:spLocks noChangeArrowheads="1"/>
          </p:cNvSpPr>
          <p:nvPr/>
        </p:nvSpPr>
        <p:spPr bwMode="auto">
          <a:xfrm>
            <a:off x="35496" y="4388911"/>
            <a:ext cx="8820052" cy="1200329"/>
          </a:xfrm>
          <a:prstGeom prst="rect">
            <a:avLst/>
          </a:prstGeom>
          <a:noFill/>
          <a:ln>
            <a:noFill/>
          </a:ln>
          <a:extLst/>
        </p:spPr>
        <p:txBody>
          <a:bodyPr wrap="square"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7200" i="1" kern="0" dirty="0">
                <a:solidFill>
                  <a:schemeClr val="bg1"/>
                </a:solidFill>
                <a:latin typeface="Calibri" panose="020F0502020204030204" pitchFamily="34" charset="0"/>
                <a:cs typeface="Arial" pitchFamily="34" charset="0"/>
              </a:rPr>
              <a:t>fiducia e congiuntura</a:t>
            </a:r>
          </a:p>
        </p:txBody>
      </p:sp>
      <p:pic>
        <p:nvPicPr>
          <p:cNvPr id="6" name="Picture 2" descr="Risultati immagini per mobilità">
            <a:extLst>
              <a:ext uri="{FF2B5EF4-FFF2-40B4-BE49-F238E27FC236}">
                <a16:creationId xmlns:a16="http://schemas.microsoft.com/office/drawing/2014/main" xmlns="" id="{F92068F7-E40D-4953-B7A1-3EAA4754C9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229" r="2775"/>
          <a:stretch/>
        </p:blipFill>
        <p:spPr bwMode="auto">
          <a:xfrm>
            <a:off x="503548" y="689930"/>
            <a:ext cx="8352000" cy="24436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8">
            <a:extLst>
              <a:ext uri="{FF2B5EF4-FFF2-40B4-BE49-F238E27FC236}">
                <a16:creationId xmlns:a16="http://schemas.microsoft.com/office/drawing/2014/main" xmlns="" id="{14239C18-7DBE-405B-8914-475FBF8BEE8C}"/>
              </a:ext>
            </a:extLst>
          </p:cNvPr>
          <p:cNvCxnSpPr/>
          <p:nvPr/>
        </p:nvCxnSpPr>
        <p:spPr bwMode="auto">
          <a:xfrm>
            <a:off x="503548" y="587519"/>
            <a:ext cx="8352000" cy="0"/>
          </a:xfrm>
          <a:prstGeom prst="line">
            <a:avLst/>
          </a:prstGeom>
          <a:noFill/>
          <a:ln w="57150" cap="flat" cmpd="sng" algn="ctr">
            <a:solidFill>
              <a:srgbClr val="679B13"/>
            </a:solidFill>
            <a:prstDash val="solid"/>
            <a:round/>
            <a:headEnd type="none" w="med" len="med"/>
            <a:tailEnd type="none" w="med" len="med"/>
          </a:ln>
          <a:effectLst/>
        </p:spPr>
      </p:cxnSp>
    </p:spTree>
    <p:extLst>
      <p:ext uri="{BB962C8B-B14F-4D97-AF65-F5344CB8AC3E}">
        <p14:creationId xmlns:p14="http://schemas.microsoft.com/office/powerpoint/2010/main" val="138897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uppo 74">
            <a:extLst>
              <a:ext uri="{FF2B5EF4-FFF2-40B4-BE49-F238E27FC236}">
                <a16:creationId xmlns:a16="http://schemas.microsoft.com/office/drawing/2014/main" xmlns="" id="{209551F8-81D4-4CE8-8C80-46ACA1BFE71D}"/>
              </a:ext>
            </a:extLst>
          </p:cNvPr>
          <p:cNvGrpSpPr/>
          <p:nvPr/>
        </p:nvGrpSpPr>
        <p:grpSpPr>
          <a:xfrm>
            <a:off x="4854956" y="2772718"/>
            <a:ext cx="3384376" cy="1685660"/>
            <a:chOff x="5057213" y="2772718"/>
            <a:chExt cx="3384376" cy="1685660"/>
          </a:xfrm>
        </p:grpSpPr>
        <p:cxnSp>
          <p:nvCxnSpPr>
            <p:cNvPr id="76" name="Connettore diritto 75">
              <a:extLst>
                <a:ext uri="{FF2B5EF4-FFF2-40B4-BE49-F238E27FC236}">
                  <a16:creationId xmlns:a16="http://schemas.microsoft.com/office/drawing/2014/main" xmlns="" id="{4BD86F69-D3CF-404D-86DD-374AC7A00A13}"/>
                </a:ext>
              </a:extLst>
            </p:cNvPr>
            <p:cNvCxnSpPr>
              <a:cxnSpLocks/>
            </p:cNvCxnSpPr>
            <p:nvPr/>
          </p:nvCxnSpPr>
          <p:spPr bwMode="auto">
            <a:xfrm>
              <a:off x="5057213" y="445837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77" name="Connettore diritto 76">
              <a:extLst>
                <a:ext uri="{FF2B5EF4-FFF2-40B4-BE49-F238E27FC236}">
                  <a16:creationId xmlns:a16="http://schemas.microsoft.com/office/drawing/2014/main" xmlns="" id="{946ABAAF-9DAC-49CA-A707-03C172114947}"/>
                </a:ext>
              </a:extLst>
            </p:cNvPr>
            <p:cNvCxnSpPr>
              <a:cxnSpLocks/>
            </p:cNvCxnSpPr>
            <p:nvPr/>
          </p:nvCxnSpPr>
          <p:spPr bwMode="auto">
            <a:xfrm>
              <a:off x="5057213" y="403696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78" name="Connettore diritto 77">
              <a:extLst>
                <a:ext uri="{FF2B5EF4-FFF2-40B4-BE49-F238E27FC236}">
                  <a16:creationId xmlns:a16="http://schemas.microsoft.com/office/drawing/2014/main" xmlns="" id="{3E749CA6-EDE8-48BB-92A1-1F6FA871A789}"/>
                </a:ext>
              </a:extLst>
            </p:cNvPr>
            <p:cNvCxnSpPr>
              <a:cxnSpLocks/>
            </p:cNvCxnSpPr>
            <p:nvPr/>
          </p:nvCxnSpPr>
          <p:spPr bwMode="auto">
            <a:xfrm>
              <a:off x="5057213" y="361554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79" name="Connettore diritto 78">
              <a:extLst>
                <a:ext uri="{FF2B5EF4-FFF2-40B4-BE49-F238E27FC236}">
                  <a16:creationId xmlns:a16="http://schemas.microsoft.com/office/drawing/2014/main" xmlns="" id="{8BEA9E4A-D998-4BB6-ACF4-71EE3898B86F}"/>
                </a:ext>
              </a:extLst>
            </p:cNvPr>
            <p:cNvCxnSpPr>
              <a:cxnSpLocks/>
            </p:cNvCxnSpPr>
            <p:nvPr/>
          </p:nvCxnSpPr>
          <p:spPr bwMode="auto">
            <a:xfrm>
              <a:off x="5057213" y="319413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80" name="Connettore diritto 79">
              <a:extLst>
                <a:ext uri="{FF2B5EF4-FFF2-40B4-BE49-F238E27FC236}">
                  <a16:creationId xmlns:a16="http://schemas.microsoft.com/office/drawing/2014/main" xmlns="" id="{241FB591-3599-4448-A4B3-4E1AB3D336F5}"/>
                </a:ext>
              </a:extLst>
            </p:cNvPr>
            <p:cNvCxnSpPr>
              <a:cxnSpLocks/>
            </p:cNvCxnSpPr>
            <p:nvPr/>
          </p:nvCxnSpPr>
          <p:spPr bwMode="auto">
            <a:xfrm>
              <a:off x="5057213" y="277271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grpSp>
      <p:sp>
        <p:nvSpPr>
          <p:cNvPr id="11268"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01" name="Rettangolo 200"/>
          <p:cNvSpPr/>
          <p:nvPr/>
        </p:nvSpPr>
        <p:spPr>
          <a:xfrm>
            <a:off x="266267" y="1399709"/>
            <a:ext cx="8353176" cy="830997"/>
          </a:xfrm>
          <a:prstGeom prst="rect">
            <a:avLst/>
          </a:prstGeom>
        </p:spPr>
        <p:txBody>
          <a:bodyPr wrap="square">
            <a:spAutoFit/>
          </a:bodyPr>
          <a:lstStyle/>
          <a:p>
            <a:pPr algn="just"/>
            <a:r>
              <a:rPr lang="it-IT" sz="1600" b="0" dirty="0">
                <a:latin typeface="Calibri" panose="020F0502020204030204" pitchFamily="34" charset="0"/>
              </a:rPr>
              <a:t>A suo giudizio la </a:t>
            </a:r>
            <a:r>
              <a:rPr lang="it-IT" sz="1600" u="sng" dirty="0">
                <a:latin typeface="Calibri" panose="020F0502020204030204" pitchFamily="34" charset="0"/>
              </a:rPr>
              <a:t>situazione economica generale dell’Italia</a:t>
            </a:r>
            <a:r>
              <a:rPr lang="it-IT" sz="1600" b="0" dirty="0">
                <a:latin typeface="Calibri" panose="020F0502020204030204" pitchFamily="34" charset="0"/>
              </a:rPr>
              <a:t>, a prescindere dalla situazione della Sua impresa e del Suo settore, negli ultimi sei mesi, rispetto ai sei mesi precedenti, è migliorata, rimasta invariata, peggiorata…? E nei prossimi sei mesi?</a:t>
            </a:r>
          </a:p>
        </p:txBody>
      </p:sp>
      <p:sp>
        <p:nvSpPr>
          <p:cNvPr id="24" name="Text Box 49"/>
          <p:cNvSpPr txBox="1">
            <a:spLocks noChangeArrowheads="1"/>
          </p:cNvSpPr>
          <p:nvPr/>
        </p:nvSpPr>
        <p:spPr bwMode="auto">
          <a:xfrm>
            <a:off x="395536" y="5445224"/>
            <a:ext cx="3686175" cy="261610"/>
          </a:xfrm>
          <a:prstGeom prst="rect">
            <a:avLst/>
          </a:prstGeom>
          <a:noFill/>
          <a:ln w="9525">
            <a:noFill/>
            <a:miter lim="800000"/>
            <a:headEnd/>
            <a:tailEnd/>
          </a:ln>
        </p:spPr>
        <p:txBody>
          <a:bodyPr>
            <a:spAutoFit/>
          </a:bodyPr>
          <a:lstStyle/>
          <a:p>
            <a:pPr>
              <a:lnSpc>
                <a:spcPct val="110000"/>
              </a:lnSpc>
              <a:spcBef>
                <a:spcPts val="600"/>
              </a:spcBef>
            </a:pPr>
            <a:r>
              <a:rPr lang="it-IT" altLang="it-IT" sz="1000" i="1" dirty="0">
                <a:solidFill>
                  <a:srgbClr val="C00000"/>
                </a:solidFill>
                <a:latin typeface="Calibri" panose="020F0502020204030204" pitchFamily="34" charset="0"/>
              </a:rPr>
              <a:t>In rosso è riportata la previsione relativa al semestre successivo</a:t>
            </a:r>
          </a:p>
        </p:txBody>
      </p:sp>
      <p:sp>
        <p:nvSpPr>
          <p:cNvPr id="25" name="CasellaDiTesto 10"/>
          <p:cNvSpPr txBox="1">
            <a:spLocks noChangeArrowheads="1"/>
          </p:cNvSpPr>
          <p:nvPr/>
        </p:nvSpPr>
        <p:spPr bwMode="auto">
          <a:xfrm>
            <a:off x="7600314" y="2876516"/>
            <a:ext cx="949658" cy="307777"/>
          </a:xfrm>
          <a:prstGeom prst="rect">
            <a:avLst/>
          </a:prstGeom>
          <a:noFill/>
          <a:ln w="9525">
            <a:noFill/>
            <a:miter lim="800000"/>
            <a:headEnd/>
            <a:tailEnd/>
          </a:ln>
        </p:spPr>
        <p:txBody>
          <a:bodyPr wrap="square">
            <a:spAutoFit/>
          </a:bodyPr>
          <a:lstStyle/>
          <a:p>
            <a:pPr algn="ctr"/>
            <a:r>
              <a:rPr lang="it-IT" altLang="it-IT" sz="1400" i="1" dirty="0">
                <a:solidFill>
                  <a:srgbClr val="C00000"/>
                </a:solidFill>
                <a:latin typeface="Calibri" panose="020F0502020204030204" pitchFamily="34" charset="0"/>
              </a:rPr>
              <a:t>Previsione</a:t>
            </a:r>
          </a:p>
        </p:txBody>
      </p:sp>
      <p:pic>
        <p:nvPicPr>
          <p:cNvPr id="13" name="Immagine 12">
            <a:extLst>
              <a:ext uri="{FF2B5EF4-FFF2-40B4-BE49-F238E27FC236}">
                <a16:creationId xmlns:a16="http://schemas.microsoft.com/office/drawing/2014/main" xmlns="" id="{D24E6122-671A-4322-BC9B-C047D508366F}"/>
              </a:ext>
            </a:extLst>
          </p:cNvPr>
          <p:cNvPicPr>
            <a:picLocks noChangeAspect="1"/>
          </p:cNvPicPr>
          <p:nvPr/>
        </p:nvPicPr>
        <p:blipFill>
          <a:blip r:embed="rId2"/>
          <a:stretch>
            <a:fillRect/>
          </a:stretch>
        </p:blipFill>
        <p:spPr>
          <a:xfrm>
            <a:off x="3108708" y="4123677"/>
            <a:ext cx="1027593" cy="1509415"/>
          </a:xfrm>
          <a:prstGeom prst="rect">
            <a:avLst/>
          </a:prstGeom>
        </p:spPr>
      </p:pic>
      <p:pic>
        <p:nvPicPr>
          <p:cNvPr id="30" name="Picture 4" descr="https://image.freepik.com/icone-gratis/insegnante-che-punta-una-scheda-con-un-bastone_318-61893.png">
            <a:extLst>
              <a:ext uri="{FF2B5EF4-FFF2-40B4-BE49-F238E27FC236}">
                <a16:creationId xmlns:a16="http://schemas.microsoft.com/office/drawing/2014/main" xmlns="" id="{C20DB929-8C78-48DD-BE22-C2C0D903A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006" y="5358358"/>
            <a:ext cx="663769" cy="663769"/>
          </a:xfrm>
          <a:prstGeom prst="rect">
            <a:avLst/>
          </a:prstGeom>
          <a:noFill/>
          <a:extLst>
            <a:ext uri="{909E8E84-426E-40DD-AFC4-6F175D3DCCD1}">
              <a14:hiddenFill xmlns:a14="http://schemas.microsoft.com/office/drawing/2010/main">
                <a:solidFill>
                  <a:srgbClr val="FFFFFF"/>
                </a:solidFill>
              </a14:hiddenFill>
            </a:ext>
          </a:extLst>
        </p:spPr>
      </p:pic>
      <p:sp>
        <p:nvSpPr>
          <p:cNvPr id="31" name="Segnaposto contenuto 2">
            <a:extLst>
              <a:ext uri="{FF2B5EF4-FFF2-40B4-BE49-F238E27FC236}">
                <a16:creationId xmlns:a16="http://schemas.microsoft.com/office/drawing/2014/main" xmlns="" id="{998189E8-FF5F-4264-A758-C156EF6B7724}"/>
              </a:ext>
            </a:extLst>
          </p:cNvPr>
          <p:cNvSpPr txBox="1">
            <a:spLocks/>
          </p:cNvSpPr>
          <p:nvPr/>
        </p:nvSpPr>
        <p:spPr bwMode="auto">
          <a:xfrm>
            <a:off x="5255168" y="5367077"/>
            <a:ext cx="342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200" i="1" kern="0" dirty="0">
                <a:latin typeface="Calibri" panose="020F0502020204030204" pitchFamily="34" charset="0"/>
              </a:rPr>
              <a:t>L’area di espansione è convenzionalmente fissata al di sopra del valore soglia 50 dell’indicatore congiunturale.</a:t>
            </a:r>
            <a:endParaRPr lang="it-IT" sz="1100" i="1" kern="0" dirty="0">
              <a:latin typeface="Calibri" panose="020F0502020204030204" pitchFamily="34" charset="0"/>
            </a:endParaRPr>
          </a:p>
        </p:txBody>
      </p:sp>
      <p:grpSp>
        <p:nvGrpSpPr>
          <p:cNvPr id="6" name="Gruppo 5">
            <a:extLst>
              <a:ext uri="{FF2B5EF4-FFF2-40B4-BE49-F238E27FC236}">
                <a16:creationId xmlns:a16="http://schemas.microsoft.com/office/drawing/2014/main" xmlns="" id="{5B2A1ABA-76CD-4F08-81B5-A6DF6197423C}"/>
              </a:ext>
            </a:extLst>
          </p:cNvPr>
          <p:cNvGrpSpPr/>
          <p:nvPr/>
        </p:nvGrpSpPr>
        <p:grpSpPr>
          <a:xfrm>
            <a:off x="405703" y="2625224"/>
            <a:ext cx="3531991" cy="371728"/>
            <a:chOff x="607960" y="2625224"/>
            <a:chExt cx="3531991" cy="371728"/>
          </a:xfrm>
        </p:grpSpPr>
        <p:sp>
          <p:nvSpPr>
            <p:cNvPr id="3" name="Rettangolo con angoli arrotondati 2">
              <a:extLst>
                <a:ext uri="{FF2B5EF4-FFF2-40B4-BE49-F238E27FC236}">
                  <a16:creationId xmlns:a16="http://schemas.microsoft.com/office/drawing/2014/main" xmlns="" id="{CC5E8692-860D-4E88-9182-6B8580EDD82F}"/>
                </a:ext>
              </a:extLst>
            </p:cNvPr>
            <p:cNvSpPr/>
            <p:nvPr/>
          </p:nvSpPr>
          <p:spPr bwMode="auto">
            <a:xfrm>
              <a:off x="607960" y="2625224"/>
              <a:ext cx="3531991" cy="371728"/>
            </a:xfrm>
            <a:prstGeom prst="roundRect">
              <a:avLst/>
            </a:prstGeom>
            <a:solidFill>
              <a:srgbClr val="ED7D31"/>
            </a:solidFill>
            <a:ln w="12700" cap="flat" cmpd="sng" algn="ctr">
              <a:solidFill>
                <a:schemeClr val="bg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CasellaDiTesto 10">
              <a:extLst>
                <a:ext uri="{FF2B5EF4-FFF2-40B4-BE49-F238E27FC236}">
                  <a16:creationId xmlns:a16="http://schemas.microsoft.com/office/drawing/2014/main" xmlns="" id="{4489DD9C-EB65-478F-B889-9FD0A6B51E1F}"/>
                </a:ext>
              </a:extLst>
            </p:cNvPr>
            <p:cNvSpPr txBox="1">
              <a:spLocks noChangeArrowheads="1"/>
            </p:cNvSpPr>
            <p:nvPr/>
          </p:nvSpPr>
          <p:spPr bwMode="auto">
            <a:xfrm>
              <a:off x="670798" y="2687666"/>
              <a:ext cx="784841"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PERIODO</a:t>
              </a:r>
            </a:p>
          </p:txBody>
        </p:sp>
        <p:sp>
          <p:nvSpPr>
            <p:cNvPr id="22" name="CasellaDiTesto 10">
              <a:extLst>
                <a:ext uri="{FF2B5EF4-FFF2-40B4-BE49-F238E27FC236}">
                  <a16:creationId xmlns:a16="http://schemas.microsoft.com/office/drawing/2014/main" xmlns="" id="{C85DE8F2-10FB-4FFF-9096-8C6CCB23339B}"/>
                </a:ext>
              </a:extLst>
            </p:cNvPr>
            <p:cNvSpPr txBox="1">
              <a:spLocks noChangeArrowheads="1"/>
            </p:cNvSpPr>
            <p:nvPr/>
          </p:nvSpPr>
          <p:spPr bwMode="auto">
            <a:xfrm>
              <a:off x="128426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migliore</a:t>
              </a:r>
            </a:p>
          </p:txBody>
        </p:sp>
        <p:sp>
          <p:nvSpPr>
            <p:cNvPr id="23" name="CasellaDiTesto 10">
              <a:extLst>
                <a:ext uri="{FF2B5EF4-FFF2-40B4-BE49-F238E27FC236}">
                  <a16:creationId xmlns:a16="http://schemas.microsoft.com/office/drawing/2014/main" xmlns="" id="{123B1A50-6F74-4C28-A3F1-06BCBB6C8D78}"/>
                </a:ext>
              </a:extLst>
            </p:cNvPr>
            <p:cNvSpPr txBox="1">
              <a:spLocks noChangeArrowheads="1"/>
            </p:cNvSpPr>
            <p:nvPr/>
          </p:nvSpPr>
          <p:spPr bwMode="auto">
            <a:xfrm>
              <a:off x="196758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uguale</a:t>
              </a:r>
            </a:p>
          </p:txBody>
        </p:sp>
        <p:sp>
          <p:nvSpPr>
            <p:cNvPr id="26" name="CasellaDiTesto 10">
              <a:extLst>
                <a:ext uri="{FF2B5EF4-FFF2-40B4-BE49-F238E27FC236}">
                  <a16:creationId xmlns:a16="http://schemas.microsoft.com/office/drawing/2014/main" xmlns="" id="{2A1BA820-4AC3-498A-943E-9635EA78EE35}"/>
                </a:ext>
              </a:extLst>
            </p:cNvPr>
            <p:cNvSpPr txBox="1">
              <a:spLocks noChangeArrowheads="1"/>
            </p:cNvSpPr>
            <p:nvPr/>
          </p:nvSpPr>
          <p:spPr bwMode="auto">
            <a:xfrm>
              <a:off x="2596605"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peggiore</a:t>
              </a:r>
            </a:p>
          </p:txBody>
        </p:sp>
        <p:sp>
          <p:nvSpPr>
            <p:cNvPr id="32" name="CasellaDiTesto 10">
              <a:extLst>
                <a:ext uri="{FF2B5EF4-FFF2-40B4-BE49-F238E27FC236}">
                  <a16:creationId xmlns:a16="http://schemas.microsoft.com/office/drawing/2014/main" xmlns="" id="{F9D71977-31E7-4F52-BEA2-26D714D63B8F}"/>
                </a:ext>
              </a:extLst>
            </p:cNvPr>
            <p:cNvSpPr txBox="1">
              <a:spLocks noChangeArrowheads="1"/>
            </p:cNvSpPr>
            <p:nvPr/>
          </p:nvSpPr>
          <p:spPr bwMode="auto">
            <a:xfrm>
              <a:off x="3457415" y="2687666"/>
              <a:ext cx="648629"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SALDO</a:t>
              </a:r>
            </a:p>
          </p:txBody>
        </p:sp>
      </p:grpSp>
      <p:sp>
        <p:nvSpPr>
          <p:cNvPr id="19" name="Rettangolo 18">
            <a:extLst>
              <a:ext uri="{FF2B5EF4-FFF2-40B4-BE49-F238E27FC236}">
                <a16:creationId xmlns:a16="http://schemas.microsoft.com/office/drawing/2014/main" xmlns="" id="{626BFFC9-0073-421B-83C7-B02288EF0757}"/>
              </a:ext>
            </a:extLst>
          </p:cNvPr>
          <p:cNvSpPr/>
          <p:nvPr/>
        </p:nvSpPr>
        <p:spPr bwMode="auto">
          <a:xfrm>
            <a:off x="7640010" y="2736565"/>
            <a:ext cx="863045" cy="2316356"/>
          </a:xfrm>
          <a:prstGeom prst="rect">
            <a:avLst/>
          </a:prstGeom>
          <a:noFill/>
          <a:ln w="127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 name="Immagine 3">
            <a:extLst>
              <a:ext uri="{FF2B5EF4-FFF2-40B4-BE49-F238E27FC236}">
                <a16:creationId xmlns:a16="http://schemas.microsoft.com/office/drawing/2014/main" xmlns="" id="{394DCB8C-1A52-4813-BFCC-79E775D1C0FA}"/>
              </a:ext>
            </a:extLst>
          </p:cNvPr>
          <p:cNvPicPr>
            <a:picLocks noChangeAspect="1"/>
          </p:cNvPicPr>
          <p:nvPr/>
        </p:nvPicPr>
        <p:blipFill>
          <a:blip r:embed="rId4"/>
          <a:stretch>
            <a:fillRect/>
          </a:stretch>
        </p:blipFill>
        <p:spPr>
          <a:xfrm>
            <a:off x="4506543" y="2566800"/>
            <a:ext cx="4172323" cy="2818800"/>
          </a:xfrm>
          <a:prstGeom prst="rect">
            <a:avLst/>
          </a:prstGeom>
        </p:spPr>
      </p:pic>
      <p:grpSp>
        <p:nvGrpSpPr>
          <p:cNvPr id="9" name="Gruppo 8">
            <a:extLst>
              <a:ext uri="{FF2B5EF4-FFF2-40B4-BE49-F238E27FC236}">
                <a16:creationId xmlns:a16="http://schemas.microsoft.com/office/drawing/2014/main" xmlns="" id="{3D08FE02-6894-412F-96B9-BFB22345AD95}"/>
              </a:ext>
            </a:extLst>
          </p:cNvPr>
          <p:cNvGrpSpPr/>
          <p:nvPr/>
        </p:nvGrpSpPr>
        <p:grpSpPr>
          <a:xfrm>
            <a:off x="4508254" y="2711556"/>
            <a:ext cx="359575" cy="2183731"/>
            <a:chOff x="4710511" y="2711556"/>
            <a:chExt cx="359575" cy="2183731"/>
          </a:xfrm>
        </p:grpSpPr>
        <p:sp>
          <p:nvSpPr>
            <p:cNvPr id="5" name="Rettangolo 4">
              <a:extLst>
                <a:ext uri="{FF2B5EF4-FFF2-40B4-BE49-F238E27FC236}">
                  <a16:creationId xmlns:a16="http://schemas.microsoft.com/office/drawing/2014/main" xmlns="" id="{20CD12AD-07A1-417F-9733-11FE80023974}"/>
                </a:ext>
              </a:extLst>
            </p:cNvPr>
            <p:cNvSpPr/>
            <p:nvPr/>
          </p:nvSpPr>
          <p:spPr bwMode="auto">
            <a:xfrm>
              <a:off x="4710511" y="2711556"/>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Rettangolo 33">
              <a:extLst>
                <a:ext uri="{FF2B5EF4-FFF2-40B4-BE49-F238E27FC236}">
                  <a16:creationId xmlns:a16="http://schemas.microsoft.com/office/drawing/2014/main" xmlns="" id="{B2374C4C-9DA0-4476-B130-AFA606678E10}"/>
                </a:ext>
              </a:extLst>
            </p:cNvPr>
            <p:cNvSpPr/>
            <p:nvPr/>
          </p:nvSpPr>
          <p:spPr bwMode="auto">
            <a:xfrm>
              <a:off x="4710511" y="297717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Rettangolo 34">
              <a:extLst>
                <a:ext uri="{FF2B5EF4-FFF2-40B4-BE49-F238E27FC236}">
                  <a16:creationId xmlns:a16="http://schemas.microsoft.com/office/drawing/2014/main" xmlns="" id="{BC30E63F-1F1B-4821-8E0D-8DC83A8EF10D}"/>
                </a:ext>
              </a:extLst>
            </p:cNvPr>
            <p:cNvSpPr/>
            <p:nvPr/>
          </p:nvSpPr>
          <p:spPr bwMode="auto">
            <a:xfrm>
              <a:off x="4710511" y="322396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6" name="Rettangolo 35">
              <a:extLst>
                <a:ext uri="{FF2B5EF4-FFF2-40B4-BE49-F238E27FC236}">
                  <a16:creationId xmlns:a16="http://schemas.microsoft.com/office/drawing/2014/main" xmlns="" id="{87F814A6-B237-4DE0-9B0C-CD432B7DBCF8}"/>
                </a:ext>
              </a:extLst>
            </p:cNvPr>
            <p:cNvSpPr/>
            <p:nvPr/>
          </p:nvSpPr>
          <p:spPr bwMode="auto">
            <a:xfrm>
              <a:off x="4710511" y="3496820"/>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Rettangolo 36">
              <a:extLst>
                <a:ext uri="{FF2B5EF4-FFF2-40B4-BE49-F238E27FC236}">
                  <a16:creationId xmlns:a16="http://schemas.microsoft.com/office/drawing/2014/main" xmlns="" id="{0E2A4A11-382E-4765-9CBE-6C01944E79BD}"/>
                </a:ext>
              </a:extLst>
            </p:cNvPr>
            <p:cNvSpPr/>
            <p:nvPr/>
          </p:nvSpPr>
          <p:spPr bwMode="auto">
            <a:xfrm>
              <a:off x="4710511" y="3762435"/>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Rettangolo 38">
              <a:extLst>
                <a:ext uri="{FF2B5EF4-FFF2-40B4-BE49-F238E27FC236}">
                  <a16:creationId xmlns:a16="http://schemas.microsoft.com/office/drawing/2014/main" xmlns="" id="{F161DEEE-F19E-42F8-AADF-8D6E1C9B24F6}"/>
                </a:ext>
              </a:extLst>
            </p:cNvPr>
            <p:cNvSpPr/>
            <p:nvPr/>
          </p:nvSpPr>
          <p:spPr bwMode="auto">
            <a:xfrm>
              <a:off x="4710511" y="401793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0" name="Rettangolo 39">
              <a:extLst>
                <a:ext uri="{FF2B5EF4-FFF2-40B4-BE49-F238E27FC236}">
                  <a16:creationId xmlns:a16="http://schemas.microsoft.com/office/drawing/2014/main" xmlns="" id="{D4AEC917-AFF9-4331-8903-BAB825A1C031}"/>
                </a:ext>
              </a:extLst>
            </p:cNvPr>
            <p:cNvSpPr/>
            <p:nvPr/>
          </p:nvSpPr>
          <p:spPr bwMode="auto">
            <a:xfrm>
              <a:off x="4710511" y="4268549"/>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Rettangolo 40">
              <a:extLst>
                <a:ext uri="{FF2B5EF4-FFF2-40B4-BE49-F238E27FC236}">
                  <a16:creationId xmlns:a16="http://schemas.microsoft.com/office/drawing/2014/main" xmlns="" id="{798438D7-88E5-4F7B-953E-64CB59B29F59}"/>
                </a:ext>
              </a:extLst>
            </p:cNvPr>
            <p:cNvSpPr/>
            <p:nvPr/>
          </p:nvSpPr>
          <p:spPr bwMode="auto">
            <a:xfrm>
              <a:off x="4710511" y="453416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Rettangolo 41">
              <a:extLst>
                <a:ext uri="{FF2B5EF4-FFF2-40B4-BE49-F238E27FC236}">
                  <a16:creationId xmlns:a16="http://schemas.microsoft.com/office/drawing/2014/main" xmlns="" id="{994FF909-9BB8-4F74-863A-5717DDA0FF48}"/>
                </a:ext>
              </a:extLst>
            </p:cNvPr>
            <p:cNvSpPr/>
            <p:nvPr/>
          </p:nvSpPr>
          <p:spPr bwMode="auto">
            <a:xfrm>
              <a:off x="4710511" y="4789663"/>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sp>
        <p:nvSpPr>
          <p:cNvPr id="44" name="Titolo 1">
            <a:extLst>
              <a:ext uri="{FF2B5EF4-FFF2-40B4-BE49-F238E27FC236}">
                <a16:creationId xmlns:a16="http://schemas.microsoft.com/office/drawing/2014/main" xmlns="" id="{30798543-9C05-4FDE-9DB8-1C2F14A45BB8}"/>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Fiducia ECONOMIA ITALIANA | </a:t>
            </a:r>
            <a:r>
              <a:rPr lang="it-IT" sz="2200" b="1" dirty="0">
                <a:solidFill>
                  <a:schemeClr val="tx1">
                    <a:lumMod val="85000"/>
                    <a:lumOff val="15000"/>
                  </a:schemeClr>
                </a:solidFill>
                <a:latin typeface="Calibri" panose="020F0502020204030204" pitchFamily="34" charset="0"/>
                <a:ea typeface="+mj-ea"/>
                <a:cs typeface="Arial"/>
              </a:rPr>
              <a:t>I</a:t>
            </a:r>
            <a:r>
              <a:rPr lang="it-IT" sz="2200" dirty="0">
                <a:solidFill>
                  <a:schemeClr val="tx1">
                    <a:lumMod val="85000"/>
                    <a:lumOff val="15000"/>
                  </a:schemeClr>
                </a:solidFill>
                <a:latin typeface="Calibri" panose="020F0502020204030204" pitchFamily="34" charset="0"/>
                <a:cs typeface="Arial"/>
              </a:rPr>
              <a:t>n </a:t>
            </a:r>
            <a:r>
              <a:rPr lang="it-IT" sz="2200" u="sng" dirty="0">
                <a:solidFill>
                  <a:schemeClr val="tx1">
                    <a:lumMod val="85000"/>
                    <a:lumOff val="15000"/>
                  </a:schemeClr>
                </a:solidFill>
                <a:latin typeface="Calibri" panose="020F0502020204030204" pitchFamily="34" charset="0"/>
                <a:cs typeface="Arial"/>
              </a:rPr>
              <a:t>aumento la fiducia delle imprese</a:t>
            </a:r>
            <a:r>
              <a:rPr lang="it-IT" sz="2200" dirty="0">
                <a:solidFill>
                  <a:schemeClr val="tx1">
                    <a:lumMod val="85000"/>
                    <a:lumOff val="15000"/>
                  </a:schemeClr>
                </a:solidFill>
                <a:latin typeface="Calibri" panose="020F0502020204030204" pitchFamily="34" charset="0"/>
                <a:cs typeface="Arial"/>
              </a:rPr>
              <a:t> della mobilità a fine 2017… la </a:t>
            </a:r>
            <a:r>
              <a:rPr lang="it-IT" sz="2200" u="sng" dirty="0">
                <a:solidFill>
                  <a:schemeClr val="tx1">
                    <a:lumMod val="85000"/>
                    <a:lumOff val="15000"/>
                  </a:schemeClr>
                </a:solidFill>
                <a:latin typeface="Calibri" panose="020F0502020204030204" pitchFamily="34" charset="0"/>
                <a:cs typeface="Arial"/>
              </a:rPr>
              <a:t>previsione</a:t>
            </a:r>
            <a:r>
              <a:rPr lang="it-IT" sz="2200" dirty="0">
                <a:solidFill>
                  <a:schemeClr val="tx1">
                    <a:lumMod val="85000"/>
                    <a:lumOff val="15000"/>
                  </a:schemeClr>
                </a:solidFill>
                <a:latin typeface="Calibri" panose="020F0502020204030204" pitchFamily="34" charset="0"/>
                <a:cs typeface="Arial"/>
              </a:rPr>
              <a:t> al 30 giugno </a:t>
            </a:r>
            <a:r>
              <a:rPr lang="it-IT" sz="2200" u="sng" dirty="0">
                <a:solidFill>
                  <a:schemeClr val="tx1">
                    <a:lumMod val="85000"/>
                    <a:lumOff val="15000"/>
                  </a:schemeClr>
                </a:solidFill>
                <a:latin typeface="Calibri" panose="020F0502020204030204" pitchFamily="34" charset="0"/>
                <a:cs typeface="Arial"/>
              </a:rPr>
              <a:t>lascia tuttavia intravedere un leggero rallentamento</a:t>
            </a:r>
            <a:r>
              <a:rPr lang="it-IT" sz="2200" dirty="0">
                <a:solidFill>
                  <a:schemeClr val="tx1">
                    <a:lumMod val="85000"/>
                    <a:lumOff val="15000"/>
                  </a:schemeClr>
                </a:solidFill>
                <a:latin typeface="Calibri" panose="020F0502020204030204" pitchFamily="34" charset="0"/>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7" name="Rettangolo 6">
            <a:extLst>
              <a:ext uri="{FF2B5EF4-FFF2-40B4-BE49-F238E27FC236}">
                <a16:creationId xmlns:a16="http://schemas.microsoft.com/office/drawing/2014/main" xmlns="" id="{4827FB2E-92CC-47A4-9145-90FD870D4B43}"/>
              </a:ext>
            </a:extLst>
          </p:cNvPr>
          <p:cNvSpPr/>
          <p:nvPr/>
        </p:nvSpPr>
        <p:spPr bwMode="auto">
          <a:xfrm>
            <a:off x="4895737" y="5075757"/>
            <a:ext cx="3650470" cy="2179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10" name="Gruppo 9">
            <a:extLst>
              <a:ext uri="{FF2B5EF4-FFF2-40B4-BE49-F238E27FC236}">
                <a16:creationId xmlns:a16="http://schemas.microsoft.com/office/drawing/2014/main" xmlns="" id="{09C565F8-2404-49C2-A8B6-CCFBD47F2390}"/>
              </a:ext>
            </a:extLst>
          </p:cNvPr>
          <p:cNvGrpSpPr/>
          <p:nvPr/>
        </p:nvGrpSpPr>
        <p:grpSpPr>
          <a:xfrm>
            <a:off x="4901425" y="5052742"/>
            <a:ext cx="3591419" cy="432924"/>
            <a:chOff x="4901425" y="5052742"/>
            <a:chExt cx="3591419" cy="432924"/>
          </a:xfrm>
        </p:grpSpPr>
        <p:sp>
          <p:nvSpPr>
            <p:cNvPr id="43" name="Segnaposto contenuto 2">
              <a:extLst>
                <a:ext uri="{FF2B5EF4-FFF2-40B4-BE49-F238E27FC236}">
                  <a16:creationId xmlns:a16="http://schemas.microsoft.com/office/drawing/2014/main" xmlns="" id="{7F1FE037-ED17-4B77-8019-CBB56300945F}"/>
                </a:ext>
              </a:extLst>
            </p:cNvPr>
            <p:cNvSpPr txBox="1">
              <a:spLocks/>
            </p:cNvSpPr>
            <p:nvPr/>
          </p:nvSpPr>
          <p:spPr bwMode="auto">
            <a:xfrm>
              <a:off x="4901425"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45" name="Segnaposto contenuto 2">
              <a:extLst>
                <a:ext uri="{FF2B5EF4-FFF2-40B4-BE49-F238E27FC236}">
                  <a16:creationId xmlns:a16="http://schemas.microsoft.com/office/drawing/2014/main" xmlns="" id="{2D845F3F-DDBD-430A-A38A-779841780FAC}"/>
                </a:ext>
              </a:extLst>
            </p:cNvPr>
            <p:cNvSpPr txBox="1">
              <a:spLocks/>
            </p:cNvSpPr>
            <p:nvPr/>
          </p:nvSpPr>
          <p:spPr bwMode="auto">
            <a:xfrm>
              <a:off x="5611489"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46" name="Segnaposto contenuto 2">
              <a:extLst>
                <a:ext uri="{FF2B5EF4-FFF2-40B4-BE49-F238E27FC236}">
                  <a16:creationId xmlns:a16="http://schemas.microsoft.com/office/drawing/2014/main" xmlns="" id="{E4C0B1F7-F785-4AF6-9590-2D8E6338394E}"/>
                </a:ext>
              </a:extLst>
            </p:cNvPr>
            <p:cNvSpPr txBox="1">
              <a:spLocks/>
            </p:cNvSpPr>
            <p:nvPr/>
          </p:nvSpPr>
          <p:spPr bwMode="auto">
            <a:xfrm>
              <a:off x="6321553"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47" name="Segnaposto contenuto 2">
              <a:extLst>
                <a:ext uri="{FF2B5EF4-FFF2-40B4-BE49-F238E27FC236}">
                  <a16:creationId xmlns:a16="http://schemas.microsoft.com/office/drawing/2014/main" xmlns="" id="{D69D6579-DA02-45B2-9BCD-81533A69965A}"/>
                </a:ext>
              </a:extLst>
            </p:cNvPr>
            <p:cNvSpPr txBox="1">
              <a:spLocks/>
            </p:cNvSpPr>
            <p:nvPr/>
          </p:nvSpPr>
          <p:spPr bwMode="auto">
            <a:xfrm>
              <a:off x="7050667"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48" name="Segnaposto contenuto 2">
              <a:extLst>
                <a:ext uri="{FF2B5EF4-FFF2-40B4-BE49-F238E27FC236}">
                  <a16:creationId xmlns:a16="http://schemas.microsoft.com/office/drawing/2014/main" xmlns="" id="{F0AC1C74-6D21-4DBC-AE62-6F280A6B4402}"/>
                </a:ext>
              </a:extLst>
            </p:cNvPr>
            <p:cNvSpPr txBox="1">
              <a:spLocks/>
            </p:cNvSpPr>
            <p:nvPr/>
          </p:nvSpPr>
          <p:spPr bwMode="auto">
            <a:xfrm>
              <a:off x="7779780"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18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grpSp>
      <p:grpSp>
        <p:nvGrpSpPr>
          <p:cNvPr id="11" name="Gruppo 10">
            <a:extLst>
              <a:ext uri="{FF2B5EF4-FFF2-40B4-BE49-F238E27FC236}">
                <a16:creationId xmlns:a16="http://schemas.microsoft.com/office/drawing/2014/main" xmlns="" id="{938E18EA-4ADA-488A-87ED-E0217C4958BB}"/>
              </a:ext>
            </a:extLst>
          </p:cNvPr>
          <p:cNvGrpSpPr/>
          <p:nvPr/>
        </p:nvGrpSpPr>
        <p:grpSpPr>
          <a:xfrm>
            <a:off x="410284" y="2996952"/>
            <a:ext cx="3594021" cy="2350596"/>
            <a:chOff x="410284" y="2996952"/>
            <a:chExt cx="3594021" cy="2350596"/>
          </a:xfrm>
        </p:grpSpPr>
        <p:pic>
          <p:nvPicPr>
            <p:cNvPr id="8" name="Immagine 7">
              <a:extLst>
                <a:ext uri="{FF2B5EF4-FFF2-40B4-BE49-F238E27FC236}">
                  <a16:creationId xmlns:a16="http://schemas.microsoft.com/office/drawing/2014/main" xmlns="" id="{D8619884-611E-41C3-AE58-5D7AA7DD7884}"/>
                </a:ext>
              </a:extLst>
            </p:cNvPr>
            <p:cNvPicPr>
              <a:picLocks noChangeAspect="1"/>
            </p:cNvPicPr>
            <p:nvPr/>
          </p:nvPicPr>
          <p:blipFill>
            <a:blip r:embed="rId5"/>
            <a:stretch>
              <a:fillRect/>
            </a:stretch>
          </p:blipFill>
          <p:spPr>
            <a:xfrm>
              <a:off x="494458" y="2996952"/>
              <a:ext cx="3509847" cy="2350596"/>
            </a:xfrm>
            <a:prstGeom prst="rect">
              <a:avLst/>
            </a:prstGeom>
          </p:spPr>
        </p:pic>
        <p:sp>
          <p:nvSpPr>
            <p:cNvPr id="49" name="Segnaposto contenuto 2">
              <a:extLst>
                <a:ext uri="{FF2B5EF4-FFF2-40B4-BE49-F238E27FC236}">
                  <a16:creationId xmlns:a16="http://schemas.microsoft.com/office/drawing/2014/main" xmlns="" id="{AFD097D9-F043-41F9-9AFA-EF25A997DBEC}"/>
                </a:ext>
              </a:extLst>
            </p:cNvPr>
            <p:cNvSpPr txBox="1">
              <a:spLocks/>
            </p:cNvSpPr>
            <p:nvPr/>
          </p:nvSpPr>
          <p:spPr bwMode="auto">
            <a:xfrm>
              <a:off x="410284" y="4943545"/>
              <a:ext cx="829262" cy="307777"/>
            </a:xfrm>
            <a:prstGeom prst="rect">
              <a:avLst/>
            </a:prstGeom>
            <a:solidFill>
              <a:schemeClr val="bg1"/>
            </a:solidFill>
            <a:ln>
              <a:noFill/>
            </a:ln>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400" kern="0" dirty="0">
                  <a:solidFill>
                    <a:srgbClr val="C00000"/>
                  </a:solidFill>
                  <a:latin typeface="Calibri" panose="020F0502020204030204" pitchFamily="34" charset="0"/>
                </a:rPr>
                <a:t>18 I </a:t>
              </a:r>
              <a:r>
                <a:rPr lang="it-IT" sz="1400" kern="0" dirty="0" err="1">
                  <a:solidFill>
                    <a:srgbClr val="C00000"/>
                  </a:solidFill>
                  <a:latin typeface="Calibri" panose="020F0502020204030204" pitchFamily="34" charset="0"/>
                </a:rPr>
                <a:t>sem</a:t>
              </a:r>
              <a:endParaRPr lang="it-IT" sz="1200" kern="0" dirty="0">
                <a:solidFill>
                  <a:srgbClr val="C00000"/>
                </a:solidFill>
                <a:latin typeface="Calibri" panose="020F0502020204030204" pitchFamily="34" charset="0"/>
              </a:endParaRPr>
            </a:p>
          </p:txBody>
        </p:sp>
      </p:grpSp>
      <p:sp>
        <p:nvSpPr>
          <p:cNvPr id="12" name="Rettangolo 11">
            <a:extLst>
              <a:ext uri="{FF2B5EF4-FFF2-40B4-BE49-F238E27FC236}">
                <a16:creationId xmlns:a16="http://schemas.microsoft.com/office/drawing/2014/main" xmlns="" id="{BA1F675D-5ECF-407B-AE82-08EDD38D307B}"/>
              </a:ext>
            </a:extLst>
          </p:cNvPr>
          <p:cNvSpPr/>
          <p:nvPr/>
        </p:nvSpPr>
        <p:spPr bwMode="auto">
          <a:xfrm>
            <a:off x="4411109" y="3733587"/>
            <a:ext cx="432048"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xmlns="" id="{B713B135-5E82-4FDD-81EB-7B48E9D95491}"/>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74092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a:stretch>
            <a:fillRect/>
          </a:stretch>
        </p:blipFill>
        <p:spPr>
          <a:xfrm>
            <a:off x="5424348" y="2137879"/>
            <a:ext cx="3042439" cy="3883409"/>
          </a:xfrm>
          <a:prstGeom prst="rect">
            <a:avLst/>
          </a:prstGeom>
        </p:spPr>
      </p:pic>
      <p:sp>
        <p:nvSpPr>
          <p:cNvPr id="17" name="CasellaDiTesto 16"/>
          <p:cNvSpPr txBox="1"/>
          <p:nvPr/>
        </p:nvSpPr>
        <p:spPr>
          <a:xfrm>
            <a:off x="6524271" y="198884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18" name="CasellaDiTesto 17"/>
          <p:cNvSpPr txBox="1"/>
          <p:nvPr/>
        </p:nvSpPr>
        <p:spPr>
          <a:xfrm>
            <a:off x="7137553" y="2247603"/>
            <a:ext cx="67197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solidFill>
                  <a:srgbClr val="C00000"/>
                </a:solidFill>
              </a:rPr>
              <a:t>46</a:t>
            </a:r>
            <a:r>
              <a:rPr lang="it-IT" sz="1800" b="1" dirty="0">
                <a:solidFill>
                  <a:srgbClr val="C00000"/>
                </a:solidFill>
              </a:rPr>
              <a:t>,7</a:t>
            </a:r>
            <a:endParaRPr lang="it-IT" sz="2400" b="1" dirty="0">
              <a:solidFill>
                <a:srgbClr val="C00000"/>
              </a:solidFill>
            </a:endParaRPr>
          </a:p>
        </p:txBody>
      </p:sp>
      <p:sp>
        <p:nvSpPr>
          <p:cNvPr id="19" name="CasellaDiTesto 18"/>
          <p:cNvSpPr txBox="1"/>
          <p:nvPr/>
        </p:nvSpPr>
        <p:spPr>
          <a:xfrm>
            <a:off x="7349443" y="445834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20" name="CasellaDiTesto 19"/>
          <p:cNvSpPr txBox="1"/>
          <p:nvPr/>
        </p:nvSpPr>
        <p:spPr>
          <a:xfrm>
            <a:off x="7990564" y="4722863"/>
            <a:ext cx="671979" cy="461665"/>
          </a:xfrm>
          <a:prstGeom prst="rect">
            <a:avLst/>
          </a:prstGeom>
          <a:noFill/>
        </p:spPr>
        <p:txBody>
          <a:bodyPr wrap="none" rtlCol="0">
            <a:spAutoFit/>
          </a:bodyPr>
          <a:lstStyle/>
          <a:p>
            <a:pPr algn="ctr"/>
            <a:r>
              <a:rPr lang="it-IT" sz="2400" dirty="0">
                <a:solidFill>
                  <a:srgbClr val="C00000"/>
                </a:solidFill>
                <a:latin typeface="Calibri" panose="020F0502020204030204" pitchFamily="34" charset="0"/>
              </a:rPr>
              <a:t>40</a:t>
            </a:r>
            <a:r>
              <a:rPr lang="it-IT" sz="1800" dirty="0">
                <a:solidFill>
                  <a:srgbClr val="C00000"/>
                </a:solidFill>
                <a:latin typeface="Calibri" panose="020F0502020204030204" pitchFamily="34" charset="0"/>
              </a:rPr>
              <a:t>,4</a:t>
            </a:r>
            <a:endParaRPr lang="it-IT" sz="3600" dirty="0">
              <a:solidFill>
                <a:srgbClr val="C00000"/>
              </a:solidFill>
              <a:latin typeface="Calibri" panose="020F0502020204030204" pitchFamily="34" charset="0"/>
            </a:endParaRPr>
          </a:p>
        </p:txBody>
      </p:sp>
      <p:sp>
        <p:nvSpPr>
          <p:cNvPr id="21" name="CasellaDiTesto 20"/>
          <p:cNvSpPr txBox="1"/>
          <p:nvPr/>
        </p:nvSpPr>
        <p:spPr>
          <a:xfrm>
            <a:off x="6113814" y="344250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23" name="CasellaDiTesto 22"/>
          <p:cNvSpPr txBox="1"/>
          <p:nvPr/>
        </p:nvSpPr>
        <p:spPr>
          <a:xfrm>
            <a:off x="6724555" y="3724276"/>
            <a:ext cx="671979" cy="461665"/>
          </a:xfrm>
          <a:prstGeom prst="rect">
            <a:avLst/>
          </a:prstGeom>
          <a:noFill/>
        </p:spPr>
        <p:txBody>
          <a:bodyPr wrap="none" rtlCol="0">
            <a:spAutoFit/>
          </a:bodyPr>
          <a:lstStyle/>
          <a:p>
            <a:pPr algn="ctr"/>
            <a:r>
              <a:rPr lang="it-IT" sz="2400" dirty="0">
                <a:solidFill>
                  <a:srgbClr val="C00000"/>
                </a:solidFill>
                <a:latin typeface="Calibri" panose="020F0502020204030204" pitchFamily="34" charset="0"/>
              </a:rPr>
              <a:t>44</a:t>
            </a:r>
            <a:r>
              <a:rPr lang="it-IT" sz="1800" dirty="0">
                <a:solidFill>
                  <a:srgbClr val="C00000"/>
                </a:solidFill>
                <a:latin typeface="Calibri" panose="020F0502020204030204" pitchFamily="34" charset="0"/>
              </a:rPr>
              <a:t>,0</a:t>
            </a:r>
            <a:endParaRPr lang="it-IT" sz="3600" dirty="0">
              <a:solidFill>
                <a:srgbClr val="C00000"/>
              </a:solidFill>
              <a:latin typeface="Calibri" panose="020F0502020204030204" pitchFamily="34" charset="0"/>
            </a:endParaRPr>
          </a:p>
        </p:txBody>
      </p:sp>
      <p:sp>
        <p:nvSpPr>
          <p:cNvPr id="24" name="CasellaDiTesto 23"/>
          <p:cNvSpPr txBox="1"/>
          <p:nvPr/>
        </p:nvSpPr>
        <p:spPr>
          <a:xfrm>
            <a:off x="4780292" y="238575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25" name="CasellaDiTesto 24"/>
          <p:cNvSpPr txBox="1"/>
          <p:nvPr/>
        </p:nvSpPr>
        <p:spPr>
          <a:xfrm>
            <a:off x="5381993" y="2653681"/>
            <a:ext cx="67197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solidFill>
                  <a:srgbClr val="C00000"/>
                </a:solidFill>
              </a:rPr>
              <a:t>52</a:t>
            </a:r>
            <a:r>
              <a:rPr lang="it-IT" sz="1800" b="1" dirty="0">
                <a:solidFill>
                  <a:srgbClr val="C00000"/>
                </a:solidFill>
              </a:rPr>
              <a:t>,0</a:t>
            </a:r>
            <a:endParaRPr lang="it-IT" sz="2400" b="1" dirty="0">
              <a:solidFill>
                <a:srgbClr val="C00000"/>
              </a:solidFill>
            </a:endParaRPr>
          </a:p>
        </p:txBody>
      </p:sp>
      <p:sp>
        <p:nvSpPr>
          <p:cNvPr id="26"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pic>
        <p:nvPicPr>
          <p:cNvPr id="3" name="Immagine 2"/>
          <p:cNvPicPr>
            <a:picLocks noChangeAspect="1"/>
          </p:cNvPicPr>
          <p:nvPr/>
        </p:nvPicPr>
        <p:blipFill>
          <a:blip r:embed="rId3"/>
          <a:stretch>
            <a:fillRect/>
          </a:stretch>
        </p:blipFill>
        <p:spPr>
          <a:xfrm>
            <a:off x="6447903" y="2275597"/>
            <a:ext cx="819599" cy="559876"/>
          </a:xfrm>
          <a:prstGeom prst="rect">
            <a:avLst/>
          </a:prstGeom>
        </p:spPr>
      </p:pic>
      <p:pic>
        <p:nvPicPr>
          <p:cNvPr id="5" name="Immagine 4"/>
          <p:cNvPicPr>
            <a:picLocks noChangeAspect="1"/>
          </p:cNvPicPr>
          <p:nvPr/>
        </p:nvPicPr>
        <p:blipFill>
          <a:blip r:embed="rId4"/>
          <a:stretch>
            <a:fillRect/>
          </a:stretch>
        </p:blipFill>
        <p:spPr>
          <a:xfrm>
            <a:off x="6033625" y="3752270"/>
            <a:ext cx="819599" cy="559876"/>
          </a:xfrm>
          <a:prstGeom prst="rect">
            <a:avLst/>
          </a:prstGeom>
        </p:spPr>
      </p:pic>
      <p:pic>
        <p:nvPicPr>
          <p:cNvPr id="6" name="Immagine 5"/>
          <p:cNvPicPr>
            <a:picLocks noChangeAspect="1"/>
          </p:cNvPicPr>
          <p:nvPr/>
        </p:nvPicPr>
        <p:blipFill>
          <a:blip r:embed="rId5"/>
          <a:stretch>
            <a:fillRect/>
          </a:stretch>
        </p:blipFill>
        <p:spPr>
          <a:xfrm>
            <a:off x="7296556" y="4750857"/>
            <a:ext cx="819599" cy="559876"/>
          </a:xfrm>
          <a:prstGeom prst="rect">
            <a:avLst/>
          </a:prstGeom>
        </p:spPr>
      </p:pic>
      <p:sp>
        <p:nvSpPr>
          <p:cNvPr id="48" name="Rettangolo 47"/>
          <p:cNvSpPr/>
          <p:nvPr/>
        </p:nvSpPr>
        <p:spPr>
          <a:xfrm>
            <a:off x="539552" y="1329434"/>
            <a:ext cx="3193472"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CATEGORIA</a:t>
            </a:r>
          </a:p>
          <a:p>
            <a:r>
              <a:rPr lang="it-IT" sz="1400" b="0" i="1" dirty="0">
                <a:latin typeface="Calibri" panose="020F0502020204030204" pitchFamily="34" charset="0"/>
              </a:rPr>
              <a:t>(Previsione al 30 giugno 2018)</a:t>
            </a:r>
          </a:p>
        </p:txBody>
      </p:sp>
      <p:sp>
        <p:nvSpPr>
          <p:cNvPr id="49" name="Rettangolo 48"/>
          <p:cNvSpPr/>
          <p:nvPr/>
        </p:nvSpPr>
        <p:spPr>
          <a:xfrm>
            <a:off x="4572000" y="1329434"/>
            <a:ext cx="3293171"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AREA GEOGRAFICA</a:t>
            </a:r>
          </a:p>
          <a:p>
            <a:r>
              <a:rPr lang="it-IT" sz="1400" b="0" i="1" dirty="0">
                <a:latin typeface="Calibri" panose="020F0502020204030204" pitchFamily="34" charset="0"/>
              </a:rPr>
              <a:t>(Previsione al 30 giugno 2018)</a:t>
            </a:r>
          </a:p>
        </p:txBody>
      </p:sp>
      <p:sp>
        <p:nvSpPr>
          <p:cNvPr id="47" name="CasellaDiTesto 46">
            <a:extLst>
              <a:ext uri="{FF2B5EF4-FFF2-40B4-BE49-F238E27FC236}">
                <a16:creationId xmlns:a16="http://schemas.microsoft.com/office/drawing/2014/main" xmlns="" id="{96C1A3C7-F906-4A18-AA38-F6FB79582D47}"/>
              </a:ext>
            </a:extLst>
          </p:cNvPr>
          <p:cNvSpPr txBox="1"/>
          <p:nvPr/>
        </p:nvSpPr>
        <p:spPr>
          <a:xfrm>
            <a:off x="7829120" y="1922154"/>
            <a:ext cx="1135974" cy="523220"/>
          </a:xfrm>
          <a:prstGeom prst="rect">
            <a:avLst/>
          </a:prstGeom>
          <a:noFill/>
        </p:spPr>
        <p:txBody>
          <a:bodyPr wrap="square" rtlCol="0">
            <a:spAutoFit/>
          </a:bodyPr>
          <a:lstStyle/>
          <a:p>
            <a:r>
              <a:rPr lang="it-IT" sz="1400" i="1" dirty="0">
                <a:latin typeface="Calibri" panose="020F0502020204030204" pitchFamily="34" charset="0"/>
              </a:rPr>
              <a:t>Sopra la media (44,0)</a:t>
            </a:r>
          </a:p>
        </p:txBody>
      </p:sp>
      <p:sp>
        <p:nvSpPr>
          <p:cNvPr id="50" name="CasellaDiTesto 49">
            <a:extLst>
              <a:ext uri="{FF2B5EF4-FFF2-40B4-BE49-F238E27FC236}">
                <a16:creationId xmlns:a16="http://schemas.microsoft.com/office/drawing/2014/main" xmlns="" id="{F655CEE5-879A-4209-93F6-0EEDC8A7B6BD}"/>
              </a:ext>
            </a:extLst>
          </p:cNvPr>
          <p:cNvSpPr txBox="1"/>
          <p:nvPr/>
        </p:nvSpPr>
        <p:spPr>
          <a:xfrm>
            <a:off x="4630309" y="5147850"/>
            <a:ext cx="1153429" cy="523220"/>
          </a:xfrm>
          <a:prstGeom prst="rect">
            <a:avLst/>
          </a:prstGeom>
          <a:noFill/>
        </p:spPr>
        <p:txBody>
          <a:bodyPr wrap="square" rtlCol="0">
            <a:spAutoFit/>
          </a:bodyPr>
          <a:lstStyle/>
          <a:p>
            <a:pPr algn="r"/>
            <a:r>
              <a:rPr lang="it-IT" sz="1400" i="1" dirty="0">
                <a:latin typeface="Calibri" panose="020F0502020204030204" pitchFamily="34" charset="0"/>
              </a:rPr>
              <a:t>Sotto la media (44,0)</a:t>
            </a:r>
          </a:p>
        </p:txBody>
      </p:sp>
      <p:sp>
        <p:nvSpPr>
          <p:cNvPr id="58" name="Rettangolo 57">
            <a:extLst>
              <a:ext uri="{FF2B5EF4-FFF2-40B4-BE49-F238E27FC236}">
                <a16:creationId xmlns:a16="http://schemas.microsoft.com/office/drawing/2014/main" xmlns="" id="{20E6BCDE-7E6C-45A0-80D8-9B7FA2D27CDC}"/>
              </a:ext>
            </a:extLst>
          </p:cNvPr>
          <p:cNvSpPr/>
          <p:nvPr/>
        </p:nvSpPr>
        <p:spPr bwMode="auto">
          <a:xfrm>
            <a:off x="477888" y="2114386"/>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0" name="CasellaDiTesto 59">
            <a:extLst>
              <a:ext uri="{FF2B5EF4-FFF2-40B4-BE49-F238E27FC236}">
                <a16:creationId xmlns:a16="http://schemas.microsoft.com/office/drawing/2014/main" xmlns="" id="{FB60A026-E4E9-458E-91A5-22338AC58CDC}"/>
              </a:ext>
            </a:extLst>
          </p:cNvPr>
          <p:cNvSpPr txBox="1"/>
          <p:nvPr/>
        </p:nvSpPr>
        <p:spPr>
          <a:xfrm>
            <a:off x="2493685" y="3206059"/>
            <a:ext cx="837088"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48</a:t>
            </a:r>
            <a:r>
              <a:rPr lang="it-IT" sz="2400" b="1" dirty="0">
                <a:solidFill>
                  <a:srgbClr val="C00000"/>
                </a:solidFill>
              </a:rPr>
              <a:t>,0</a:t>
            </a:r>
            <a:endParaRPr lang="it-IT" sz="3200" b="1" dirty="0">
              <a:solidFill>
                <a:srgbClr val="C00000"/>
              </a:solidFill>
            </a:endParaRPr>
          </a:p>
        </p:txBody>
      </p:sp>
      <p:sp>
        <p:nvSpPr>
          <p:cNvPr id="61" name="CasellaDiTesto 60">
            <a:extLst>
              <a:ext uri="{FF2B5EF4-FFF2-40B4-BE49-F238E27FC236}">
                <a16:creationId xmlns:a16="http://schemas.microsoft.com/office/drawing/2014/main" xmlns="" id="{76ED92CC-699B-4FFF-91BD-49B83A91132B}"/>
              </a:ext>
            </a:extLst>
          </p:cNvPr>
          <p:cNvSpPr txBox="1"/>
          <p:nvPr/>
        </p:nvSpPr>
        <p:spPr>
          <a:xfrm>
            <a:off x="2112521" y="3017397"/>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62" name="CasellaDiTesto 61">
            <a:extLst>
              <a:ext uri="{FF2B5EF4-FFF2-40B4-BE49-F238E27FC236}">
                <a16:creationId xmlns:a16="http://schemas.microsoft.com/office/drawing/2014/main" xmlns="" id="{8993453E-09F7-4642-AA43-9B7FC12A2DBC}"/>
              </a:ext>
            </a:extLst>
          </p:cNvPr>
          <p:cNvSpPr txBox="1"/>
          <p:nvPr/>
        </p:nvSpPr>
        <p:spPr>
          <a:xfrm>
            <a:off x="2493686" y="5274486"/>
            <a:ext cx="837088"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41</a:t>
            </a:r>
            <a:r>
              <a:rPr lang="it-IT" sz="2400" b="1" dirty="0">
                <a:solidFill>
                  <a:srgbClr val="C00000"/>
                </a:solidFill>
              </a:rPr>
              <a:t>,9</a:t>
            </a:r>
            <a:endParaRPr lang="it-IT" sz="3200" b="1" dirty="0">
              <a:solidFill>
                <a:srgbClr val="C00000"/>
              </a:solidFill>
            </a:endParaRPr>
          </a:p>
        </p:txBody>
      </p:sp>
      <p:sp>
        <p:nvSpPr>
          <p:cNvPr id="63" name="CasellaDiTesto 62">
            <a:extLst>
              <a:ext uri="{FF2B5EF4-FFF2-40B4-BE49-F238E27FC236}">
                <a16:creationId xmlns:a16="http://schemas.microsoft.com/office/drawing/2014/main" xmlns="" id="{BDBA0A6E-0FC6-4DE0-B143-7D008DD530E2}"/>
              </a:ext>
            </a:extLst>
          </p:cNvPr>
          <p:cNvSpPr txBox="1"/>
          <p:nvPr/>
        </p:nvSpPr>
        <p:spPr>
          <a:xfrm>
            <a:off x="2112521" y="508252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64" name="Rettangolo 63">
            <a:extLst>
              <a:ext uri="{FF2B5EF4-FFF2-40B4-BE49-F238E27FC236}">
                <a16:creationId xmlns:a16="http://schemas.microsoft.com/office/drawing/2014/main" xmlns="" id="{270AD95A-661D-46C1-AA1C-09A4B25B2D1B}"/>
              </a:ext>
            </a:extLst>
          </p:cNvPr>
          <p:cNvSpPr/>
          <p:nvPr/>
        </p:nvSpPr>
        <p:spPr bwMode="auto">
          <a:xfrm>
            <a:off x="482724" y="4180373"/>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5" name="Rettangolo arrotondato 56">
            <a:extLst>
              <a:ext uri="{FF2B5EF4-FFF2-40B4-BE49-F238E27FC236}">
                <a16:creationId xmlns:a16="http://schemas.microsoft.com/office/drawing/2014/main" xmlns="" id="{AE6A011B-6777-45AD-A071-A1D483AEFECC}"/>
              </a:ext>
            </a:extLst>
          </p:cNvPr>
          <p:cNvSpPr/>
          <p:nvPr/>
        </p:nvSpPr>
        <p:spPr bwMode="auto">
          <a:xfrm>
            <a:off x="478913" y="2037315"/>
            <a:ext cx="3361808" cy="39600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66" name="Rettangolo arrotondato 57">
            <a:extLst>
              <a:ext uri="{FF2B5EF4-FFF2-40B4-BE49-F238E27FC236}">
                <a16:creationId xmlns:a16="http://schemas.microsoft.com/office/drawing/2014/main" xmlns="" id="{A2214CC0-768C-4CCF-BFF9-959522F156F1}"/>
              </a:ext>
            </a:extLst>
          </p:cNvPr>
          <p:cNvSpPr/>
          <p:nvPr/>
        </p:nvSpPr>
        <p:spPr bwMode="auto">
          <a:xfrm>
            <a:off x="478913" y="4096122"/>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67" name="Rettangolo arrotondato 56">
            <a:extLst>
              <a:ext uri="{FF2B5EF4-FFF2-40B4-BE49-F238E27FC236}">
                <a16:creationId xmlns:a16="http://schemas.microsoft.com/office/drawing/2014/main" xmlns="" id="{8E048885-9CE0-4FED-9B9B-DF6B091A2D42}"/>
              </a:ext>
            </a:extLst>
          </p:cNvPr>
          <p:cNvSpPr/>
          <p:nvPr/>
        </p:nvSpPr>
        <p:spPr bwMode="auto">
          <a:xfrm>
            <a:off x="584426" y="2010303"/>
            <a:ext cx="3056189" cy="448118"/>
          </a:xfrm>
          <a:prstGeom prst="roundRect">
            <a:avLst>
              <a:gd name="adj" fmla="val 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Venditori 4w e 2w</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68" name="Rettangolo arrotondato 57">
            <a:extLst>
              <a:ext uri="{FF2B5EF4-FFF2-40B4-BE49-F238E27FC236}">
                <a16:creationId xmlns:a16="http://schemas.microsoft.com/office/drawing/2014/main" xmlns="" id="{ED45EF51-F8C8-4C20-B937-99EDAD7347E2}"/>
              </a:ext>
            </a:extLst>
          </p:cNvPr>
          <p:cNvSpPr/>
          <p:nvPr/>
        </p:nvSpPr>
        <p:spPr bwMode="auto">
          <a:xfrm>
            <a:off x="623793" y="4080289"/>
            <a:ext cx="3056189" cy="448118"/>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Riparatori e altri</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pic>
        <p:nvPicPr>
          <p:cNvPr id="69" name="Elemento grafico 68">
            <a:extLst>
              <a:ext uri="{FF2B5EF4-FFF2-40B4-BE49-F238E27FC236}">
                <a16:creationId xmlns:a16="http://schemas.microsoft.com/office/drawing/2014/main" xmlns="" id="{65D6B052-A7A2-443D-BB13-07A9E6CC93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611453">
            <a:off x="2542434" y="2524016"/>
            <a:ext cx="514720" cy="514720"/>
          </a:xfrm>
          <a:prstGeom prst="rect">
            <a:avLst/>
          </a:prstGeom>
        </p:spPr>
      </p:pic>
      <p:pic>
        <p:nvPicPr>
          <p:cNvPr id="70" name="Elemento grafico 69">
            <a:extLst>
              <a:ext uri="{FF2B5EF4-FFF2-40B4-BE49-F238E27FC236}">
                <a16:creationId xmlns:a16="http://schemas.microsoft.com/office/drawing/2014/main" xmlns="" id="{42A22518-5D7E-4224-9958-5BDFEA5E90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682805" y="4648256"/>
            <a:ext cx="413136" cy="413136"/>
          </a:xfrm>
          <a:prstGeom prst="rect">
            <a:avLst/>
          </a:prstGeom>
        </p:spPr>
      </p:pic>
      <p:pic>
        <p:nvPicPr>
          <p:cNvPr id="8" name="Immagine 7">
            <a:extLst>
              <a:ext uri="{FF2B5EF4-FFF2-40B4-BE49-F238E27FC236}">
                <a16:creationId xmlns:a16="http://schemas.microsoft.com/office/drawing/2014/main" xmlns="" id="{B8D6A50C-D281-4922-84E4-2DBCD773C0DC}"/>
              </a:ext>
            </a:extLst>
          </p:cNvPr>
          <p:cNvPicPr>
            <a:picLocks noChangeAspect="1"/>
          </p:cNvPicPr>
          <p:nvPr/>
        </p:nvPicPr>
        <p:blipFill>
          <a:blip r:embed="rId10"/>
          <a:stretch>
            <a:fillRect/>
          </a:stretch>
        </p:blipFill>
        <p:spPr>
          <a:xfrm>
            <a:off x="4735528" y="2689327"/>
            <a:ext cx="794020" cy="542233"/>
          </a:xfrm>
          <a:prstGeom prst="rect">
            <a:avLst/>
          </a:prstGeom>
        </p:spPr>
      </p:pic>
      <p:pic>
        <p:nvPicPr>
          <p:cNvPr id="2" name="Immagine 1">
            <a:extLst>
              <a:ext uri="{FF2B5EF4-FFF2-40B4-BE49-F238E27FC236}">
                <a16:creationId xmlns:a16="http://schemas.microsoft.com/office/drawing/2014/main" xmlns="" id="{E116225B-F5EE-40B0-8CE8-B90F7884C02C}"/>
              </a:ext>
            </a:extLst>
          </p:cNvPr>
          <p:cNvPicPr>
            <a:picLocks noChangeAspect="1"/>
          </p:cNvPicPr>
          <p:nvPr/>
        </p:nvPicPr>
        <p:blipFill>
          <a:blip r:embed="rId11"/>
          <a:stretch>
            <a:fillRect/>
          </a:stretch>
        </p:blipFill>
        <p:spPr>
          <a:xfrm>
            <a:off x="396000" y="2559613"/>
            <a:ext cx="2005200" cy="1369344"/>
          </a:xfrm>
          <a:prstGeom prst="rect">
            <a:avLst/>
          </a:prstGeom>
        </p:spPr>
      </p:pic>
      <p:pic>
        <p:nvPicPr>
          <p:cNvPr id="9" name="Immagine 8">
            <a:extLst>
              <a:ext uri="{FF2B5EF4-FFF2-40B4-BE49-F238E27FC236}">
                <a16:creationId xmlns:a16="http://schemas.microsoft.com/office/drawing/2014/main" xmlns="" id="{77063AA8-DDFE-43B6-9E77-6115B46DD2B3}"/>
              </a:ext>
            </a:extLst>
          </p:cNvPr>
          <p:cNvPicPr>
            <a:picLocks noChangeAspect="1"/>
          </p:cNvPicPr>
          <p:nvPr/>
        </p:nvPicPr>
        <p:blipFill>
          <a:blip r:embed="rId12"/>
          <a:stretch>
            <a:fillRect/>
          </a:stretch>
        </p:blipFill>
        <p:spPr>
          <a:xfrm>
            <a:off x="396000" y="4582813"/>
            <a:ext cx="2005200" cy="1369344"/>
          </a:xfrm>
          <a:prstGeom prst="rect">
            <a:avLst/>
          </a:prstGeom>
        </p:spPr>
      </p:pic>
      <p:pic>
        <p:nvPicPr>
          <p:cNvPr id="40" name="Immagine 39">
            <a:extLst>
              <a:ext uri="{FF2B5EF4-FFF2-40B4-BE49-F238E27FC236}">
                <a16:creationId xmlns:a16="http://schemas.microsoft.com/office/drawing/2014/main" xmlns="" id="{5939E90B-383A-47CE-87BD-82EA77DBF15D}"/>
              </a:ext>
            </a:extLst>
          </p:cNvPr>
          <p:cNvPicPr>
            <a:picLocks noChangeAspect="1"/>
          </p:cNvPicPr>
          <p:nvPr/>
        </p:nvPicPr>
        <p:blipFill>
          <a:blip r:embed="rId13"/>
          <a:stretch>
            <a:fillRect/>
          </a:stretch>
        </p:blipFill>
        <p:spPr>
          <a:xfrm>
            <a:off x="4403990" y="1620167"/>
            <a:ext cx="3661875" cy="2061900"/>
          </a:xfrm>
          <a:prstGeom prst="rect">
            <a:avLst/>
          </a:prstGeom>
        </p:spPr>
      </p:pic>
      <p:pic>
        <p:nvPicPr>
          <p:cNvPr id="38" name="Immagine 37">
            <a:extLst>
              <a:ext uri="{FF2B5EF4-FFF2-40B4-BE49-F238E27FC236}">
                <a16:creationId xmlns:a16="http://schemas.microsoft.com/office/drawing/2014/main" xmlns="" id="{963F6B35-F41C-4D09-AC76-CE9BB5E83A6E}"/>
              </a:ext>
            </a:extLst>
          </p:cNvPr>
          <p:cNvPicPr>
            <a:picLocks noChangeAspect="1"/>
          </p:cNvPicPr>
          <p:nvPr/>
        </p:nvPicPr>
        <p:blipFill>
          <a:blip r:embed="rId14">
            <a:grayscl/>
          </a:blip>
          <a:stretch>
            <a:fillRect/>
          </a:stretch>
        </p:blipFill>
        <p:spPr>
          <a:xfrm rot="21404482">
            <a:off x="5076056" y="4276365"/>
            <a:ext cx="3916125" cy="1702537"/>
          </a:xfrm>
          <a:prstGeom prst="rect">
            <a:avLst/>
          </a:prstGeom>
        </p:spPr>
      </p:pic>
      <p:sp>
        <p:nvSpPr>
          <p:cNvPr id="39" name="Titolo 1">
            <a:extLst>
              <a:ext uri="{FF2B5EF4-FFF2-40B4-BE49-F238E27FC236}">
                <a16:creationId xmlns:a16="http://schemas.microsoft.com/office/drawing/2014/main" xmlns="" id="{4FEC2CB8-EB1F-4942-A6D0-D9338E29B9D9}"/>
              </a:ext>
            </a:extLst>
          </p:cNvPr>
          <p:cNvSpPr txBox="1">
            <a:spLocks/>
          </p:cNvSpPr>
          <p:nvPr/>
        </p:nvSpPr>
        <p:spPr>
          <a:xfrm>
            <a:off x="266267" y="172644"/>
            <a:ext cx="8771137"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Fiducia ECONOMIA ITALIANA | </a:t>
            </a:r>
            <a:r>
              <a:rPr lang="it-IT" sz="2200" dirty="0">
                <a:solidFill>
                  <a:schemeClr val="tx1">
                    <a:lumMod val="85000"/>
                    <a:lumOff val="15000"/>
                  </a:schemeClr>
                </a:solidFill>
                <a:latin typeface="Calibri" panose="020F0502020204030204" pitchFamily="34" charset="0"/>
                <a:ea typeface="+mj-ea"/>
                <a:cs typeface="Arial"/>
              </a:rPr>
              <a:t>La previsione al 30 giugno fa registrare un </a:t>
            </a:r>
            <a:r>
              <a:rPr lang="it-IT" sz="2200" u="sng" dirty="0">
                <a:solidFill>
                  <a:schemeClr val="tx1">
                    <a:lumMod val="85000"/>
                    <a:lumOff val="15000"/>
                  </a:schemeClr>
                </a:solidFill>
                <a:latin typeface="Calibri" panose="020F0502020204030204" pitchFamily="34" charset="0"/>
                <a:ea typeface="+mj-ea"/>
                <a:cs typeface="Arial"/>
              </a:rPr>
              <a:t>livello di fiducia</a:t>
            </a:r>
            <a:r>
              <a:rPr lang="it-IT" sz="2200" dirty="0">
                <a:solidFill>
                  <a:schemeClr val="tx1">
                    <a:lumMod val="85000"/>
                    <a:lumOff val="15000"/>
                  </a:schemeClr>
                </a:solidFill>
                <a:latin typeface="Calibri" panose="020F0502020204030204" pitchFamily="34" charset="0"/>
                <a:ea typeface="+mj-ea"/>
                <a:cs typeface="Arial"/>
              </a:rPr>
              <a:t> più elevato presso i </a:t>
            </a:r>
            <a:r>
              <a:rPr lang="it-IT" sz="2200" u="sng" dirty="0">
                <a:solidFill>
                  <a:schemeClr val="tx1">
                    <a:lumMod val="85000"/>
                    <a:lumOff val="15000"/>
                  </a:schemeClr>
                </a:solidFill>
                <a:latin typeface="Calibri" panose="020F0502020204030204" pitchFamily="34" charset="0"/>
                <a:cs typeface="Arial"/>
              </a:rPr>
              <a:t>venditori</a:t>
            </a:r>
            <a:r>
              <a:rPr lang="it-IT" sz="2200" dirty="0">
                <a:solidFill>
                  <a:schemeClr val="tx1">
                    <a:lumMod val="85000"/>
                    <a:lumOff val="15000"/>
                  </a:schemeClr>
                </a:solidFill>
                <a:latin typeface="Calibri" panose="020F0502020204030204" pitchFamily="34" charset="0"/>
                <a:cs typeface="Arial"/>
              </a:rPr>
              <a:t>… </a:t>
            </a:r>
            <a:r>
              <a:rPr lang="it-IT" sz="2200" u="sng" dirty="0">
                <a:solidFill>
                  <a:schemeClr val="tx1">
                    <a:lumMod val="85000"/>
                    <a:lumOff val="15000"/>
                  </a:schemeClr>
                </a:solidFill>
                <a:latin typeface="Calibri" panose="020F0502020204030204" pitchFamily="34" charset="0"/>
                <a:cs typeface="Arial"/>
              </a:rPr>
              <a:t>si allarga la forbice tra Nord Ovest e Nord Est</a:t>
            </a:r>
            <a:r>
              <a:rPr lang="it-IT" sz="2200" dirty="0">
                <a:solidFill>
                  <a:schemeClr val="tx1">
                    <a:lumMod val="85000"/>
                    <a:lumOff val="15000"/>
                  </a:schemeClr>
                </a:solidFill>
                <a:latin typeface="Calibri" panose="020F0502020204030204" pitchFamily="34" charset="0"/>
                <a:cs typeface="Arial"/>
              </a:rPr>
              <a:t> (che resta indietro)…</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41" name="CasellaDiTesto 40">
            <a:extLst>
              <a:ext uri="{FF2B5EF4-FFF2-40B4-BE49-F238E27FC236}">
                <a16:creationId xmlns:a16="http://schemas.microsoft.com/office/drawing/2014/main" xmlns="" id="{1FBE5AA7-9C0D-423D-A3D9-2589E33CD8CE}"/>
              </a:ext>
            </a:extLst>
          </p:cNvPr>
          <p:cNvSpPr txBox="1"/>
          <p:nvPr/>
        </p:nvSpPr>
        <p:spPr>
          <a:xfrm>
            <a:off x="4787396" y="305164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(46,6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42" name="CasellaDiTesto 41">
            <a:extLst>
              <a:ext uri="{FF2B5EF4-FFF2-40B4-BE49-F238E27FC236}">
                <a16:creationId xmlns:a16="http://schemas.microsoft.com/office/drawing/2014/main" xmlns="" id="{40CE8073-4525-422A-A2EC-225B92EAAA1F}"/>
              </a:ext>
            </a:extLst>
          </p:cNvPr>
          <p:cNvSpPr txBox="1"/>
          <p:nvPr/>
        </p:nvSpPr>
        <p:spPr>
          <a:xfrm>
            <a:off x="6491055" y="262431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(44,0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43" name="CasellaDiTesto 42">
            <a:extLst>
              <a:ext uri="{FF2B5EF4-FFF2-40B4-BE49-F238E27FC236}">
                <a16:creationId xmlns:a16="http://schemas.microsoft.com/office/drawing/2014/main" xmlns="" id="{B75D425F-EF83-4ADE-B02D-5AD02A1AAA99}"/>
              </a:ext>
            </a:extLst>
          </p:cNvPr>
          <p:cNvSpPr txBox="1"/>
          <p:nvPr/>
        </p:nvSpPr>
        <p:spPr>
          <a:xfrm>
            <a:off x="6068933" y="4098186"/>
            <a:ext cx="1432547" cy="253916"/>
          </a:xfrm>
          <a:prstGeom prst="rect">
            <a:avLst/>
          </a:prstGeom>
          <a:noFill/>
        </p:spPr>
        <p:txBody>
          <a:bodyPr wrap="square" rtlCol="0">
            <a:spAutoFit/>
          </a:bodyPr>
          <a:lstStyle/>
          <a:p>
            <a:pPr algn="ctr"/>
            <a:r>
              <a:rPr lang="it-IT" sz="1050" b="0" i="1" dirty="0">
                <a:latin typeface="Calibri" panose="020F0502020204030204" pitchFamily="34" charset="0"/>
              </a:rPr>
              <a:t>(42,2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44" name="CasellaDiTesto 43">
            <a:extLst>
              <a:ext uri="{FF2B5EF4-FFF2-40B4-BE49-F238E27FC236}">
                <a16:creationId xmlns:a16="http://schemas.microsoft.com/office/drawing/2014/main" xmlns="" id="{D3B5DA70-408E-49F6-9A12-D6D5A8F56BF4}"/>
              </a:ext>
            </a:extLst>
          </p:cNvPr>
          <p:cNvSpPr txBox="1"/>
          <p:nvPr/>
        </p:nvSpPr>
        <p:spPr>
          <a:xfrm>
            <a:off x="7339677" y="5138643"/>
            <a:ext cx="1432547" cy="253916"/>
          </a:xfrm>
          <a:prstGeom prst="rect">
            <a:avLst/>
          </a:prstGeom>
          <a:noFill/>
        </p:spPr>
        <p:txBody>
          <a:bodyPr wrap="square" rtlCol="0">
            <a:spAutoFit/>
          </a:bodyPr>
          <a:lstStyle/>
          <a:p>
            <a:pPr algn="ctr"/>
            <a:r>
              <a:rPr lang="it-IT" sz="1050" b="0" i="1" dirty="0">
                <a:latin typeface="Calibri" panose="020F0502020204030204" pitchFamily="34" charset="0"/>
              </a:rPr>
              <a:t>(38,0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45" name="CasellaDiTesto 44">
            <a:extLst>
              <a:ext uri="{FF2B5EF4-FFF2-40B4-BE49-F238E27FC236}">
                <a16:creationId xmlns:a16="http://schemas.microsoft.com/office/drawing/2014/main" xmlns="" id="{2F6E4306-E1BD-4CD3-B24C-432EA6AA41EC}"/>
              </a:ext>
            </a:extLst>
          </p:cNvPr>
          <p:cNvSpPr txBox="1"/>
          <p:nvPr/>
        </p:nvSpPr>
        <p:spPr>
          <a:xfrm>
            <a:off x="2153686" y="3611806"/>
            <a:ext cx="1432547" cy="253916"/>
          </a:xfrm>
          <a:prstGeom prst="rect">
            <a:avLst/>
          </a:prstGeom>
          <a:noFill/>
        </p:spPr>
        <p:txBody>
          <a:bodyPr wrap="square" rtlCol="0">
            <a:spAutoFit/>
          </a:bodyPr>
          <a:lstStyle/>
          <a:p>
            <a:pPr algn="ctr"/>
            <a:r>
              <a:rPr lang="it-IT" sz="1050" b="0" i="1" dirty="0">
                <a:latin typeface="Calibri" panose="020F0502020204030204" pitchFamily="34" charset="0"/>
              </a:rPr>
              <a:t>(49,0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46" name="CasellaDiTesto 45">
            <a:extLst>
              <a:ext uri="{FF2B5EF4-FFF2-40B4-BE49-F238E27FC236}">
                <a16:creationId xmlns:a16="http://schemas.microsoft.com/office/drawing/2014/main" xmlns="" id="{CBDA1FE6-9F28-4AD8-B184-B743FF980DEF}"/>
              </a:ext>
            </a:extLst>
          </p:cNvPr>
          <p:cNvSpPr txBox="1"/>
          <p:nvPr/>
        </p:nvSpPr>
        <p:spPr>
          <a:xfrm>
            <a:off x="2173099" y="5689348"/>
            <a:ext cx="1432547" cy="253916"/>
          </a:xfrm>
          <a:prstGeom prst="rect">
            <a:avLst/>
          </a:prstGeom>
          <a:noFill/>
        </p:spPr>
        <p:txBody>
          <a:bodyPr wrap="square" rtlCol="0">
            <a:spAutoFit/>
          </a:bodyPr>
          <a:lstStyle/>
          <a:p>
            <a:pPr algn="ctr"/>
            <a:r>
              <a:rPr lang="it-IT" sz="1050" b="0" i="1" dirty="0">
                <a:latin typeface="Calibri" panose="020F0502020204030204" pitchFamily="34" charset="0"/>
              </a:rPr>
              <a:t>(34,0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51" name="Rettangolo 50">
            <a:extLst>
              <a:ext uri="{FF2B5EF4-FFF2-40B4-BE49-F238E27FC236}">
                <a16:creationId xmlns:a16="http://schemas.microsoft.com/office/drawing/2014/main" xmlns="" id="{C3BB6F97-3EA5-4885-92A3-CA5F7F2CCFDE}"/>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31795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45" name="Rettangolo 44">
            <a:extLst>
              <a:ext uri="{FF2B5EF4-FFF2-40B4-BE49-F238E27FC236}">
                <a16:creationId xmlns:a16="http://schemas.microsoft.com/office/drawing/2014/main" xmlns="" id="{5503C2B3-FF46-4983-A5F5-1D36D0C4F528}"/>
              </a:ext>
            </a:extLst>
          </p:cNvPr>
          <p:cNvSpPr/>
          <p:nvPr/>
        </p:nvSpPr>
        <p:spPr>
          <a:xfrm>
            <a:off x="266267" y="1615733"/>
            <a:ext cx="8353176" cy="584775"/>
          </a:xfrm>
          <a:prstGeom prst="rect">
            <a:avLst/>
          </a:prstGeom>
        </p:spPr>
        <p:txBody>
          <a:bodyPr wrap="square">
            <a:spAutoFit/>
          </a:bodyPr>
          <a:lstStyle/>
          <a:p>
            <a:pPr algn="just"/>
            <a:r>
              <a:rPr lang="it-IT" sz="1600" b="0" dirty="0">
                <a:latin typeface="Calibri" panose="020F0502020204030204" pitchFamily="34" charset="0"/>
              </a:rPr>
              <a:t>Come giudica l’</a:t>
            </a:r>
            <a:r>
              <a:rPr lang="it-IT" sz="1600" u="sng" dirty="0">
                <a:latin typeface="Calibri" panose="020F0502020204030204" pitchFamily="34" charset="0"/>
              </a:rPr>
              <a:t>andamento economico generale della Sua impresa</a:t>
            </a:r>
            <a:r>
              <a:rPr lang="it-IT" sz="1600" b="0" dirty="0">
                <a:latin typeface="Calibri" panose="020F0502020204030204" pitchFamily="34" charset="0"/>
              </a:rPr>
              <a:t>, negli ultimi sei mesi, rispetto ai sei mesi precedenti, migliore, invariato o peggiore…? E in vista dei prossimi sei mesi?</a:t>
            </a:r>
          </a:p>
        </p:txBody>
      </p:sp>
      <p:grpSp>
        <p:nvGrpSpPr>
          <p:cNvPr id="17" name="Gruppo 16">
            <a:extLst>
              <a:ext uri="{FF2B5EF4-FFF2-40B4-BE49-F238E27FC236}">
                <a16:creationId xmlns:a16="http://schemas.microsoft.com/office/drawing/2014/main" xmlns="" id="{0CE26CC4-F606-4EED-91E2-D5EC9B947306}"/>
              </a:ext>
            </a:extLst>
          </p:cNvPr>
          <p:cNvGrpSpPr/>
          <p:nvPr/>
        </p:nvGrpSpPr>
        <p:grpSpPr>
          <a:xfrm>
            <a:off x="405703" y="2625224"/>
            <a:ext cx="3531991" cy="371728"/>
            <a:chOff x="607960" y="2625224"/>
            <a:chExt cx="3531991" cy="371728"/>
          </a:xfrm>
        </p:grpSpPr>
        <p:sp>
          <p:nvSpPr>
            <p:cNvPr id="18" name="Rettangolo con angoli arrotondati 17">
              <a:extLst>
                <a:ext uri="{FF2B5EF4-FFF2-40B4-BE49-F238E27FC236}">
                  <a16:creationId xmlns:a16="http://schemas.microsoft.com/office/drawing/2014/main" xmlns="" id="{C55AA3AC-D678-4E8D-97B3-FF30D04C5A02}"/>
                </a:ext>
              </a:extLst>
            </p:cNvPr>
            <p:cNvSpPr/>
            <p:nvPr/>
          </p:nvSpPr>
          <p:spPr bwMode="auto">
            <a:xfrm>
              <a:off x="607960" y="2625224"/>
              <a:ext cx="3531991" cy="371728"/>
            </a:xfrm>
            <a:prstGeom prst="roundRect">
              <a:avLst/>
            </a:prstGeom>
            <a:solidFill>
              <a:srgbClr val="ED7D31"/>
            </a:solidFill>
            <a:ln w="12700" cap="flat" cmpd="sng" algn="ctr">
              <a:solidFill>
                <a:schemeClr val="bg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9" name="CasellaDiTesto 10">
              <a:extLst>
                <a:ext uri="{FF2B5EF4-FFF2-40B4-BE49-F238E27FC236}">
                  <a16:creationId xmlns:a16="http://schemas.microsoft.com/office/drawing/2014/main" xmlns="" id="{0ED5CAA0-8045-4A00-A010-E0902F51AA6A}"/>
                </a:ext>
              </a:extLst>
            </p:cNvPr>
            <p:cNvSpPr txBox="1">
              <a:spLocks noChangeArrowheads="1"/>
            </p:cNvSpPr>
            <p:nvPr/>
          </p:nvSpPr>
          <p:spPr bwMode="auto">
            <a:xfrm>
              <a:off x="638899" y="2687666"/>
              <a:ext cx="784841"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PERIODO</a:t>
              </a:r>
            </a:p>
          </p:txBody>
        </p:sp>
        <p:sp>
          <p:nvSpPr>
            <p:cNvPr id="20" name="CasellaDiTesto 10">
              <a:extLst>
                <a:ext uri="{FF2B5EF4-FFF2-40B4-BE49-F238E27FC236}">
                  <a16:creationId xmlns:a16="http://schemas.microsoft.com/office/drawing/2014/main" xmlns="" id="{CDC81016-B41F-4059-9A46-FE7781E72078}"/>
                </a:ext>
              </a:extLst>
            </p:cNvPr>
            <p:cNvSpPr txBox="1">
              <a:spLocks noChangeArrowheads="1"/>
            </p:cNvSpPr>
            <p:nvPr/>
          </p:nvSpPr>
          <p:spPr bwMode="auto">
            <a:xfrm>
              <a:off x="128426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migliore</a:t>
              </a:r>
            </a:p>
          </p:txBody>
        </p:sp>
        <p:sp>
          <p:nvSpPr>
            <p:cNvPr id="22" name="CasellaDiTesto 10">
              <a:extLst>
                <a:ext uri="{FF2B5EF4-FFF2-40B4-BE49-F238E27FC236}">
                  <a16:creationId xmlns:a16="http://schemas.microsoft.com/office/drawing/2014/main" xmlns="" id="{CADBCA92-F0AC-4AA2-8601-9C0A7B5C2DE3}"/>
                </a:ext>
              </a:extLst>
            </p:cNvPr>
            <p:cNvSpPr txBox="1">
              <a:spLocks noChangeArrowheads="1"/>
            </p:cNvSpPr>
            <p:nvPr/>
          </p:nvSpPr>
          <p:spPr bwMode="auto">
            <a:xfrm>
              <a:off x="196758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uguale</a:t>
              </a:r>
            </a:p>
          </p:txBody>
        </p:sp>
        <p:sp>
          <p:nvSpPr>
            <p:cNvPr id="23" name="CasellaDiTesto 10">
              <a:extLst>
                <a:ext uri="{FF2B5EF4-FFF2-40B4-BE49-F238E27FC236}">
                  <a16:creationId xmlns:a16="http://schemas.microsoft.com/office/drawing/2014/main" xmlns="" id="{1C54A7EB-2C14-4CF8-98FF-A078932D0D9A}"/>
                </a:ext>
              </a:extLst>
            </p:cNvPr>
            <p:cNvSpPr txBox="1">
              <a:spLocks noChangeArrowheads="1"/>
            </p:cNvSpPr>
            <p:nvPr/>
          </p:nvSpPr>
          <p:spPr bwMode="auto">
            <a:xfrm>
              <a:off x="2596605"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peggiore</a:t>
              </a:r>
            </a:p>
          </p:txBody>
        </p:sp>
        <p:sp>
          <p:nvSpPr>
            <p:cNvPr id="25" name="CasellaDiTesto 10">
              <a:extLst>
                <a:ext uri="{FF2B5EF4-FFF2-40B4-BE49-F238E27FC236}">
                  <a16:creationId xmlns:a16="http://schemas.microsoft.com/office/drawing/2014/main" xmlns="" id="{3608B33F-19D8-473E-868D-B19BFF4A7DAD}"/>
                </a:ext>
              </a:extLst>
            </p:cNvPr>
            <p:cNvSpPr txBox="1">
              <a:spLocks noChangeArrowheads="1"/>
            </p:cNvSpPr>
            <p:nvPr/>
          </p:nvSpPr>
          <p:spPr bwMode="auto">
            <a:xfrm>
              <a:off x="3457415" y="2687666"/>
              <a:ext cx="648629"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SALDO</a:t>
              </a:r>
            </a:p>
          </p:txBody>
        </p:sp>
      </p:grpSp>
      <p:pic>
        <p:nvPicPr>
          <p:cNvPr id="26" name="Immagine 25">
            <a:extLst>
              <a:ext uri="{FF2B5EF4-FFF2-40B4-BE49-F238E27FC236}">
                <a16:creationId xmlns:a16="http://schemas.microsoft.com/office/drawing/2014/main" xmlns="" id="{85B008D6-2025-4BF3-AF0F-02983E68E4B3}"/>
              </a:ext>
            </a:extLst>
          </p:cNvPr>
          <p:cNvPicPr>
            <a:picLocks noChangeAspect="1"/>
          </p:cNvPicPr>
          <p:nvPr/>
        </p:nvPicPr>
        <p:blipFill>
          <a:blip r:embed="rId2"/>
          <a:stretch>
            <a:fillRect/>
          </a:stretch>
        </p:blipFill>
        <p:spPr>
          <a:xfrm>
            <a:off x="3108708" y="4123677"/>
            <a:ext cx="1027593" cy="1509415"/>
          </a:xfrm>
          <a:prstGeom prst="rect">
            <a:avLst/>
          </a:prstGeom>
        </p:spPr>
      </p:pic>
      <p:sp>
        <p:nvSpPr>
          <p:cNvPr id="27" name="Text Box 49">
            <a:extLst>
              <a:ext uri="{FF2B5EF4-FFF2-40B4-BE49-F238E27FC236}">
                <a16:creationId xmlns:a16="http://schemas.microsoft.com/office/drawing/2014/main" xmlns="" id="{19D7FE8C-1366-440B-9229-F94A231A888E}"/>
              </a:ext>
            </a:extLst>
          </p:cNvPr>
          <p:cNvSpPr txBox="1">
            <a:spLocks noChangeArrowheads="1"/>
          </p:cNvSpPr>
          <p:nvPr/>
        </p:nvSpPr>
        <p:spPr bwMode="auto">
          <a:xfrm>
            <a:off x="395536" y="5445224"/>
            <a:ext cx="3686175" cy="261610"/>
          </a:xfrm>
          <a:prstGeom prst="rect">
            <a:avLst/>
          </a:prstGeom>
          <a:noFill/>
          <a:ln w="9525">
            <a:noFill/>
            <a:miter lim="800000"/>
            <a:headEnd/>
            <a:tailEnd/>
          </a:ln>
        </p:spPr>
        <p:txBody>
          <a:bodyPr>
            <a:spAutoFit/>
          </a:bodyPr>
          <a:lstStyle/>
          <a:p>
            <a:pPr>
              <a:lnSpc>
                <a:spcPct val="110000"/>
              </a:lnSpc>
              <a:spcBef>
                <a:spcPts val="600"/>
              </a:spcBef>
            </a:pPr>
            <a:r>
              <a:rPr lang="it-IT" altLang="it-IT" sz="1000" i="1" dirty="0">
                <a:solidFill>
                  <a:srgbClr val="C00000"/>
                </a:solidFill>
                <a:latin typeface="Calibri" panose="020F0502020204030204" pitchFamily="34" charset="0"/>
              </a:rPr>
              <a:t>In rosso è riportata la previsione relativa al semestre successivo</a:t>
            </a:r>
          </a:p>
        </p:txBody>
      </p:sp>
      <p:grpSp>
        <p:nvGrpSpPr>
          <p:cNvPr id="31" name="Gruppo 30">
            <a:extLst>
              <a:ext uri="{FF2B5EF4-FFF2-40B4-BE49-F238E27FC236}">
                <a16:creationId xmlns:a16="http://schemas.microsoft.com/office/drawing/2014/main" xmlns="" id="{88264DF3-E093-4C9D-99BD-863EB2142DDA}"/>
              </a:ext>
            </a:extLst>
          </p:cNvPr>
          <p:cNvGrpSpPr/>
          <p:nvPr/>
        </p:nvGrpSpPr>
        <p:grpSpPr>
          <a:xfrm>
            <a:off x="4854956" y="2772718"/>
            <a:ext cx="3384376" cy="1685660"/>
            <a:chOff x="5057213" y="2772718"/>
            <a:chExt cx="3384376" cy="1685660"/>
          </a:xfrm>
        </p:grpSpPr>
        <p:cxnSp>
          <p:nvCxnSpPr>
            <p:cNvPr id="32" name="Connettore diritto 31">
              <a:extLst>
                <a:ext uri="{FF2B5EF4-FFF2-40B4-BE49-F238E27FC236}">
                  <a16:creationId xmlns:a16="http://schemas.microsoft.com/office/drawing/2014/main" xmlns="" id="{0EF9325E-2E8C-4815-960B-F48E442D67C1}"/>
                </a:ext>
              </a:extLst>
            </p:cNvPr>
            <p:cNvCxnSpPr>
              <a:cxnSpLocks/>
            </p:cNvCxnSpPr>
            <p:nvPr/>
          </p:nvCxnSpPr>
          <p:spPr bwMode="auto">
            <a:xfrm>
              <a:off x="5057213" y="445837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33" name="Connettore diritto 32">
              <a:extLst>
                <a:ext uri="{FF2B5EF4-FFF2-40B4-BE49-F238E27FC236}">
                  <a16:creationId xmlns:a16="http://schemas.microsoft.com/office/drawing/2014/main" xmlns="" id="{9F402DC0-D8B8-42C0-8083-3CE601759E69}"/>
                </a:ext>
              </a:extLst>
            </p:cNvPr>
            <p:cNvCxnSpPr>
              <a:cxnSpLocks/>
            </p:cNvCxnSpPr>
            <p:nvPr/>
          </p:nvCxnSpPr>
          <p:spPr bwMode="auto">
            <a:xfrm>
              <a:off x="5057213" y="403696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34" name="Connettore diritto 33">
              <a:extLst>
                <a:ext uri="{FF2B5EF4-FFF2-40B4-BE49-F238E27FC236}">
                  <a16:creationId xmlns:a16="http://schemas.microsoft.com/office/drawing/2014/main" xmlns="" id="{C7DA0AD2-F1B8-4450-9D70-E8DA50FE66BE}"/>
                </a:ext>
              </a:extLst>
            </p:cNvPr>
            <p:cNvCxnSpPr>
              <a:cxnSpLocks/>
            </p:cNvCxnSpPr>
            <p:nvPr/>
          </p:nvCxnSpPr>
          <p:spPr bwMode="auto">
            <a:xfrm>
              <a:off x="5057213" y="361554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38" name="Connettore diritto 37">
              <a:extLst>
                <a:ext uri="{FF2B5EF4-FFF2-40B4-BE49-F238E27FC236}">
                  <a16:creationId xmlns:a16="http://schemas.microsoft.com/office/drawing/2014/main" xmlns="" id="{82309F9E-B84F-4326-882B-983C564A090D}"/>
                </a:ext>
              </a:extLst>
            </p:cNvPr>
            <p:cNvCxnSpPr>
              <a:cxnSpLocks/>
            </p:cNvCxnSpPr>
            <p:nvPr/>
          </p:nvCxnSpPr>
          <p:spPr bwMode="auto">
            <a:xfrm>
              <a:off x="5057213" y="319413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46" name="Connettore diritto 45">
              <a:extLst>
                <a:ext uri="{FF2B5EF4-FFF2-40B4-BE49-F238E27FC236}">
                  <a16:creationId xmlns:a16="http://schemas.microsoft.com/office/drawing/2014/main" xmlns="" id="{BDF7DCD7-4723-489A-B627-FE7C5F616E2F}"/>
                </a:ext>
              </a:extLst>
            </p:cNvPr>
            <p:cNvCxnSpPr>
              <a:cxnSpLocks/>
            </p:cNvCxnSpPr>
            <p:nvPr/>
          </p:nvCxnSpPr>
          <p:spPr bwMode="auto">
            <a:xfrm>
              <a:off x="5057213" y="277271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grpSp>
      <p:pic>
        <p:nvPicPr>
          <p:cNvPr id="3" name="Immagine 2">
            <a:extLst>
              <a:ext uri="{FF2B5EF4-FFF2-40B4-BE49-F238E27FC236}">
                <a16:creationId xmlns:a16="http://schemas.microsoft.com/office/drawing/2014/main" xmlns="" id="{7A7930C2-F25F-4978-8A9F-A4BE5C33387C}"/>
              </a:ext>
            </a:extLst>
          </p:cNvPr>
          <p:cNvPicPr>
            <a:picLocks noChangeAspect="1"/>
          </p:cNvPicPr>
          <p:nvPr/>
        </p:nvPicPr>
        <p:blipFill>
          <a:blip r:embed="rId3"/>
          <a:stretch>
            <a:fillRect/>
          </a:stretch>
        </p:blipFill>
        <p:spPr>
          <a:xfrm>
            <a:off x="4506543" y="2566800"/>
            <a:ext cx="4172400" cy="2818852"/>
          </a:xfrm>
          <a:prstGeom prst="rect">
            <a:avLst/>
          </a:prstGeom>
        </p:spPr>
      </p:pic>
      <p:grpSp>
        <p:nvGrpSpPr>
          <p:cNvPr id="29" name="Gruppo 28">
            <a:extLst>
              <a:ext uri="{FF2B5EF4-FFF2-40B4-BE49-F238E27FC236}">
                <a16:creationId xmlns:a16="http://schemas.microsoft.com/office/drawing/2014/main" xmlns="" id="{ABC935E5-3DA4-40D0-ABCD-62645F747878}"/>
              </a:ext>
            </a:extLst>
          </p:cNvPr>
          <p:cNvGrpSpPr/>
          <p:nvPr/>
        </p:nvGrpSpPr>
        <p:grpSpPr>
          <a:xfrm>
            <a:off x="4508254" y="2711556"/>
            <a:ext cx="359575" cy="2183731"/>
            <a:chOff x="4710511" y="2711556"/>
            <a:chExt cx="359575" cy="2183731"/>
          </a:xfrm>
        </p:grpSpPr>
        <p:sp>
          <p:nvSpPr>
            <p:cNvPr id="35" name="Rettangolo 34">
              <a:extLst>
                <a:ext uri="{FF2B5EF4-FFF2-40B4-BE49-F238E27FC236}">
                  <a16:creationId xmlns:a16="http://schemas.microsoft.com/office/drawing/2014/main" xmlns="" id="{F714101F-664D-4F16-8FC8-9FF8459C9392}"/>
                </a:ext>
              </a:extLst>
            </p:cNvPr>
            <p:cNvSpPr/>
            <p:nvPr/>
          </p:nvSpPr>
          <p:spPr bwMode="auto">
            <a:xfrm>
              <a:off x="4710511" y="2711556"/>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9" name="Rettangolo 38">
              <a:extLst>
                <a:ext uri="{FF2B5EF4-FFF2-40B4-BE49-F238E27FC236}">
                  <a16:creationId xmlns:a16="http://schemas.microsoft.com/office/drawing/2014/main" xmlns="" id="{C48DF3F4-9785-44AE-8015-9692203D8A98}"/>
                </a:ext>
              </a:extLst>
            </p:cNvPr>
            <p:cNvSpPr/>
            <p:nvPr/>
          </p:nvSpPr>
          <p:spPr bwMode="auto">
            <a:xfrm>
              <a:off x="4710511" y="297717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0" name="Rettangolo 39">
              <a:extLst>
                <a:ext uri="{FF2B5EF4-FFF2-40B4-BE49-F238E27FC236}">
                  <a16:creationId xmlns:a16="http://schemas.microsoft.com/office/drawing/2014/main" xmlns="" id="{BCA3F2F5-BBBF-42CE-A521-F9321A1400CD}"/>
                </a:ext>
              </a:extLst>
            </p:cNvPr>
            <p:cNvSpPr/>
            <p:nvPr/>
          </p:nvSpPr>
          <p:spPr bwMode="auto">
            <a:xfrm>
              <a:off x="4710511" y="322396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Rettangolo 40">
              <a:extLst>
                <a:ext uri="{FF2B5EF4-FFF2-40B4-BE49-F238E27FC236}">
                  <a16:creationId xmlns:a16="http://schemas.microsoft.com/office/drawing/2014/main" xmlns="" id="{C648650B-3E3F-4DD7-A41F-4CBDE1961826}"/>
                </a:ext>
              </a:extLst>
            </p:cNvPr>
            <p:cNvSpPr/>
            <p:nvPr/>
          </p:nvSpPr>
          <p:spPr bwMode="auto">
            <a:xfrm>
              <a:off x="4710511" y="3496820"/>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Rettangolo 41">
              <a:extLst>
                <a:ext uri="{FF2B5EF4-FFF2-40B4-BE49-F238E27FC236}">
                  <a16:creationId xmlns:a16="http://schemas.microsoft.com/office/drawing/2014/main" xmlns="" id="{AD5386D1-128D-4EFD-8A2E-C537E50D10C4}"/>
                </a:ext>
              </a:extLst>
            </p:cNvPr>
            <p:cNvSpPr/>
            <p:nvPr/>
          </p:nvSpPr>
          <p:spPr bwMode="auto">
            <a:xfrm>
              <a:off x="4710511" y="3762435"/>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3" name="Rettangolo 42">
              <a:extLst>
                <a:ext uri="{FF2B5EF4-FFF2-40B4-BE49-F238E27FC236}">
                  <a16:creationId xmlns:a16="http://schemas.microsoft.com/office/drawing/2014/main" xmlns="" id="{38BCE29E-008C-426B-B244-4D3EAF28586C}"/>
                </a:ext>
              </a:extLst>
            </p:cNvPr>
            <p:cNvSpPr/>
            <p:nvPr/>
          </p:nvSpPr>
          <p:spPr bwMode="auto">
            <a:xfrm>
              <a:off x="4710511" y="401793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4" name="Rettangolo 43">
              <a:extLst>
                <a:ext uri="{FF2B5EF4-FFF2-40B4-BE49-F238E27FC236}">
                  <a16:creationId xmlns:a16="http://schemas.microsoft.com/office/drawing/2014/main" xmlns="" id="{97F8DBEF-6DE2-4AA6-BA5B-A3A342D3C5CC}"/>
                </a:ext>
              </a:extLst>
            </p:cNvPr>
            <p:cNvSpPr/>
            <p:nvPr/>
          </p:nvSpPr>
          <p:spPr bwMode="auto">
            <a:xfrm>
              <a:off x="4710511" y="4268549"/>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8" name="Rettangolo 47">
              <a:extLst>
                <a:ext uri="{FF2B5EF4-FFF2-40B4-BE49-F238E27FC236}">
                  <a16:creationId xmlns:a16="http://schemas.microsoft.com/office/drawing/2014/main" xmlns="" id="{D4464EAF-F8B4-4D47-AD20-090C033BE79F}"/>
                </a:ext>
              </a:extLst>
            </p:cNvPr>
            <p:cNvSpPr/>
            <p:nvPr/>
          </p:nvSpPr>
          <p:spPr bwMode="auto">
            <a:xfrm>
              <a:off x="4710511" y="453416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xmlns="" id="{791B1B06-1BA2-4C11-BE6A-A11D65193AFE}"/>
                </a:ext>
              </a:extLst>
            </p:cNvPr>
            <p:cNvSpPr/>
            <p:nvPr/>
          </p:nvSpPr>
          <p:spPr bwMode="auto">
            <a:xfrm>
              <a:off x="4710511" y="4789663"/>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sp>
        <p:nvSpPr>
          <p:cNvPr id="51" name="Titolo 1">
            <a:extLst>
              <a:ext uri="{FF2B5EF4-FFF2-40B4-BE49-F238E27FC236}">
                <a16:creationId xmlns:a16="http://schemas.microsoft.com/office/drawing/2014/main" xmlns="" id="{5AF9E34E-1BD9-4300-9ECC-280F6F293C0C}"/>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Fiducia ANDAMENTO IMPRESA | </a:t>
            </a:r>
            <a:r>
              <a:rPr lang="it-IT" sz="2200" u="sng" dirty="0">
                <a:solidFill>
                  <a:schemeClr val="tx1">
                    <a:lumMod val="85000"/>
                    <a:lumOff val="15000"/>
                  </a:schemeClr>
                </a:solidFill>
                <a:latin typeface="Calibri" panose="020F0502020204030204" pitchFamily="34" charset="0"/>
                <a:cs typeface="Arial"/>
              </a:rPr>
              <a:t>In miglioramento</a:t>
            </a:r>
            <a:r>
              <a:rPr lang="it-IT" sz="2200" dirty="0">
                <a:solidFill>
                  <a:schemeClr val="tx1">
                    <a:lumMod val="85000"/>
                    <a:lumOff val="15000"/>
                  </a:schemeClr>
                </a:solidFill>
                <a:latin typeface="Calibri" panose="020F0502020204030204" pitchFamily="34" charset="0"/>
                <a:cs typeface="Arial"/>
              </a:rPr>
              <a:t> anche il </a:t>
            </a:r>
            <a:r>
              <a:rPr lang="it-IT" sz="2200" u="sng" dirty="0">
                <a:solidFill>
                  <a:schemeClr val="tx1">
                    <a:lumMod val="85000"/>
                    <a:lumOff val="15000"/>
                  </a:schemeClr>
                </a:solidFill>
                <a:latin typeface="Calibri" panose="020F0502020204030204" pitchFamily="34" charset="0"/>
                <a:cs typeface="Arial"/>
              </a:rPr>
              <a:t>clima di fiducia</a:t>
            </a:r>
            <a:r>
              <a:rPr lang="it-IT" sz="2200" dirty="0">
                <a:solidFill>
                  <a:schemeClr val="tx1">
                    <a:lumMod val="85000"/>
                    <a:lumOff val="15000"/>
                  </a:schemeClr>
                </a:solidFill>
                <a:latin typeface="Calibri" panose="020F0502020204030204" pitchFamily="34" charset="0"/>
                <a:cs typeface="Arial"/>
              </a:rPr>
              <a:t> con riferimento all’</a:t>
            </a:r>
            <a:r>
              <a:rPr lang="it-IT" sz="2200" u="sng" dirty="0">
                <a:solidFill>
                  <a:schemeClr val="tx1">
                    <a:lumMod val="85000"/>
                    <a:lumOff val="15000"/>
                  </a:schemeClr>
                </a:solidFill>
                <a:latin typeface="Calibri" panose="020F0502020204030204" pitchFamily="34" charset="0"/>
                <a:cs typeface="Arial"/>
              </a:rPr>
              <a:t>andamento della propria attività</a:t>
            </a:r>
            <a:r>
              <a:rPr lang="it-IT" sz="2200" dirty="0">
                <a:solidFill>
                  <a:schemeClr val="tx1">
                    <a:lumMod val="85000"/>
                    <a:lumOff val="15000"/>
                  </a:schemeClr>
                </a:solidFill>
                <a:latin typeface="Calibri" panose="020F0502020204030204" pitchFamily="34" charset="0"/>
                <a:cs typeface="Arial"/>
              </a:rPr>
              <a:t>… </a:t>
            </a:r>
            <a:r>
              <a:rPr lang="it-IT" sz="2200" dirty="0" err="1">
                <a:solidFill>
                  <a:schemeClr val="tx1">
                    <a:lumMod val="85000"/>
                    <a:lumOff val="15000"/>
                  </a:schemeClr>
                </a:solidFill>
                <a:latin typeface="Calibri" panose="020F0502020204030204" pitchFamily="34" charset="0"/>
                <a:cs typeface="Arial"/>
              </a:rPr>
              <a:t>l’</a:t>
            </a:r>
            <a:r>
              <a:rPr lang="it-IT" sz="2200" i="1" dirty="0" err="1">
                <a:solidFill>
                  <a:schemeClr val="tx1">
                    <a:lumMod val="85000"/>
                    <a:lumOff val="15000"/>
                  </a:schemeClr>
                </a:solidFill>
                <a:latin typeface="Calibri" panose="020F0502020204030204" pitchFamily="34" charset="0"/>
                <a:cs typeface="Arial"/>
              </a:rPr>
              <a:t>outlook</a:t>
            </a:r>
            <a:r>
              <a:rPr lang="it-IT" sz="2200" dirty="0">
                <a:solidFill>
                  <a:schemeClr val="tx1">
                    <a:lumMod val="85000"/>
                    <a:lumOff val="15000"/>
                  </a:schemeClr>
                </a:solidFill>
                <a:latin typeface="Calibri" panose="020F0502020204030204" pitchFamily="34" charset="0"/>
                <a:cs typeface="Arial"/>
              </a:rPr>
              <a:t> al 30 giugno </a:t>
            </a:r>
            <a:r>
              <a:rPr lang="it-IT" sz="2200" u="sng" dirty="0">
                <a:solidFill>
                  <a:schemeClr val="tx1">
                    <a:lumMod val="85000"/>
                    <a:lumOff val="15000"/>
                  </a:schemeClr>
                </a:solidFill>
                <a:latin typeface="Calibri" panose="020F0502020204030204" pitchFamily="34" charset="0"/>
                <a:cs typeface="Arial"/>
              </a:rPr>
              <a:t>conferma il </a:t>
            </a:r>
            <a:r>
              <a:rPr lang="it-IT" sz="2200" i="1" u="sng" dirty="0">
                <a:solidFill>
                  <a:schemeClr val="tx1">
                    <a:lumMod val="85000"/>
                    <a:lumOff val="15000"/>
                  </a:schemeClr>
                </a:solidFill>
                <a:latin typeface="Calibri" panose="020F0502020204030204" pitchFamily="34" charset="0"/>
                <a:cs typeface="Arial"/>
              </a:rPr>
              <a:t>trend </a:t>
            </a:r>
            <a:r>
              <a:rPr lang="it-IT" sz="2200" u="sng" dirty="0">
                <a:solidFill>
                  <a:schemeClr val="tx1">
                    <a:lumMod val="85000"/>
                    <a:lumOff val="15000"/>
                  </a:schemeClr>
                </a:solidFill>
                <a:latin typeface="Calibri" panose="020F0502020204030204" pitchFamily="34" charset="0"/>
                <a:cs typeface="Arial"/>
              </a:rPr>
              <a:t>attuale</a:t>
            </a:r>
            <a:r>
              <a:rPr lang="it-IT" sz="2200" dirty="0">
                <a:solidFill>
                  <a:schemeClr val="tx1">
                    <a:lumMod val="85000"/>
                    <a:lumOff val="15000"/>
                  </a:schemeClr>
                </a:solidFill>
                <a:latin typeface="Calibri" panose="020F0502020204030204" pitchFamily="34" charset="0"/>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52" name="CasellaDiTesto 10">
            <a:extLst>
              <a:ext uri="{FF2B5EF4-FFF2-40B4-BE49-F238E27FC236}">
                <a16:creationId xmlns:a16="http://schemas.microsoft.com/office/drawing/2014/main" xmlns="" id="{5CA19F9A-8F31-48DF-A6F2-D071D4DB9864}"/>
              </a:ext>
            </a:extLst>
          </p:cNvPr>
          <p:cNvSpPr txBox="1">
            <a:spLocks noChangeArrowheads="1"/>
          </p:cNvSpPr>
          <p:nvPr/>
        </p:nvSpPr>
        <p:spPr bwMode="auto">
          <a:xfrm>
            <a:off x="7600314" y="2876516"/>
            <a:ext cx="949658" cy="307777"/>
          </a:xfrm>
          <a:prstGeom prst="rect">
            <a:avLst/>
          </a:prstGeom>
          <a:noFill/>
          <a:ln w="9525">
            <a:noFill/>
            <a:miter lim="800000"/>
            <a:headEnd/>
            <a:tailEnd/>
          </a:ln>
        </p:spPr>
        <p:txBody>
          <a:bodyPr wrap="square">
            <a:spAutoFit/>
          </a:bodyPr>
          <a:lstStyle/>
          <a:p>
            <a:pPr algn="ctr"/>
            <a:r>
              <a:rPr lang="it-IT" altLang="it-IT" sz="1400" i="1" dirty="0">
                <a:solidFill>
                  <a:srgbClr val="C00000"/>
                </a:solidFill>
                <a:latin typeface="Calibri" panose="020F0502020204030204" pitchFamily="34" charset="0"/>
              </a:rPr>
              <a:t>Previsione</a:t>
            </a:r>
          </a:p>
        </p:txBody>
      </p:sp>
      <p:sp>
        <p:nvSpPr>
          <p:cNvPr id="53" name="Rettangolo 52">
            <a:extLst>
              <a:ext uri="{FF2B5EF4-FFF2-40B4-BE49-F238E27FC236}">
                <a16:creationId xmlns:a16="http://schemas.microsoft.com/office/drawing/2014/main" xmlns="" id="{A3E2B831-B5CD-49A3-B92B-CCFB33D1EBFE}"/>
              </a:ext>
            </a:extLst>
          </p:cNvPr>
          <p:cNvSpPr/>
          <p:nvPr/>
        </p:nvSpPr>
        <p:spPr bwMode="auto">
          <a:xfrm>
            <a:off x="7640010" y="2736565"/>
            <a:ext cx="863045" cy="2316356"/>
          </a:xfrm>
          <a:prstGeom prst="rect">
            <a:avLst/>
          </a:prstGeom>
          <a:noFill/>
          <a:ln w="127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7" name="Picture 4" descr="https://image.freepik.com/icone-gratis/insegnante-che-punta-una-scheda-con-un-bastone_318-61893.png">
            <a:extLst>
              <a:ext uri="{FF2B5EF4-FFF2-40B4-BE49-F238E27FC236}">
                <a16:creationId xmlns:a16="http://schemas.microsoft.com/office/drawing/2014/main" xmlns="" id="{8A7B7D53-0FA5-4D68-9406-F63296EAD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006" y="5358358"/>
            <a:ext cx="663769" cy="663769"/>
          </a:xfrm>
          <a:prstGeom prst="rect">
            <a:avLst/>
          </a:prstGeom>
          <a:noFill/>
          <a:extLst>
            <a:ext uri="{909E8E84-426E-40DD-AFC4-6F175D3DCCD1}">
              <a14:hiddenFill xmlns:a14="http://schemas.microsoft.com/office/drawing/2010/main">
                <a:solidFill>
                  <a:srgbClr val="FFFFFF"/>
                </a:solidFill>
              </a14:hiddenFill>
            </a:ext>
          </a:extLst>
        </p:spPr>
      </p:pic>
      <p:sp>
        <p:nvSpPr>
          <p:cNvPr id="54" name="Segnaposto contenuto 2">
            <a:extLst>
              <a:ext uri="{FF2B5EF4-FFF2-40B4-BE49-F238E27FC236}">
                <a16:creationId xmlns:a16="http://schemas.microsoft.com/office/drawing/2014/main" xmlns="" id="{CDE40B51-C0ED-4D98-BA26-0CB700AA174A}"/>
              </a:ext>
            </a:extLst>
          </p:cNvPr>
          <p:cNvSpPr txBox="1">
            <a:spLocks/>
          </p:cNvSpPr>
          <p:nvPr/>
        </p:nvSpPr>
        <p:spPr bwMode="auto">
          <a:xfrm>
            <a:off x="5255168" y="5367077"/>
            <a:ext cx="342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200" i="1" kern="0" dirty="0">
                <a:latin typeface="Calibri" panose="020F0502020204030204" pitchFamily="34" charset="0"/>
              </a:rPr>
              <a:t>L’area di espansione è convenzionalmente fissata al di sopra del valore soglia 50 dell’indicatore congiunturale.</a:t>
            </a:r>
            <a:endParaRPr lang="it-IT" sz="1100" i="1" kern="0" dirty="0">
              <a:latin typeface="Calibri" panose="020F0502020204030204" pitchFamily="34" charset="0"/>
            </a:endParaRPr>
          </a:p>
        </p:txBody>
      </p:sp>
      <p:sp>
        <p:nvSpPr>
          <p:cNvPr id="55" name="Rettangolo 54">
            <a:extLst>
              <a:ext uri="{FF2B5EF4-FFF2-40B4-BE49-F238E27FC236}">
                <a16:creationId xmlns:a16="http://schemas.microsoft.com/office/drawing/2014/main" xmlns="" id="{B6567006-3574-46E8-B2A5-24F787E1CF70}"/>
              </a:ext>
            </a:extLst>
          </p:cNvPr>
          <p:cNvSpPr/>
          <p:nvPr/>
        </p:nvSpPr>
        <p:spPr bwMode="auto">
          <a:xfrm>
            <a:off x="4895737" y="5075757"/>
            <a:ext cx="3650470" cy="2179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56" name="Gruppo 55">
            <a:extLst>
              <a:ext uri="{FF2B5EF4-FFF2-40B4-BE49-F238E27FC236}">
                <a16:creationId xmlns:a16="http://schemas.microsoft.com/office/drawing/2014/main" xmlns="" id="{648198EA-9B41-4848-8278-039F33B4F5B4}"/>
              </a:ext>
            </a:extLst>
          </p:cNvPr>
          <p:cNvGrpSpPr/>
          <p:nvPr/>
        </p:nvGrpSpPr>
        <p:grpSpPr>
          <a:xfrm>
            <a:off x="4901425" y="5052742"/>
            <a:ext cx="3591419" cy="432924"/>
            <a:chOff x="4901425" y="5052742"/>
            <a:chExt cx="3591419" cy="432924"/>
          </a:xfrm>
        </p:grpSpPr>
        <p:sp>
          <p:nvSpPr>
            <p:cNvPr id="57" name="Segnaposto contenuto 2">
              <a:extLst>
                <a:ext uri="{FF2B5EF4-FFF2-40B4-BE49-F238E27FC236}">
                  <a16:creationId xmlns:a16="http://schemas.microsoft.com/office/drawing/2014/main" xmlns="" id="{0CBA69AA-3AC0-45A5-B6EA-A7A9CBB7A399}"/>
                </a:ext>
              </a:extLst>
            </p:cNvPr>
            <p:cNvSpPr txBox="1">
              <a:spLocks/>
            </p:cNvSpPr>
            <p:nvPr/>
          </p:nvSpPr>
          <p:spPr bwMode="auto">
            <a:xfrm>
              <a:off x="4901425"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8" name="Segnaposto contenuto 2">
              <a:extLst>
                <a:ext uri="{FF2B5EF4-FFF2-40B4-BE49-F238E27FC236}">
                  <a16:creationId xmlns:a16="http://schemas.microsoft.com/office/drawing/2014/main" xmlns="" id="{30F0A3AC-C035-4540-8B52-4FD9399D39AF}"/>
                </a:ext>
              </a:extLst>
            </p:cNvPr>
            <p:cNvSpPr txBox="1">
              <a:spLocks/>
            </p:cNvSpPr>
            <p:nvPr/>
          </p:nvSpPr>
          <p:spPr bwMode="auto">
            <a:xfrm>
              <a:off x="5611489"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9" name="Segnaposto contenuto 2">
              <a:extLst>
                <a:ext uri="{FF2B5EF4-FFF2-40B4-BE49-F238E27FC236}">
                  <a16:creationId xmlns:a16="http://schemas.microsoft.com/office/drawing/2014/main" xmlns="" id="{FED1DC5D-DCFC-4D73-8D78-B65C90C96973}"/>
                </a:ext>
              </a:extLst>
            </p:cNvPr>
            <p:cNvSpPr txBox="1">
              <a:spLocks/>
            </p:cNvSpPr>
            <p:nvPr/>
          </p:nvSpPr>
          <p:spPr bwMode="auto">
            <a:xfrm>
              <a:off x="6321553"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0" name="Segnaposto contenuto 2">
              <a:extLst>
                <a:ext uri="{FF2B5EF4-FFF2-40B4-BE49-F238E27FC236}">
                  <a16:creationId xmlns:a16="http://schemas.microsoft.com/office/drawing/2014/main" xmlns="" id="{AEB23DA4-12EB-455F-9DD5-E74572E39C85}"/>
                </a:ext>
              </a:extLst>
            </p:cNvPr>
            <p:cNvSpPr txBox="1">
              <a:spLocks/>
            </p:cNvSpPr>
            <p:nvPr/>
          </p:nvSpPr>
          <p:spPr bwMode="auto">
            <a:xfrm>
              <a:off x="7050667"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1" name="Segnaposto contenuto 2">
              <a:extLst>
                <a:ext uri="{FF2B5EF4-FFF2-40B4-BE49-F238E27FC236}">
                  <a16:creationId xmlns:a16="http://schemas.microsoft.com/office/drawing/2014/main" xmlns="" id="{4125375C-6262-4929-A507-93CBBD422107}"/>
                </a:ext>
              </a:extLst>
            </p:cNvPr>
            <p:cNvSpPr txBox="1">
              <a:spLocks/>
            </p:cNvSpPr>
            <p:nvPr/>
          </p:nvSpPr>
          <p:spPr bwMode="auto">
            <a:xfrm>
              <a:off x="7779780"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18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grpSp>
      <p:grpSp>
        <p:nvGrpSpPr>
          <p:cNvPr id="4" name="Gruppo 3">
            <a:extLst>
              <a:ext uri="{FF2B5EF4-FFF2-40B4-BE49-F238E27FC236}">
                <a16:creationId xmlns:a16="http://schemas.microsoft.com/office/drawing/2014/main" xmlns="" id="{9914989A-C983-42E5-8AD0-A4DCC880847E}"/>
              </a:ext>
            </a:extLst>
          </p:cNvPr>
          <p:cNvGrpSpPr/>
          <p:nvPr/>
        </p:nvGrpSpPr>
        <p:grpSpPr>
          <a:xfrm>
            <a:off x="410284" y="2998800"/>
            <a:ext cx="3595859" cy="2350699"/>
            <a:chOff x="410284" y="2998800"/>
            <a:chExt cx="3595859" cy="2350699"/>
          </a:xfrm>
        </p:grpSpPr>
        <p:pic>
          <p:nvPicPr>
            <p:cNvPr id="2" name="Immagine 1">
              <a:extLst>
                <a:ext uri="{FF2B5EF4-FFF2-40B4-BE49-F238E27FC236}">
                  <a16:creationId xmlns:a16="http://schemas.microsoft.com/office/drawing/2014/main" xmlns="" id="{3A69C4FF-0751-4862-8D68-2D871B4D8C67}"/>
                </a:ext>
              </a:extLst>
            </p:cNvPr>
            <p:cNvPicPr>
              <a:picLocks noChangeAspect="1"/>
            </p:cNvPicPr>
            <p:nvPr/>
          </p:nvPicPr>
          <p:blipFill>
            <a:blip r:embed="rId5"/>
            <a:stretch>
              <a:fillRect/>
            </a:stretch>
          </p:blipFill>
          <p:spPr>
            <a:xfrm>
              <a:off x="496143" y="2998800"/>
              <a:ext cx="3510000" cy="2350699"/>
            </a:xfrm>
            <a:prstGeom prst="rect">
              <a:avLst/>
            </a:prstGeom>
          </p:spPr>
        </p:pic>
        <p:sp>
          <p:nvSpPr>
            <p:cNvPr id="62" name="Segnaposto contenuto 2">
              <a:extLst>
                <a:ext uri="{FF2B5EF4-FFF2-40B4-BE49-F238E27FC236}">
                  <a16:creationId xmlns:a16="http://schemas.microsoft.com/office/drawing/2014/main" xmlns="" id="{20C05250-BF09-4D5D-AE44-1C7D882F9B59}"/>
                </a:ext>
              </a:extLst>
            </p:cNvPr>
            <p:cNvSpPr txBox="1">
              <a:spLocks/>
            </p:cNvSpPr>
            <p:nvPr/>
          </p:nvSpPr>
          <p:spPr bwMode="auto">
            <a:xfrm>
              <a:off x="410284" y="4943545"/>
              <a:ext cx="829262" cy="307777"/>
            </a:xfrm>
            <a:prstGeom prst="rect">
              <a:avLst/>
            </a:prstGeom>
            <a:solidFill>
              <a:schemeClr val="bg1"/>
            </a:solidFill>
            <a:ln>
              <a:noFill/>
            </a:ln>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400" kern="0" dirty="0">
                  <a:solidFill>
                    <a:srgbClr val="C00000"/>
                  </a:solidFill>
                  <a:latin typeface="Calibri" panose="020F0502020204030204" pitchFamily="34" charset="0"/>
                </a:rPr>
                <a:t>18 I </a:t>
              </a:r>
              <a:r>
                <a:rPr lang="it-IT" sz="1400" kern="0" dirty="0" err="1">
                  <a:solidFill>
                    <a:srgbClr val="C00000"/>
                  </a:solidFill>
                  <a:latin typeface="Calibri" panose="020F0502020204030204" pitchFamily="34" charset="0"/>
                </a:rPr>
                <a:t>sem</a:t>
              </a:r>
              <a:endParaRPr lang="it-IT" sz="1200" kern="0" dirty="0">
                <a:solidFill>
                  <a:srgbClr val="C00000"/>
                </a:solidFill>
                <a:latin typeface="Calibri" panose="020F0502020204030204" pitchFamily="34" charset="0"/>
              </a:endParaRPr>
            </a:p>
          </p:txBody>
        </p:sp>
      </p:grpSp>
      <p:sp>
        <p:nvSpPr>
          <p:cNvPr id="5" name="Rettangolo 4">
            <a:extLst>
              <a:ext uri="{FF2B5EF4-FFF2-40B4-BE49-F238E27FC236}">
                <a16:creationId xmlns:a16="http://schemas.microsoft.com/office/drawing/2014/main" xmlns="" id="{952F6A84-E2C4-4533-AE74-02437865DFCB}"/>
              </a:ext>
            </a:extLst>
          </p:cNvPr>
          <p:cNvSpPr/>
          <p:nvPr/>
        </p:nvSpPr>
        <p:spPr bwMode="auto">
          <a:xfrm>
            <a:off x="4259870" y="3713961"/>
            <a:ext cx="594788" cy="1166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3" name="Rettangolo 62">
            <a:extLst>
              <a:ext uri="{FF2B5EF4-FFF2-40B4-BE49-F238E27FC236}">
                <a16:creationId xmlns:a16="http://schemas.microsoft.com/office/drawing/2014/main" xmlns="" id="{6D2DFBE9-960B-4BFC-BBFA-60D364C36E57}"/>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19736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pic>
        <p:nvPicPr>
          <p:cNvPr id="38" name="Immagine 37"/>
          <p:cNvPicPr>
            <a:picLocks noChangeAspect="1"/>
          </p:cNvPicPr>
          <p:nvPr/>
        </p:nvPicPr>
        <p:blipFill>
          <a:blip r:embed="rId2"/>
          <a:stretch>
            <a:fillRect/>
          </a:stretch>
        </p:blipFill>
        <p:spPr>
          <a:xfrm>
            <a:off x="5436096" y="2137879"/>
            <a:ext cx="3042439" cy="3883409"/>
          </a:xfrm>
          <a:prstGeom prst="rect">
            <a:avLst/>
          </a:prstGeom>
        </p:spPr>
      </p:pic>
      <p:sp>
        <p:nvSpPr>
          <p:cNvPr id="40" name="CasellaDiTesto 39"/>
          <p:cNvSpPr txBox="1"/>
          <p:nvPr/>
        </p:nvSpPr>
        <p:spPr>
          <a:xfrm>
            <a:off x="6536019" y="198884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43" name="CasellaDiTesto 42"/>
          <p:cNvSpPr txBox="1"/>
          <p:nvPr/>
        </p:nvSpPr>
        <p:spPr>
          <a:xfrm>
            <a:off x="7119649" y="2247603"/>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solidFill>
                  <a:srgbClr val="C00000"/>
                </a:solidFill>
              </a:rPr>
              <a:t>47,4</a:t>
            </a:r>
          </a:p>
        </p:txBody>
      </p:sp>
      <p:sp>
        <p:nvSpPr>
          <p:cNvPr id="44" name="CasellaDiTesto 43"/>
          <p:cNvSpPr txBox="1"/>
          <p:nvPr/>
        </p:nvSpPr>
        <p:spPr>
          <a:xfrm>
            <a:off x="7110317" y="4330122"/>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45" name="CasellaDiTesto 44"/>
          <p:cNvSpPr txBox="1"/>
          <p:nvPr/>
        </p:nvSpPr>
        <p:spPr>
          <a:xfrm>
            <a:off x="7721784" y="4594642"/>
            <a:ext cx="731289" cy="461665"/>
          </a:xfrm>
          <a:prstGeom prst="rect">
            <a:avLst/>
          </a:prstGeom>
          <a:noFill/>
        </p:spPr>
        <p:txBody>
          <a:bodyPr wrap="none" rtlCol="0">
            <a:spAutoFit/>
          </a:bodyPr>
          <a:lstStyle/>
          <a:p>
            <a:pPr algn="ctr"/>
            <a:r>
              <a:rPr lang="it-IT" sz="2400" dirty="0">
                <a:solidFill>
                  <a:srgbClr val="C00000"/>
                </a:solidFill>
                <a:latin typeface="Calibri" panose="020F0502020204030204" pitchFamily="34" charset="0"/>
              </a:rPr>
              <a:t>41,1</a:t>
            </a:r>
            <a:endParaRPr lang="it-IT" sz="3600" dirty="0">
              <a:solidFill>
                <a:srgbClr val="C00000"/>
              </a:solidFill>
              <a:latin typeface="Calibri" panose="020F0502020204030204" pitchFamily="34" charset="0"/>
            </a:endParaRPr>
          </a:p>
        </p:txBody>
      </p:sp>
      <p:sp>
        <p:nvSpPr>
          <p:cNvPr id="46" name="CasellaDiTesto 45"/>
          <p:cNvSpPr txBox="1"/>
          <p:nvPr/>
        </p:nvSpPr>
        <p:spPr>
          <a:xfrm>
            <a:off x="6125562" y="344250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47" name="CasellaDiTesto 46"/>
          <p:cNvSpPr txBox="1"/>
          <p:nvPr/>
        </p:nvSpPr>
        <p:spPr>
          <a:xfrm>
            <a:off x="6706651" y="3724276"/>
            <a:ext cx="731289" cy="461665"/>
          </a:xfrm>
          <a:prstGeom prst="rect">
            <a:avLst/>
          </a:prstGeom>
          <a:noFill/>
        </p:spPr>
        <p:txBody>
          <a:bodyPr wrap="none" rtlCol="0">
            <a:spAutoFit/>
          </a:bodyPr>
          <a:lstStyle/>
          <a:p>
            <a:pPr algn="ctr"/>
            <a:r>
              <a:rPr lang="it-IT" sz="2400" dirty="0">
                <a:solidFill>
                  <a:srgbClr val="C00000"/>
                </a:solidFill>
                <a:latin typeface="Calibri" panose="020F0502020204030204" pitchFamily="34" charset="0"/>
              </a:rPr>
              <a:t>43,0</a:t>
            </a:r>
            <a:endParaRPr lang="it-IT" sz="3600" dirty="0">
              <a:solidFill>
                <a:srgbClr val="C00000"/>
              </a:solidFill>
              <a:latin typeface="Calibri" panose="020F0502020204030204" pitchFamily="34" charset="0"/>
            </a:endParaRPr>
          </a:p>
        </p:txBody>
      </p:sp>
      <p:sp>
        <p:nvSpPr>
          <p:cNvPr id="48" name="CasellaDiTesto 47"/>
          <p:cNvSpPr txBox="1"/>
          <p:nvPr/>
        </p:nvSpPr>
        <p:spPr>
          <a:xfrm>
            <a:off x="4792040" y="238575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49" name="CasellaDiTesto 48"/>
          <p:cNvSpPr txBox="1"/>
          <p:nvPr/>
        </p:nvSpPr>
        <p:spPr>
          <a:xfrm>
            <a:off x="5364089" y="2653681"/>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solidFill>
                  <a:srgbClr val="C00000"/>
                </a:solidFill>
              </a:rPr>
              <a:t>52,5</a:t>
            </a:r>
          </a:p>
        </p:txBody>
      </p:sp>
      <p:pic>
        <p:nvPicPr>
          <p:cNvPr id="7" name="Immagine 6"/>
          <p:cNvPicPr>
            <a:picLocks noChangeAspect="1"/>
          </p:cNvPicPr>
          <p:nvPr/>
        </p:nvPicPr>
        <p:blipFill>
          <a:blip r:embed="rId3"/>
          <a:stretch>
            <a:fillRect/>
          </a:stretch>
        </p:blipFill>
        <p:spPr>
          <a:xfrm>
            <a:off x="6439372" y="2249608"/>
            <a:ext cx="822120" cy="561600"/>
          </a:xfrm>
          <a:prstGeom prst="rect">
            <a:avLst/>
          </a:prstGeom>
        </p:spPr>
      </p:pic>
      <p:sp>
        <p:nvSpPr>
          <p:cNvPr id="52" name="Rettangolo 51"/>
          <p:cNvSpPr/>
          <p:nvPr/>
        </p:nvSpPr>
        <p:spPr bwMode="auto">
          <a:xfrm>
            <a:off x="477888" y="2113351"/>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CasellaDiTesto 55"/>
          <p:cNvSpPr txBox="1"/>
          <p:nvPr/>
        </p:nvSpPr>
        <p:spPr>
          <a:xfrm>
            <a:off x="2454411" y="3205024"/>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51,0</a:t>
            </a:r>
          </a:p>
        </p:txBody>
      </p:sp>
      <p:sp>
        <p:nvSpPr>
          <p:cNvPr id="57" name="CasellaDiTesto 56"/>
          <p:cNvSpPr txBox="1"/>
          <p:nvPr/>
        </p:nvSpPr>
        <p:spPr>
          <a:xfrm>
            <a:off x="2112521" y="301636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58" name="CasellaDiTesto 57"/>
          <p:cNvSpPr txBox="1"/>
          <p:nvPr/>
        </p:nvSpPr>
        <p:spPr>
          <a:xfrm>
            <a:off x="2454411" y="5273451"/>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44,0</a:t>
            </a:r>
          </a:p>
        </p:txBody>
      </p:sp>
      <p:sp>
        <p:nvSpPr>
          <p:cNvPr id="59" name="CasellaDiTesto 58"/>
          <p:cNvSpPr txBox="1"/>
          <p:nvPr/>
        </p:nvSpPr>
        <p:spPr>
          <a:xfrm>
            <a:off x="2112521" y="5081487"/>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62" name="Rettangolo 61"/>
          <p:cNvSpPr/>
          <p:nvPr/>
        </p:nvSpPr>
        <p:spPr bwMode="auto">
          <a:xfrm>
            <a:off x="482724" y="4179338"/>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1" name="CasellaDiTesto 80">
            <a:extLst>
              <a:ext uri="{FF2B5EF4-FFF2-40B4-BE49-F238E27FC236}">
                <a16:creationId xmlns:a16="http://schemas.microsoft.com/office/drawing/2014/main" xmlns="" id="{071133B9-BF7F-48E6-89ED-8CF7E18CE980}"/>
              </a:ext>
            </a:extLst>
          </p:cNvPr>
          <p:cNvSpPr txBox="1"/>
          <p:nvPr/>
        </p:nvSpPr>
        <p:spPr>
          <a:xfrm>
            <a:off x="4298716" y="4581128"/>
            <a:ext cx="1153429" cy="523220"/>
          </a:xfrm>
          <a:prstGeom prst="rect">
            <a:avLst/>
          </a:prstGeom>
          <a:noFill/>
        </p:spPr>
        <p:txBody>
          <a:bodyPr wrap="square" rtlCol="0">
            <a:spAutoFit/>
          </a:bodyPr>
          <a:lstStyle/>
          <a:p>
            <a:pPr algn="r"/>
            <a:r>
              <a:rPr lang="it-IT" sz="1400" i="1" dirty="0">
                <a:latin typeface="Calibri" panose="020F0502020204030204" pitchFamily="34" charset="0"/>
              </a:rPr>
              <a:t>Sotto la media (47,3)</a:t>
            </a:r>
          </a:p>
        </p:txBody>
      </p:sp>
      <p:sp>
        <p:nvSpPr>
          <p:cNvPr id="37" name="Rettangolo arrotondato 56">
            <a:extLst>
              <a:ext uri="{FF2B5EF4-FFF2-40B4-BE49-F238E27FC236}">
                <a16:creationId xmlns:a16="http://schemas.microsoft.com/office/drawing/2014/main" xmlns="" id="{8340E62E-7888-43A9-9FA7-F96A9B401659}"/>
              </a:ext>
            </a:extLst>
          </p:cNvPr>
          <p:cNvSpPr/>
          <p:nvPr/>
        </p:nvSpPr>
        <p:spPr bwMode="auto">
          <a:xfrm>
            <a:off x="478913" y="2036280"/>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42" name="Rettangolo arrotondato 57">
            <a:extLst>
              <a:ext uri="{FF2B5EF4-FFF2-40B4-BE49-F238E27FC236}">
                <a16:creationId xmlns:a16="http://schemas.microsoft.com/office/drawing/2014/main" xmlns="" id="{4437F8E6-61B5-4A87-BDF8-ABC57CA8B1D6}"/>
              </a:ext>
            </a:extLst>
          </p:cNvPr>
          <p:cNvSpPr/>
          <p:nvPr/>
        </p:nvSpPr>
        <p:spPr bwMode="auto">
          <a:xfrm>
            <a:off x="478913" y="4095087"/>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50" name="Elemento grafico 49">
            <a:extLst>
              <a:ext uri="{FF2B5EF4-FFF2-40B4-BE49-F238E27FC236}">
                <a16:creationId xmlns:a16="http://schemas.microsoft.com/office/drawing/2014/main" xmlns="" id="{DACEBE0B-DF31-49D5-938F-35103F97E7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0611453">
            <a:off x="2542434" y="2522981"/>
            <a:ext cx="514720" cy="514720"/>
          </a:xfrm>
          <a:prstGeom prst="rect">
            <a:avLst/>
          </a:prstGeom>
        </p:spPr>
      </p:pic>
      <p:pic>
        <p:nvPicPr>
          <p:cNvPr id="54" name="Elemento grafico 53">
            <a:extLst>
              <a:ext uri="{FF2B5EF4-FFF2-40B4-BE49-F238E27FC236}">
                <a16:creationId xmlns:a16="http://schemas.microsoft.com/office/drawing/2014/main" xmlns="" id="{6BC28B7E-F62D-400D-9E16-C54E968B11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682805" y="4647221"/>
            <a:ext cx="413136" cy="413136"/>
          </a:xfrm>
          <a:prstGeom prst="rect">
            <a:avLst/>
          </a:prstGeom>
        </p:spPr>
      </p:pic>
      <p:sp>
        <p:nvSpPr>
          <p:cNvPr id="55" name="Rettangolo 54">
            <a:extLst>
              <a:ext uri="{FF2B5EF4-FFF2-40B4-BE49-F238E27FC236}">
                <a16:creationId xmlns:a16="http://schemas.microsoft.com/office/drawing/2014/main" xmlns="" id="{09F5038C-53C8-4AC2-981A-D60E8BD4E455}"/>
              </a:ext>
            </a:extLst>
          </p:cNvPr>
          <p:cNvSpPr/>
          <p:nvPr/>
        </p:nvSpPr>
        <p:spPr>
          <a:xfrm>
            <a:off x="395289" y="1328399"/>
            <a:ext cx="3193472"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CATEGORIA</a:t>
            </a:r>
          </a:p>
          <a:p>
            <a:r>
              <a:rPr lang="it-IT" sz="1400" b="0" i="1" dirty="0">
                <a:latin typeface="Calibri" panose="020F0502020204030204" pitchFamily="34" charset="0"/>
              </a:rPr>
              <a:t>(Previsione al 30 giugno 2018)</a:t>
            </a:r>
          </a:p>
        </p:txBody>
      </p:sp>
      <p:sp>
        <p:nvSpPr>
          <p:cNvPr id="60" name="Rettangolo 59">
            <a:extLst>
              <a:ext uri="{FF2B5EF4-FFF2-40B4-BE49-F238E27FC236}">
                <a16:creationId xmlns:a16="http://schemas.microsoft.com/office/drawing/2014/main" xmlns="" id="{D077496D-3FD9-4084-9864-259EA9994D0C}"/>
              </a:ext>
            </a:extLst>
          </p:cNvPr>
          <p:cNvSpPr/>
          <p:nvPr/>
        </p:nvSpPr>
        <p:spPr>
          <a:xfrm>
            <a:off x="4572000" y="1328399"/>
            <a:ext cx="3293171"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AREA GEOGRAFICA</a:t>
            </a:r>
          </a:p>
          <a:p>
            <a:r>
              <a:rPr lang="it-IT" sz="1400" b="0" i="1" dirty="0">
                <a:latin typeface="Calibri" panose="020F0502020204030204" pitchFamily="34" charset="0"/>
              </a:rPr>
              <a:t>(Previsione al 30 giugno 2018)</a:t>
            </a:r>
          </a:p>
        </p:txBody>
      </p:sp>
      <p:pic>
        <p:nvPicPr>
          <p:cNvPr id="61" name="Immagine 60">
            <a:extLst>
              <a:ext uri="{FF2B5EF4-FFF2-40B4-BE49-F238E27FC236}">
                <a16:creationId xmlns:a16="http://schemas.microsoft.com/office/drawing/2014/main" xmlns="" id="{051687F8-001F-43A5-AB5C-9A670F33AAF3}"/>
              </a:ext>
            </a:extLst>
          </p:cNvPr>
          <p:cNvPicPr>
            <a:picLocks noChangeAspect="1"/>
          </p:cNvPicPr>
          <p:nvPr/>
        </p:nvPicPr>
        <p:blipFill>
          <a:blip r:embed="rId8"/>
          <a:stretch>
            <a:fillRect/>
          </a:stretch>
        </p:blipFill>
        <p:spPr>
          <a:xfrm>
            <a:off x="4735528" y="2688292"/>
            <a:ext cx="794020" cy="542233"/>
          </a:xfrm>
          <a:prstGeom prst="rect">
            <a:avLst/>
          </a:prstGeom>
        </p:spPr>
      </p:pic>
      <p:pic>
        <p:nvPicPr>
          <p:cNvPr id="5" name="Immagine 4">
            <a:extLst>
              <a:ext uri="{FF2B5EF4-FFF2-40B4-BE49-F238E27FC236}">
                <a16:creationId xmlns:a16="http://schemas.microsoft.com/office/drawing/2014/main" xmlns="" id="{BEA856CA-0E74-465F-AD02-A06BCCE5DC2C}"/>
              </a:ext>
            </a:extLst>
          </p:cNvPr>
          <p:cNvPicPr>
            <a:picLocks noChangeAspect="1"/>
          </p:cNvPicPr>
          <p:nvPr/>
        </p:nvPicPr>
        <p:blipFill>
          <a:blip r:embed="rId9"/>
          <a:stretch>
            <a:fillRect/>
          </a:stretch>
        </p:blipFill>
        <p:spPr>
          <a:xfrm>
            <a:off x="6086350" y="3724276"/>
            <a:ext cx="790794" cy="540030"/>
          </a:xfrm>
          <a:prstGeom prst="rect">
            <a:avLst/>
          </a:prstGeom>
        </p:spPr>
      </p:pic>
      <p:pic>
        <p:nvPicPr>
          <p:cNvPr id="9" name="Immagine 8">
            <a:extLst>
              <a:ext uri="{FF2B5EF4-FFF2-40B4-BE49-F238E27FC236}">
                <a16:creationId xmlns:a16="http://schemas.microsoft.com/office/drawing/2014/main" xmlns="" id="{EE89DC9E-9D96-4E53-93BB-98D283442799}"/>
              </a:ext>
            </a:extLst>
          </p:cNvPr>
          <p:cNvPicPr>
            <a:picLocks noChangeAspect="1"/>
          </p:cNvPicPr>
          <p:nvPr/>
        </p:nvPicPr>
        <p:blipFill>
          <a:blip r:embed="rId10"/>
          <a:stretch>
            <a:fillRect/>
          </a:stretch>
        </p:blipFill>
        <p:spPr>
          <a:xfrm>
            <a:off x="7058116" y="4632522"/>
            <a:ext cx="756875" cy="516867"/>
          </a:xfrm>
          <a:prstGeom prst="rect">
            <a:avLst/>
          </a:prstGeom>
        </p:spPr>
      </p:pic>
      <p:pic>
        <p:nvPicPr>
          <p:cNvPr id="6" name="Immagine 5">
            <a:extLst>
              <a:ext uri="{FF2B5EF4-FFF2-40B4-BE49-F238E27FC236}">
                <a16:creationId xmlns:a16="http://schemas.microsoft.com/office/drawing/2014/main" xmlns="" id="{44CBC894-D426-44C6-A493-A4ED66675F9D}"/>
              </a:ext>
            </a:extLst>
          </p:cNvPr>
          <p:cNvPicPr>
            <a:picLocks noChangeAspect="1"/>
          </p:cNvPicPr>
          <p:nvPr/>
        </p:nvPicPr>
        <p:blipFill>
          <a:blip r:embed="rId11"/>
          <a:stretch>
            <a:fillRect/>
          </a:stretch>
        </p:blipFill>
        <p:spPr>
          <a:xfrm>
            <a:off x="396000" y="2558578"/>
            <a:ext cx="2005200" cy="1369344"/>
          </a:xfrm>
          <a:prstGeom prst="rect">
            <a:avLst/>
          </a:prstGeom>
        </p:spPr>
      </p:pic>
      <p:pic>
        <p:nvPicPr>
          <p:cNvPr id="8" name="Immagine 7">
            <a:extLst>
              <a:ext uri="{FF2B5EF4-FFF2-40B4-BE49-F238E27FC236}">
                <a16:creationId xmlns:a16="http://schemas.microsoft.com/office/drawing/2014/main" xmlns="" id="{CFFA337A-396F-49AB-841C-C6EB41DC1172}"/>
              </a:ext>
            </a:extLst>
          </p:cNvPr>
          <p:cNvPicPr>
            <a:picLocks noChangeAspect="1"/>
          </p:cNvPicPr>
          <p:nvPr/>
        </p:nvPicPr>
        <p:blipFill>
          <a:blip r:embed="rId12"/>
          <a:stretch>
            <a:fillRect/>
          </a:stretch>
        </p:blipFill>
        <p:spPr>
          <a:xfrm>
            <a:off x="396000" y="4581778"/>
            <a:ext cx="2005200" cy="1369344"/>
          </a:xfrm>
          <a:prstGeom prst="rect">
            <a:avLst/>
          </a:prstGeom>
        </p:spPr>
      </p:pic>
      <p:sp>
        <p:nvSpPr>
          <p:cNvPr id="39" name="Titolo 1">
            <a:extLst>
              <a:ext uri="{FF2B5EF4-FFF2-40B4-BE49-F238E27FC236}">
                <a16:creationId xmlns:a16="http://schemas.microsoft.com/office/drawing/2014/main" xmlns="" id="{0489F9D3-4DDA-4DE0-94F5-EFA69872BEAE}"/>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Fiducia ANDAMENTO IMPRESA | </a:t>
            </a:r>
            <a:r>
              <a:rPr lang="it-IT" sz="2200" b="1" dirty="0">
                <a:solidFill>
                  <a:schemeClr val="tx1">
                    <a:lumMod val="85000"/>
                    <a:lumOff val="15000"/>
                  </a:schemeClr>
                </a:solidFill>
                <a:latin typeface="Calibri" panose="020F0502020204030204" pitchFamily="34" charset="0"/>
                <a:ea typeface="+mj-ea"/>
                <a:cs typeface="Arial"/>
              </a:rPr>
              <a:t>I</a:t>
            </a:r>
            <a:r>
              <a:rPr lang="it-IT" sz="2200" dirty="0">
                <a:solidFill>
                  <a:schemeClr val="tx1">
                    <a:lumMod val="85000"/>
                    <a:lumOff val="15000"/>
                  </a:schemeClr>
                </a:solidFill>
                <a:latin typeface="Calibri" panose="020F0502020204030204" pitchFamily="34" charset="0"/>
                <a:cs typeface="Arial"/>
              </a:rPr>
              <a:t> </a:t>
            </a:r>
            <a:r>
              <a:rPr lang="it-IT" sz="2200" u="sng" dirty="0">
                <a:solidFill>
                  <a:schemeClr val="tx1">
                    <a:lumMod val="85000"/>
                    <a:lumOff val="15000"/>
                  </a:schemeClr>
                </a:solidFill>
                <a:latin typeface="Calibri" panose="020F0502020204030204" pitchFamily="34" charset="0"/>
                <a:cs typeface="Arial"/>
              </a:rPr>
              <a:t>venditori</a:t>
            </a:r>
            <a:r>
              <a:rPr lang="it-IT" sz="2200" dirty="0">
                <a:solidFill>
                  <a:schemeClr val="tx1">
                    <a:lumMod val="85000"/>
                    <a:lumOff val="15000"/>
                  </a:schemeClr>
                </a:solidFill>
                <a:latin typeface="Calibri" panose="020F0502020204030204" pitchFamily="34" charset="0"/>
                <a:cs typeface="Arial"/>
              </a:rPr>
              <a:t> evidenziano un </a:t>
            </a:r>
            <a:r>
              <a:rPr lang="it-IT" sz="2200" u="sng" dirty="0">
                <a:solidFill>
                  <a:schemeClr val="tx1">
                    <a:lumMod val="85000"/>
                    <a:lumOff val="15000"/>
                  </a:schemeClr>
                </a:solidFill>
                <a:latin typeface="Calibri" panose="020F0502020204030204" pitchFamily="34" charset="0"/>
                <a:cs typeface="Arial"/>
              </a:rPr>
              <a:t>livello di fiducia più elevato</a:t>
            </a:r>
            <a:r>
              <a:rPr lang="it-IT" sz="2200" dirty="0">
                <a:solidFill>
                  <a:schemeClr val="tx1">
                    <a:lumMod val="85000"/>
                    <a:lumOff val="15000"/>
                  </a:schemeClr>
                </a:solidFill>
                <a:latin typeface="Calibri" panose="020F0502020204030204" pitchFamily="34" charset="0"/>
                <a:cs typeface="Arial"/>
              </a:rPr>
              <a:t> anche con riferimento all’</a:t>
            </a:r>
            <a:r>
              <a:rPr lang="it-IT" sz="2200" u="sng" dirty="0">
                <a:solidFill>
                  <a:schemeClr val="tx1">
                    <a:lumMod val="85000"/>
                    <a:lumOff val="15000"/>
                  </a:schemeClr>
                </a:solidFill>
                <a:latin typeface="Calibri" panose="020F0502020204030204" pitchFamily="34" charset="0"/>
                <a:cs typeface="Arial"/>
              </a:rPr>
              <a:t>andamento della propria impresa</a:t>
            </a:r>
            <a:r>
              <a:rPr lang="it-IT" sz="2200" dirty="0">
                <a:solidFill>
                  <a:schemeClr val="tx1">
                    <a:lumMod val="85000"/>
                    <a:lumOff val="15000"/>
                  </a:schemeClr>
                </a:solidFill>
                <a:latin typeface="Calibri" panose="020F0502020204030204" pitchFamily="34" charset="0"/>
                <a:cs typeface="Arial"/>
              </a:rPr>
              <a:t>… </a:t>
            </a:r>
            <a:r>
              <a:rPr lang="it-IT" sz="2200" u="sng" dirty="0">
                <a:solidFill>
                  <a:schemeClr val="tx1">
                    <a:lumMod val="85000"/>
                    <a:lumOff val="15000"/>
                  </a:schemeClr>
                </a:solidFill>
                <a:latin typeface="Calibri" panose="020F0502020204030204" pitchFamily="34" charset="0"/>
                <a:cs typeface="Arial"/>
              </a:rPr>
              <a:t>cala la fiducia</a:t>
            </a:r>
            <a:r>
              <a:rPr lang="it-IT" sz="2200" dirty="0">
                <a:solidFill>
                  <a:schemeClr val="tx1">
                    <a:lumMod val="85000"/>
                    <a:lumOff val="15000"/>
                  </a:schemeClr>
                </a:solidFill>
                <a:latin typeface="Calibri" panose="020F0502020204030204" pitchFamily="34" charset="0"/>
                <a:cs typeface="Arial"/>
              </a:rPr>
              <a:t> presso gli operatori del </a:t>
            </a:r>
            <a:r>
              <a:rPr lang="it-IT" sz="2200" u="sng" dirty="0">
                <a:solidFill>
                  <a:schemeClr val="tx1">
                    <a:lumMod val="85000"/>
                    <a:lumOff val="15000"/>
                  </a:schemeClr>
                </a:solidFill>
                <a:latin typeface="Calibri" panose="020F0502020204030204" pitchFamily="34" charset="0"/>
                <a:cs typeface="Arial"/>
              </a:rPr>
              <a:t>Nord Est</a:t>
            </a:r>
            <a:r>
              <a:rPr lang="it-IT" sz="2200" dirty="0">
                <a:solidFill>
                  <a:schemeClr val="tx1">
                    <a:lumMod val="85000"/>
                    <a:lumOff val="15000"/>
                  </a:schemeClr>
                </a:solidFill>
                <a:latin typeface="Calibri" panose="020F0502020204030204" pitchFamily="34" charset="0"/>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65" name="Rettangolo arrotondato 56">
            <a:extLst>
              <a:ext uri="{FF2B5EF4-FFF2-40B4-BE49-F238E27FC236}">
                <a16:creationId xmlns:a16="http://schemas.microsoft.com/office/drawing/2014/main" xmlns="" id="{3C68CD33-2FCB-4526-99EF-F6B88BE61A70}"/>
              </a:ext>
            </a:extLst>
          </p:cNvPr>
          <p:cNvSpPr/>
          <p:nvPr/>
        </p:nvSpPr>
        <p:spPr bwMode="auto">
          <a:xfrm>
            <a:off x="584426" y="2010303"/>
            <a:ext cx="3056189" cy="448118"/>
          </a:xfrm>
          <a:prstGeom prst="roundRect">
            <a:avLst>
              <a:gd name="adj" fmla="val 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Venditori 4w e 2w</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66" name="Rettangolo arrotondato 57">
            <a:extLst>
              <a:ext uri="{FF2B5EF4-FFF2-40B4-BE49-F238E27FC236}">
                <a16:creationId xmlns:a16="http://schemas.microsoft.com/office/drawing/2014/main" xmlns="" id="{D7F48F78-1761-4526-B284-7BC502D367FE}"/>
              </a:ext>
            </a:extLst>
          </p:cNvPr>
          <p:cNvSpPr/>
          <p:nvPr/>
        </p:nvSpPr>
        <p:spPr bwMode="auto">
          <a:xfrm>
            <a:off x="623793" y="4080289"/>
            <a:ext cx="3056189" cy="448118"/>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Riparatori e altri</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41" name="CasellaDiTesto 40">
            <a:extLst>
              <a:ext uri="{FF2B5EF4-FFF2-40B4-BE49-F238E27FC236}">
                <a16:creationId xmlns:a16="http://schemas.microsoft.com/office/drawing/2014/main" xmlns="" id="{6340A69D-2024-4AB6-9C96-3DB7C3A90EB2}"/>
              </a:ext>
            </a:extLst>
          </p:cNvPr>
          <p:cNvSpPr txBox="1"/>
          <p:nvPr/>
        </p:nvSpPr>
        <p:spPr>
          <a:xfrm>
            <a:off x="7829120" y="1922154"/>
            <a:ext cx="1135974" cy="523220"/>
          </a:xfrm>
          <a:prstGeom prst="rect">
            <a:avLst/>
          </a:prstGeom>
          <a:noFill/>
        </p:spPr>
        <p:txBody>
          <a:bodyPr wrap="square" rtlCol="0">
            <a:spAutoFit/>
          </a:bodyPr>
          <a:lstStyle/>
          <a:p>
            <a:r>
              <a:rPr lang="it-IT" sz="1400" i="1" dirty="0">
                <a:latin typeface="Calibri" panose="020F0502020204030204" pitchFamily="34" charset="0"/>
              </a:rPr>
              <a:t>Sopra la media (47,3)</a:t>
            </a:r>
          </a:p>
        </p:txBody>
      </p:sp>
      <p:pic>
        <p:nvPicPr>
          <p:cNvPr id="51" name="Immagine 50">
            <a:extLst>
              <a:ext uri="{FF2B5EF4-FFF2-40B4-BE49-F238E27FC236}">
                <a16:creationId xmlns:a16="http://schemas.microsoft.com/office/drawing/2014/main" xmlns="" id="{3CCCA91C-EF0C-4585-BE9D-5D6377191967}"/>
              </a:ext>
            </a:extLst>
          </p:cNvPr>
          <p:cNvPicPr>
            <a:picLocks noChangeAspect="1"/>
          </p:cNvPicPr>
          <p:nvPr/>
        </p:nvPicPr>
        <p:blipFill>
          <a:blip r:embed="rId13"/>
          <a:stretch>
            <a:fillRect/>
          </a:stretch>
        </p:blipFill>
        <p:spPr>
          <a:xfrm>
            <a:off x="4403990" y="1620167"/>
            <a:ext cx="3661875" cy="2061900"/>
          </a:xfrm>
          <a:prstGeom prst="rect">
            <a:avLst/>
          </a:prstGeom>
        </p:spPr>
      </p:pic>
      <p:pic>
        <p:nvPicPr>
          <p:cNvPr id="63" name="Immagine 62">
            <a:extLst>
              <a:ext uri="{FF2B5EF4-FFF2-40B4-BE49-F238E27FC236}">
                <a16:creationId xmlns:a16="http://schemas.microsoft.com/office/drawing/2014/main" xmlns="" id="{4B7F346E-1349-4FF0-820E-99E98452573F}"/>
              </a:ext>
            </a:extLst>
          </p:cNvPr>
          <p:cNvPicPr>
            <a:picLocks noChangeAspect="1"/>
          </p:cNvPicPr>
          <p:nvPr/>
        </p:nvPicPr>
        <p:blipFill>
          <a:blip r:embed="rId14">
            <a:grayscl/>
          </a:blip>
          <a:stretch>
            <a:fillRect/>
          </a:stretch>
        </p:blipFill>
        <p:spPr>
          <a:xfrm>
            <a:off x="4714762" y="2906932"/>
            <a:ext cx="4277419" cy="3163667"/>
          </a:xfrm>
          <a:prstGeom prst="rect">
            <a:avLst/>
          </a:prstGeom>
        </p:spPr>
      </p:pic>
      <p:sp>
        <p:nvSpPr>
          <p:cNvPr id="53" name="CasellaDiTesto 52">
            <a:extLst>
              <a:ext uri="{FF2B5EF4-FFF2-40B4-BE49-F238E27FC236}">
                <a16:creationId xmlns:a16="http://schemas.microsoft.com/office/drawing/2014/main" xmlns="" id="{2C810133-1FB3-4341-9ABC-970C8C30878C}"/>
              </a:ext>
            </a:extLst>
          </p:cNvPr>
          <p:cNvSpPr txBox="1"/>
          <p:nvPr/>
        </p:nvSpPr>
        <p:spPr>
          <a:xfrm>
            <a:off x="4787396" y="3051642"/>
            <a:ext cx="1432547" cy="253916"/>
          </a:xfrm>
          <a:prstGeom prst="rect">
            <a:avLst/>
          </a:prstGeom>
          <a:noFill/>
        </p:spPr>
        <p:txBody>
          <a:bodyPr wrap="square" rtlCol="0">
            <a:spAutoFit/>
          </a:bodyPr>
          <a:lstStyle/>
          <a:p>
            <a:pPr algn="ctr"/>
            <a:r>
              <a:rPr lang="it-IT" sz="1050" b="0" i="1" dirty="0">
                <a:latin typeface="Calibri" panose="020F0502020204030204" pitchFamily="34" charset="0"/>
              </a:rPr>
              <a:t>(51,0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4" name="CasellaDiTesto 63">
            <a:extLst>
              <a:ext uri="{FF2B5EF4-FFF2-40B4-BE49-F238E27FC236}">
                <a16:creationId xmlns:a16="http://schemas.microsoft.com/office/drawing/2014/main" xmlns="" id="{58C5F9EC-254C-4A9D-A40E-E7A57A450F30}"/>
              </a:ext>
            </a:extLst>
          </p:cNvPr>
          <p:cNvSpPr txBox="1"/>
          <p:nvPr/>
        </p:nvSpPr>
        <p:spPr>
          <a:xfrm>
            <a:off x="6491055" y="262431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(49,5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7" name="CasellaDiTesto 66">
            <a:extLst>
              <a:ext uri="{FF2B5EF4-FFF2-40B4-BE49-F238E27FC236}">
                <a16:creationId xmlns:a16="http://schemas.microsoft.com/office/drawing/2014/main" xmlns="" id="{5319BAC9-F15A-4500-BF51-9294726F2802}"/>
              </a:ext>
            </a:extLst>
          </p:cNvPr>
          <p:cNvSpPr txBox="1"/>
          <p:nvPr/>
        </p:nvSpPr>
        <p:spPr>
          <a:xfrm>
            <a:off x="5940152" y="4098186"/>
            <a:ext cx="1432547" cy="253916"/>
          </a:xfrm>
          <a:prstGeom prst="rect">
            <a:avLst/>
          </a:prstGeom>
          <a:noFill/>
        </p:spPr>
        <p:txBody>
          <a:bodyPr wrap="square" rtlCol="0">
            <a:spAutoFit/>
          </a:bodyPr>
          <a:lstStyle/>
          <a:p>
            <a:pPr algn="ctr"/>
            <a:r>
              <a:rPr lang="it-IT" sz="1050" b="0" i="1" dirty="0">
                <a:latin typeface="Calibri" panose="020F0502020204030204" pitchFamily="34" charset="0"/>
              </a:rPr>
              <a:t>(43,0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8" name="CasellaDiTesto 67">
            <a:extLst>
              <a:ext uri="{FF2B5EF4-FFF2-40B4-BE49-F238E27FC236}">
                <a16:creationId xmlns:a16="http://schemas.microsoft.com/office/drawing/2014/main" xmlns="" id="{4A271D11-76F4-4008-8A66-1CEEAA683F92}"/>
              </a:ext>
            </a:extLst>
          </p:cNvPr>
          <p:cNvSpPr txBox="1"/>
          <p:nvPr/>
        </p:nvSpPr>
        <p:spPr>
          <a:xfrm>
            <a:off x="7088803" y="501042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(40,0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9" name="CasellaDiTesto 68">
            <a:extLst>
              <a:ext uri="{FF2B5EF4-FFF2-40B4-BE49-F238E27FC236}">
                <a16:creationId xmlns:a16="http://schemas.microsoft.com/office/drawing/2014/main" xmlns="" id="{AB339900-6933-4251-925C-139468D28C1B}"/>
              </a:ext>
            </a:extLst>
          </p:cNvPr>
          <p:cNvSpPr txBox="1"/>
          <p:nvPr/>
        </p:nvSpPr>
        <p:spPr>
          <a:xfrm>
            <a:off x="2153686" y="3611806"/>
            <a:ext cx="1432547" cy="253916"/>
          </a:xfrm>
          <a:prstGeom prst="rect">
            <a:avLst/>
          </a:prstGeom>
          <a:noFill/>
        </p:spPr>
        <p:txBody>
          <a:bodyPr wrap="square" rtlCol="0">
            <a:spAutoFit/>
          </a:bodyPr>
          <a:lstStyle/>
          <a:p>
            <a:pPr algn="ctr"/>
            <a:r>
              <a:rPr lang="it-IT" sz="1050" b="0" i="1" dirty="0">
                <a:latin typeface="Calibri" panose="020F0502020204030204" pitchFamily="34" charset="0"/>
              </a:rPr>
              <a:t>(52,0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70" name="CasellaDiTesto 69">
            <a:extLst>
              <a:ext uri="{FF2B5EF4-FFF2-40B4-BE49-F238E27FC236}">
                <a16:creationId xmlns:a16="http://schemas.microsoft.com/office/drawing/2014/main" xmlns="" id="{ECCD8DF9-D7CD-411F-AFCA-F8CAA2DB911E}"/>
              </a:ext>
            </a:extLst>
          </p:cNvPr>
          <p:cNvSpPr txBox="1"/>
          <p:nvPr/>
        </p:nvSpPr>
        <p:spPr>
          <a:xfrm>
            <a:off x="2173099" y="5689348"/>
            <a:ext cx="1432547" cy="253916"/>
          </a:xfrm>
          <a:prstGeom prst="rect">
            <a:avLst/>
          </a:prstGeom>
          <a:noFill/>
        </p:spPr>
        <p:txBody>
          <a:bodyPr wrap="square" rtlCol="0">
            <a:spAutoFit/>
          </a:bodyPr>
          <a:lstStyle/>
          <a:p>
            <a:pPr algn="ctr"/>
            <a:r>
              <a:rPr lang="it-IT" sz="1050" b="0" i="1" dirty="0">
                <a:latin typeface="Calibri" panose="020F0502020204030204" pitchFamily="34" charset="0"/>
              </a:rPr>
              <a:t>(42,4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71" name="Rettangolo 70">
            <a:extLst>
              <a:ext uri="{FF2B5EF4-FFF2-40B4-BE49-F238E27FC236}">
                <a16:creationId xmlns:a16="http://schemas.microsoft.com/office/drawing/2014/main" xmlns="" id="{30ABB078-D071-4AFA-B7DF-F981F2FD8079}"/>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32750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A055024-718C-443C-B268-019D16F49816}"/>
              </a:ext>
            </a:extLst>
          </p:cNvPr>
          <p:cNvPicPr>
            <a:picLocks noChangeAspect="1"/>
          </p:cNvPicPr>
          <p:nvPr/>
        </p:nvPicPr>
        <p:blipFill>
          <a:blip r:embed="rId2"/>
          <a:stretch>
            <a:fillRect/>
          </a:stretch>
        </p:blipFill>
        <p:spPr>
          <a:xfrm rot="20738931">
            <a:off x="1842849" y="2699141"/>
            <a:ext cx="4905580" cy="2670955"/>
          </a:xfrm>
          <a:prstGeom prst="rect">
            <a:avLst/>
          </a:prstGeom>
        </p:spPr>
      </p:pic>
      <p:sp>
        <p:nvSpPr>
          <p:cNvPr id="8" name="Rettangolo 7"/>
          <p:cNvSpPr/>
          <p:nvPr/>
        </p:nvSpPr>
        <p:spPr>
          <a:xfrm>
            <a:off x="266267" y="1556792"/>
            <a:ext cx="8672512" cy="615553"/>
          </a:xfrm>
          <a:prstGeom prst="rect">
            <a:avLst/>
          </a:prstGeom>
        </p:spPr>
        <p:txBody>
          <a:bodyPr wrap="square">
            <a:spAutoFit/>
          </a:bodyPr>
          <a:lstStyle/>
          <a:p>
            <a:pPr algn="just"/>
            <a:r>
              <a:rPr lang="it-IT" sz="1700" b="0" dirty="0">
                <a:latin typeface="Calibri" panose="020F0502020204030204" pitchFamily="34" charset="0"/>
              </a:rPr>
              <a:t>In generale, Lei ritiene che la situazione economica complessiva del settore, </a:t>
            </a:r>
            <a:r>
              <a:rPr lang="it-IT" sz="1700" u="sng" dirty="0">
                <a:latin typeface="Calibri" panose="020F0502020204030204" pitchFamily="34" charset="0"/>
              </a:rPr>
              <a:t>da qui ai prossimi cinque anni</a:t>
            </a:r>
            <a:r>
              <a:rPr lang="it-IT" sz="1700" b="0" dirty="0">
                <a:latin typeface="Calibri" panose="020F0502020204030204" pitchFamily="34" charset="0"/>
              </a:rPr>
              <a:t>, sarà…?</a:t>
            </a:r>
          </a:p>
        </p:txBody>
      </p:sp>
      <p:sp>
        <p:nvSpPr>
          <p:cNvPr id="35"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103" name="CasellaDiTesto 9">
            <a:extLst>
              <a:ext uri="{FF2B5EF4-FFF2-40B4-BE49-F238E27FC236}">
                <a16:creationId xmlns:a16="http://schemas.microsoft.com/office/drawing/2014/main" xmlns="" id="{43DFB5AE-0594-4B5D-B5BF-C351FD1C64B8}"/>
              </a:ext>
            </a:extLst>
          </p:cNvPr>
          <p:cNvSpPr txBox="1">
            <a:spLocks noChangeArrowheads="1"/>
          </p:cNvSpPr>
          <p:nvPr/>
        </p:nvSpPr>
        <p:spPr bwMode="auto">
          <a:xfrm>
            <a:off x="5699399" y="2876077"/>
            <a:ext cx="2561262"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2400" dirty="0">
                <a:latin typeface="Calibri" panose="020F0502020204030204" pitchFamily="34" charset="0"/>
              </a:rPr>
              <a:t>Più florida </a:t>
            </a:r>
            <a:r>
              <a:rPr lang="it-IT" sz="2400" b="0" dirty="0">
                <a:latin typeface="Calibri" panose="020F0502020204030204" pitchFamily="34" charset="0"/>
              </a:rPr>
              <a:t>rispetto a quella attuale</a:t>
            </a:r>
          </a:p>
          <a:p>
            <a:pPr>
              <a:spcBef>
                <a:spcPts val="600"/>
              </a:spcBef>
            </a:pPr>
            <a:r>
              <a:rPr lang="it-IT" sz="1800" b="0" i="1" dirty="0">
                <a:latin typeface="Calibri" panose="020F0502020204030204" pitchFamily="34" charset="0"/>
              </a:rPr>
              <a:t>(era 37,0% nel I </a:t>
            </a:r>
            <a:r>
              <a:rPr lang="it-IT" sz="1800" b="0" i="1" dirty="0" err="1">
                <a:latin typeface="Calibri" panose="020F0502020204030204" pitchFamily="34" charset="0"/>
              </a:rPr>
              <a:t>sem</a:t>
            </a:r>
            <a:r>
              <a:rPr lang="it-IT" sz="1800" b="0" i="1" dirty="0">
                <a:latin typeface="Calibri" panose="020F0502020204030204" pitchFamily="34" charset="0"/>
              </a:rPr>
              <a:t> 2017)</a:t>
            </a:r>
          </a:p>
        </p:txBody>
      </p:sp>
      <p:sp>
        <p:nvSpPr>
          <p:cNvPr id="104" name="CasellaDiTesto 9">
            <a:extLst>
              <a:ext uri="{FF2B5EF4-FFF2-40B4-BE49-F238E27FC236}">
                <a16:creationId xmlns:a16="http://schemas.microsoft.com/office/drawing/2014/main" xmlns="" id="{6BF81585-531E-4FD3-901C-C3A7767BDBC6}"/>
              </a:ext>
            </a:extLst>
          </p:cNvPr>
          <p:cNvSpPr txBox="1">
            <a:spLocks noChangeArrowheads="1"/>
          </p:cNvSpPr>
          <p:nvPr/>
        </p:nvSpPr>
        <p:spPr bwMode="auto">
          <a:xfrm>
            <a:off x="793886" y="2978220"/>
            <a:ext cx="2193938"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a:spcBef>
                <a:spcPts val="600"/>
              </a:spcBef>
            </a:pPr>
            <a:r>
              <a:rPr lang="it-IT" sz="2400" dirty="0">
                <a:latin typeface="Calibri" panose="020F0502020204030204" pitchFamily="34" charset="0"/>
              </a:rPr>
              <a:t>In crisi </a:t>
            </a:r>
            <a:r>
              <a:rPr lang="it-IT" sz="2400" b="0" dirty="0">
                <a:latin typeface="Calibri" panose="020F0502020204030204" pitchFamily="34" charset="0"/>
              </a:rPr>
              <a:t>rispetto a quella attuale</a:t>
            </a:r>
          </a:p>
          <a:p>
            <a:pPr algn="r">
              <a:spcBef>
                <a:spcPts val="600"/>
              </a:spcBef>
            </a:pPr>
            <a:r>
              <a:rPr lang="it-IT" sz="1800" b="0" i="1" dirty="0">
                <a:latin typeface="Calibri" panose="020F0502020204030204" pitchFamily="34" charset="0"/>
              </a:rPr>
              <a:t>(era 18,0% nel I </a:t>
            </a:r>
            <a:r>
              <a:rPr lang="it-IT" sz="1800" b="0" i="1" dirty="0" err="1">
                <a:latin typeface="Calibri" panose="020F0502020204030204" pitchFamily="34" charset="0"/>
              </a:rPr>
              <a:t>sem</a:t>
            </a:r>
            <a:r>
              <a:rPr lang="it-IT" sz="1800" b="0" i="1" dirty="0">
                <a:latin typeface="Calibri" panose="020F0502020204030204" pitchFamily="34" charset="0"/>
              </a:rPr>
              <a:t>  2017)</a:t>
            </a:r>
          </a:p>
        </p:txBody>
      </p:sp>
      <p:sp>
        <p:nvSpPr>
          <p:cNvPr id="106" name="CasellaDiTesto 9">
            <a:extLst>
              <a:ext uri="{FF2B5EF4-FFF2-40B4-BE49-F238E27FC236}">
                <a16:creationId xmlns:a16="http://schemas.microsoft.com/office/drawing/2014/main" xmlns="" id="{A50861B4-A464-46BF-BDCC-90FA74923C6B}"/>
              </a:ext>
            </a:extLst>
          </p:cNvPr>
          <p:cNvSpPr txBox="1">
            <a:spLocks noChangeArrowheads="1"/>
          </p:cNvSpPr>
          <p:nvPr/>
        </p:nvSpPr>
        <p:spPr bwMode="auto">
          <a:xfrm>
            <a:off x="2085140" y="5502640"/>
            <a:ext cx="18053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r">
              <a:spcBef>
                <a:spcPts val="600"/>
              </a:spcBef>
            </a:pPr>
            <a:r>
              <a:rPr lang="it-IT" sz="2400" dirty="0">
                <a:solidFill>
                  <a:srgbClr val="7F7F7F"/>
                </a:solidFill>
                <a:latin typeface="Calibri" panose="020F0502020204030204" pitchFamily="34" charset="0"/>
              </a:rPr>
              <a:t>Invariata</a:t>
            </a:r>
          </a:p>
        </p:txBody>
      </p:sp>
      <p:sp>
        <p:nvSpPr>
          <p:cNvPr id="107" name="CasellaDiTesto 106">
            <a:extLst>
              <a:ext uri="{FF2B5EF4-FFF2-40B4-BE49-F238E27FC236}">
                <a16:creationId xmlns:a16="http://schemas.microsoft.com/office/drawing/2014/main" xmlns="" id="{6F81BE94-1463-4EB4-853E-806618948B76}"/>
              </a:ext>
            </a:extLst>
          </p:cNvPr>
          <p:cNvSpPr txBox="1">
            <a:spLocks noChangeArrowheads="1"/>
          </p:cNvSpPr>
          <p:nvPr/>
        </p:nvSpPr>
        <p:spPr bwMode="auto">
          <a:xfrm>
            <a:off x="5699400" y="2315235"/>
            <a:ext cx="11512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3600" dirty="0">
                <a:solidFill>
                  <a:srgbClr val="008000"/>
                </a:solidFill>
                <a:latin typeface="Calibri" panose="020F0502020204030204" pitchFamily="34" charset="0"/>
              </a:rPr>
              <a:t>37,</a:t>
            </a:r>
            <a:r>
              <a:rPr lang="it-IT" sz="2400" dirty="0">
                <a:solidFill>
                  <a:srgbClr val="008000"/>
                </a:solidFill>
                <a:latin typeface="Calibri" panose="020F0502020204030204" pitchFamily="34" charset="0"/>
              </a:rPr>
              <a:t>7%</a:t>
            </a:r>
            <a:endParaRPr lang="it-IT" sz="3600" dirty="0">
              <a:solidFill>
                <a:srgbClr val="008000"/>
              </a:solidFill>
              <a:latin typeface="Calibri" panose="020F0502020204030204" pitchFamily="34" charset="0"/>
            </a:endParaRPr>
          </a:p>
        </p:txBody>
      </p:sp>
      <p:sp>
        <p:nvSpPr>
          <p:cNvPr id="108" name="CasellaDiTesto 107">
            <a:extLst>
              <a:ext uri="{FF2B5EF4-FFF2-40B4-BE49-F238E27FC236}">
                <a16:creationId xmlns:a16="http://schemas.microsoft.com/office/drawing/2014/main" xmlns="" id="{4E395D69-747C-49A1-9235-BF8D397F9B65}"/>
              </a:ext>
            </a:extLst>
          </p:cNvPr>
          <p:cNvSpPr txBox="1">
            <a:spLocks noChangeArrowheads="1"/>
          </p:cNvSpPr>
          <p:nvPr/>
        </p:nvSpPr>
        <p:spPr bwMode="auto">
          <a:xfrm>
            <a:off x="1836547" y="2410492"/>
            <a:ext cx="11512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dirty="0">
                <a:solidFill>
                  <a:srgbClr val="C00000"/>
                </a:solidFill>
                <a:latin typeface="Calibri" panose="020F0502020204030204" pitchFamily="34" charset="0"/>
              </a:rPr>
              <a:t>17,</a:t>
            </a:r>
            <a:r>
              <a:rPr lang="it-IT" sz="2400" dirty="0">
                <a:solidFill>
                  <a:srgbClr val="C00000"/>
                </a:solidFill>
                <a:latin typeface="Calibri" panose="020F0502020204030204" pitchFamily="34" charset="0"/>
              </a:rPr>
              <a:t>3%</a:t>
            </a:r>
            <a:endParaRPr lang="it-IT" sz="3600" dirty="0">
              <a:solidFill>
                <a:srgbClr val="C00000"/>
              </a:solidFill>
              <a:latin typeface="Calibri" panose="020F0502020204030204" pitchFamily="34" charset="0"/>
            </a:endParaRPr>
          </a:p>
        </p:txBody>
      </p:sp>
      <p:sp>
        <p:nvSpPr>
          <p:cNvPr id="109" name="CasellaDiTesto 108">
            <a:extLst>
              <a:ext uri="{FF2B5EF4-FFF2-40B4-BE49-F238E27FC236}">
                <a16:creationId xmlns:a16="http://schemas.microsoft.com/office/drawing/2014/main" xmlns="" id="{C2A03012-730A-429F-9606-B8F4F8355C65}"/>
              </a:ext>
            </a:extLst>
          </p:cNvPr>
          <p:cNvSpPr txBox="1">
            <a:spLocks noChangeArrowheads="1"/>
          </p:cNvSpPr>
          <p:nvPr/>
        </p:nvSpPr>
        <p:spPr bwMode="auto">
          <a:xfrm>
            <a:off x="2739231" y="4928196"/>
            <a:ext cx="11512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600" dirty="0">
                <a:solidFill>
                  <a:schemeClr val="bg1">
                    <a:lumMod val="50000"/>
                  </a:schemeClr>
                </a:solidFill>
                <a:latin typeface="Calibri" panose="020F0502020204030204" pitchFamily="34" charset="0"/>
              </a:rPr>
              <a:t>45,</a:t>
            </a:r>
            <a:r>
              <a:rPr lang="it-IT" sz="2400" dirty="0">
                <a:solidFill>
                  <a:schemeClr val="bg1">
                    <a:lumMod val="50000"/>
                  </a:schemeClr>
                </a:solidFill>
                <a:latin typeface="Calibri" panose="020F0502020204030204" pitchFamily="34" charset="0"/>
              </a:rPr>
              <a:t>0%</a:t>
            </a:r>
            <a:endParaRPr lang="it-IT" sz="3600" dirty="0">
              <a:solidFill>
                <a:schemeClr val="bg1">
                  <a:lumMod val="50000"/>
                </a:schemeClr>
              </a:solidFill>
              <a:latin typeface="Calibri" panose="020F0502020204030204" pitchFamily="34" charset="0"/>
            </a:endParaRPr>
          </a:p>
        </p:txBody>
      </p:sp>
      <p:sp>
        <p:nvSpPr>
          <p:cNvPr id="114" name="CasellaDiTesto 113">
            <a:extLst>
              <a:ext uri="{FF2B5EF4-FFF2-40B4-BE49-F238E27FC236}">
                <a16:creationId xmlns:a16="http://schemas.microsoft.com/office/drawing/2014/main" xmlns="" id="{CA37FF09-CBB7-4F20-A351-2D81107EE6CA}"/>
              </a:ext>
            </a:extLst>
          </p:cNvPr>
          <p:cNvSpPr txBox="1">
            <a:spLocks noChangeArrowheads="1"/>
          </p:cNvSpPr>
          <p:nvPr/>
        </p:nvSpPr>
        <p:spPr bwMode="auto">
          <a:xfrm>
            <a:off x="6336631" y="4875644"/>
            <a:ext cx="9284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800" dirty="0">
                <a:solidFill>
                  <a:srgbClr val="008000"/>
                </a:solidFill>
                <a:latin typeface="Calibri" panose="020F0502020204030204" pitchFamily="34" charset="0"/>
              </a:rPr>
              <a:t>40,</a:t>
            </a:r>
            <a:r>
              <a:rPr lang="it-IT" sz="1800" dirty="0">
                <a:solidFill>
                  <a:srgbClr val="008000"/>
                </a:solidFill>
                <a:latin typeface="Calibri" panose="020F0502020204030204" pitchFamily="34" charset="0"/>
              </a:rPr>
              <a:t>7%</a:t>
            </a:r>
            <a:endParaRPr lang="it-IT" sz="2800" dirty="0">
              <a:solidFill>
                <a:srgbClr val="008000"/>
              </a:solidFill>
              <a:latin typeface="Calibri" panose="020F0502020204030204" pitchFamily="34" charset="0"/>
            </a:endParaRPr>
          </a:p>
        </p:txBody>
      </p:sp>
      <p:sp>
        <p:nvSpPr>
          <p:cNvPr id="115" name="CasellaDiTesto 114">
            <a:extLst>
              <a:ext uri="{FF2B5EF4-FFF2-40B4-BE49-F238E27FC236}">
                <a16:creationId xmlns:a16="http://schemas.microsoft.com/office/drawing/2014/main" xmlns="" id="{2F4F40BC-019C-4B7C-BACB-C295D52F228C}"/>
              </a:ext>
            </a:extLst>
          </p:cNvPr>
          <p:cNvSpPr txBox="1">
            <a:spLocks noChangeArrowheads="1"/>
          </p:cNvSpPr>
          <p:nvPr/>
        </p:nvSpPr>
        <p:spPr bwMode="auto">
          <a:xfrm>
            <a:off x="7956674" y="4877222"/>
            <a:ext cx="9284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800" dirty="0">
                <a:solidFill>
                  <a:srgbClr val="008000"/>
                </a:solidFill>
                <a:latin typeface="Calibri" panose="020F0502020204030204" pitchFamily="34" charset="0"/>
              </a:rPr>
              <a:t>31,</a:t>
            </a:r>
            <a:r>
              <a:rPr lang="it-IT" sz="1800" dirty="0">
                <a:solidFill>
                  <a:srgbClr val="008000"/>
                </a:solidFill>
                <a:latin typeface="Calibri" panose="020F0502020204030204" pitchFamily="34" charset="0"/>
              </a:rPr>
              <a:t>9%</a:t>
            </a:r>
            <a:endParaRPr lang="it-IT" sz="2800" dirty="0">
              <a:solidFill>
                <a:srgbClr val="008000"/>
              </a:solidFill>
              <a:latin typeface="Calibri" panose="020F0502020204030204" pitchFamily="34" charset="0"/>
            </a:endParaRPr>
          </a:p>
        </p:txBody>
      </p:sp>
      <p:sp>
        <p:nvSpPr>
          <p:cNvPr id="145" name="CasellaDiTesto 9">
            <a:extLst>
              <a:ext uri="{FF2B5EF4-FFF2-40B4-BE49-F238E27FC236}">
                <a16:creationId xmlns:a16="http://schemas.microsoft.com/office/drawing/2014/main" xmlns="" id="{1F0A9966-2CA4-4F4F-94AF-5E892620F62E}"/>
              </a:ext>
            </a:extLst>
          </p:cNvPr>
          <p:cNvSpPr txBox="1">
            <a:spLocks noChangeArrowheads="1"/>
          </p:cNvSpPr>
          <p:nvPr/>
        </p:nvSpPr>
        <p:spPr bwMode="auto">
          <a:xfrm>
            <a:off x="5724799" y="4606325"/>
            <a:ext cx="16481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1400" i="1" dirty="0">
                <a:latin typeface="Calibri" panose="020F0502020204030204" pitchFamily="34" charset="0"/>
              </a:rPr>
              <a:t>Venditori 4w e 2w</a:t>
            </a:r>
          </a:p>
        </p:txBody>
      </p:sp>
      <p:sp>
        <p:nvSpPr>
          <p:cNvPr id="174" name="CasellaDiTesto 9">
            <a:extLst>
              <a:ext uri="{FF2B5EF4-FFF2-40B4-BE49-F238E27FC236}">
                <a16:creationId xmlns:a16="http://schemas.microsoft.com/office/drawing/2014/main" xmlns="" id="{5DE48338-0A70-4663-BD45-181544868C7B}"/>
              </a:ext>
            </a:extLst>
          </p:cNvPr>
          <p:cNvSpPr txBox="1">
            <a:spLocks noChangeArrowheads="1"/>
          </p:cNvSpPr>
          <p:nvPr/>
        </p:nvSpPr>
        <p:spPr bwMode="auto">
          <a:xfrm>
            <a:off x="7444973" y="4606325"/>
            <a:ext cx="14401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1400" i="1" dirty="0">
                <a:latin typeface="Calibri" panose="020F0502020204030204" pitchFamily="34" charset="0"/>
              </a:rPr>
              <a:t>Riparatori e altri</a:t>
            </a:r>
          </a:p>
        </p:txBody>
      </p:sp>
      <p:pic>
        <p:nvPicPr>
          <p:cNvPr id="21" name="Elemento grafico 20">
            <a:extLst>
              <a:ext uri="{FF2B5EF4-FFF2-40B4-BE49-F238E27FC236}">
                <a16:creationId xmlns:a16="http://schemas.microsoft.com/office/drawing/2014/main" xmlns="" id="{F0E6952E-0C77-43F5-9347-F9802C8084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11453">
            <a:off x="5893317" y="4977965"/>
            <a:ext cx="467927" cy="467927"/>
          </a:xfrm>
          <a:prstGeom prst="rect">
            <a:avLst/>
          </a:prstGeom>
        </p:spPr>
      </p:pic>
      <p:pic>
        <p:nvPicPr>
          <p:cNvPr id="22" name="Elemento grafico 21">
            <a:extLst>
              <a:ext uri="{FF2B5EF4-FFF2-40B4-BE49-F238E27FC236}">
                <a16:creationId xmlns:a16="http://schemas.microsoft.com/office/drawing/2014/main" xmlns="" id="{38A48797-49D8-494A-9EE9-0AD1E268AB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614938" y="4971561"/>
            <a:ext cx="341435" cy="341435"/>
          </a:xfrm>
          <a:prstGeom prst="rect">
            <a:avLst/>
          </a:prstGeom>
        </p:spPr>
      </p:pic>
      <p:sp>
        <p:nvSpPr>
          <p:cNvPr id="23" name="Titolo 1">
            <a:extLst>
              <a:ext uri="{FF2B5EF4-FFF2-40B4-BE49-F238E27FC236}">
                <a16:creationId xmlns:a16="http://schemas.microsoft.com/office/drawing/2014/main" xmlns="" id="{0050AC1C-C86F-49D4-8DC1-AB32190309D3}"/>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ea typeface="+mj-ea"/>
                <a:cs typeface="Arial"/>
              </a:rPr>
              <a:t>Clima di fiducia | </a:t>
            </a:r>
            <a:r>
              <a:rPr lang="it-IT" sz="2200" dirty="0">
                <a:solidFill>
                  <a:schemeClr val="tx1">
                    <a:lumMod val="85000"/>
                    <a:lumOff val="15000"/>
                  </a:schemeClr>
                </a:solidFill>
                <a:latin typeface="Calibri" panose="020F0502020204030204" pitchFamily="34" charset="0"/>
                <a:cs typeface="Arial"/>
              </a:rPr>
              <a:t>Nella visione a lungo termine (da qui a cinque anni) quasi il </a:t>
            </a:r>
            <a:r>
              <a:rPr lang="it-IT" sz="2200" u="sng" dirty="0">
                <a:solidFill>
                  <a:schemeClr val="tx1">
                    <a:lumMod val="85000"/>
                    <a:lumOff val="15000"/>
                  </a:schemeClr>
                </a:solidFill>
                <a:latin typeface="Calibri" panose="020F0502020204030204" pitchFamily="34" charset="0"/>
                <a:cs typeface="Arial"/>
              </a:rPr>
              <a:t>38%</a:t>
            </a:r>
            <a:r>
              <a:rPr lang="it-IT" sz="2200" dirty="0">
                <a:solidFill>
                  <a:schemeClr val="tx1">
                    <a:lumMod val="85000"/>
                    <a:lumOff val="15000"/>
                  </a:schemeClr>
                </a:solidFill>
                <a:latin typeface="Calibri" panose="020F0502020204030204" pitchFamily="34" charset="0"/>
                <a:cs typeface="Arial"/>
              </a:rPr>
              <a:t> delle imprese si rivela </a:t>
            </a:r>
            <a:r>
              <a:rPr lang="it-IT" sz="2200" u="sng" dirty="0">
                <a:solidFill>
                  <a:schemeClr val="tx1">
                    <a:lumMod val="85000"/>
                    <a:lumOff val="15000"/>
                  </a:schemeClr>
                </a:solidFill>
                <a:latin typeface="Calibri" panose="020F0502020204030204" pitchFamily="34" charset="0"/>
                <a:cs typeface="Arial"/>
              </a:rPr>
              <a:t>ottimista circa l’andamento della propria attività</a:t>
            </a:r>
            <a:r>
              <a:rPr lang="it-IT" sz="2200" dirty="0">
                <a:solidFill>
                  <a:schemeClr val="tx1">
                    <a:lumMod val="85000"/>
                    <a:lumOff val="15000"/>
                  </a:schemeClr>
                </a:solidFill>
                <a:latin typeface="Calibri" panose="020F0502020204030204" pitchFamily="34" charset="0"/>
                <a:cs typeface="Arial"/>
              </a:rPr>
              <a:t>, ma esiste un </a:t>
            </a:r>
            <a:r>
              <a:rPr lang="it-IT" sz="2200" u="sng" dirty="0">
                <a:solidFill>
                  <a:schemeClr val="tx1">
                    <a:lumMod val="85000"/>
                    <a:lumOff val="15000"/>
                  </a:schemeClr>
                </a:solidFill>
                <a:latin typeface="Calibri" panose="020F0502020204030204" pitchFamily="34" charset="0"/>
                <a:cs typeface="Arial"/>
              </a:rPr>
              <a:t>17% di operatori ancora sfiduciati</a:t>
            </a:r>
            <a:r>
              <a:rPr lang="it-IT" sz="2200" dirty="0">
                <a:solidFill>
                  <a:schemeClr val="tx1">
                    <a:lumMod val="85000"/>
                    <a:lumOff val="15000"/>
                  </a:schemeClr>
                </a:solidFill>
                <a:latin typeface="Calibri" panose="020F0502020204030204" pitchFamily="34" charset="0"/>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2" name="Rettangolo 1">
            <a:extLst>
              <a:ext uri="{FF2B5EF4-FFF2-40B4-BE49-F238E27FC236}">
                <a16:creationId xmlns:a16="http://schemas.microsoft.com/office/drawing/2014/main" xmlns="" id="{97C9BF24-A1B2-46F8-BC43-15E531E85B9C}"/>
              </a:ext>
            </a:extLst>
          </p:cNvPr>
          <p:cNvSpPr/>
          <p:nvPr/>
        </p:nvSpPr>
        <p:spPr bwMode="auto">
          <a:xfrm>
            <a:off x="5699399" y="4559199"/>
            <a:ext cx="3232334" cy="1640588"/>
          </a:xfrm>
          <a:prstGeom prst="rect">
            <a:avLst/>
          </a:prstGeom>
          <a:noFill/>
          <a:ln w="19050" cap="flat" cmpd="sng" algn="ctr">
            <a:solidFill>
              <a:srgbClr val="008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5" name="Immagine 24">
            <a:extLst>
              <a:ext uri="{FF2B5EF4-FFF2-40B4-BE49-F238E27FC236}">
                <a16:creationId xmlns:a16="http://schemas.microsoft.com/office/drawing/2014/main" xmlns="" id="{55D72386-EB78-4D4E-B210-60D1D3D105D1}"/>
              </a:ext>
            </a:extLst>
          </p:cNvPr>
          <p:cNvPicPr>
            <a:picLocks noChangeAspect="1"/>
          </p:cNvPicPr>
          <p:nvPr/>
        </p:nvPicPr>
        <p:blipFill rotWithShape="1">
          <a:blip r:embed="rId7"/>
          <a:srcRect t="19750" r="-7738"/>
          <a:stretch/>
        </p:blipFill>
        <p:spPr>
          <a:xfrm>
            <a:off x="5978089" y="5673454"/>
            <a:ext cx="463013" cy="380892"/>
          </a:xfrm>
          <a:prstGeom prst="rect">
            <a:avLst/>
          </a:prstGeom>
        </p:spPr>
      </p:pic>
      <p:sp>
        <p:nvSpPr>
          <p:cNvPr id="26" name="CasellaDiTesto 9">
            <a:extLst>
              <a:ext uri="{FF2B5EF4-FFF2-40B4-BE49-F238E27FC236}">
                <a16:creationId xmlns:a16="http://schemas.microsoft.com/office/drawing/2014/main" xmlns="" id="{F62C56F7-D6D3-445F-A8CF-065C462ABCBA}"/>
              </a:ext>
            </a:extLst>
          </p:cNvPr>
          <p:cNvSpPr txBox="1">
            <a:spLocks noChangeArrowheads="1"/>
          </p:cNvSpPr>
          <p:nvPr/>
        </p:nvSpPr>
        <p:spPr bwMode="auto">
          <a:xfrm>
            <a:off x="6445245" y="5602290"/>
            <a:ext cx="24935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1400" i="1" dirty="0">
                <a:latin typeface="Calibri" panose="020F0502020204030204" pitchFamily="34" charset="0"/>
              </a:rPr>
              <a:t>Soprattutto le medio/grandi imprese </a:t>
            </a:r>
            <a:r>
              <a:rPr lang="it-IT" sz="1400" b="0" i="1" dirty="0">
                <a:latin typeface="Calibri" panose="020F0502020204030204" pitchFamily="34" charset="0"/>
              </a:rPr>
              <a:t>(oltre 9 addetti)</a:t>
            </a:r>
          </a:p>
        </p:txBody>
      </p:sp>
      <p:sp>
        <p:nvSpPr>
          <p:cNvPr id="24" name="Rettangolo 23">
            <a:extLst>
              <a:ext uri="{FF2B5EF4-FFF2-40B4-BE49-F238E27FC236}">
                <a16:creationId xmlns:a16="http://schemas.microsoft.com/office/drawing/2014/main" xmlns="" id="{64F0971E-C7BC-40D9-9742-D2EBAE3240A8}"/>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78242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F68D7BA1-DDD2-494E-A393-DB9322DF7EEC}"/>
              </a:ext>
            </a:extLst>
          </p:cNvPr>
          <p:cNvSpPr/>
          <p:nvPr/>
        </p:nvSpPr>
        <p:spPr bwMode="auto">
          <a:xfrm>
            <a:off x="503548" y="4329988"/>
            <a:ext cx="8352000" cy="1310098"/>
          </a:xfrm>
          <a:prstGeom prst="rect">
            <a:avLst/>
          </a:prstGeom>
          <a:solidFill>
            <a:srgbClr val="679B1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10" name="Immagine 6" descr="forma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20" y="161481"/>
            <a:ext cx="2478088" cy="1181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magine 10"/>
          <p:cNvPicPr>
            <a:picLocks noChangeAspect="1"/>
          </p:cNvPicPr>
          <p:nvPr/>
        </p:nvPicPr>
        <p:blipFill>
          <a:blip r:embed="rId3"/>
          <a:stretch>
            <a:fillRect/>
          </a:stretch>
        </p:blipFill>
        <p:spPr>
          <a:xfrm>
            <a:off x="3224446" y="335154"/>
            <a:ext cx="2137853" cy="1007428"/>
          </a:xfrm>
          <a:prstGeom prst="rect">
            <a:avLst/>
          </a:prstGeom>
        </p:spPr>
      </p:pic>
      <p:pic>
        <p:nvPicPr>
          <p:cNvPr id="13" name="Picture 8" descr="Risultati immagini per confcommercio mobilit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338" y="668355"/>
            <a:ext cx="2614110" cy="674227"/>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a:spLocks noChangeArrowheads="1"/>
          </p:cNvSpPr>
          <p:nvPr/>
        </p:nvSpPr>
        <p:spPr bwMode="auto">
          <a:xfrm>
            <a:off x="530499" y="4310857"/>
            <a:ext cx="8433989" cy="2232278"/>
          </a:xfrm>
          <a:prstGeom prst="rect">
            <a:avLst/>
          </a:prstGeom>
          <a:noFill/>
          <a:ln w="9525">
            <a:noFill/>
            <a:miter lim="800000"/>
            <a:headEnd/>
            <a:tailEnd/>
          </a:ln>
        </p:spPr>
        <p:txBody>
          <a:bodyPr wrap="square">
            <a:spAutoFit/>
          </a:bodyPr>
          <a:lstStyle/>
          <a:p>
            <a:r>
              <a:rPr lang="it-IT" sz="4000" dirty="0">
                <a:solidFill>
                  <a:schemeClr val="bg1"/>
                </a:solidFill>
                <a:latin typeface="Calibri" panose="020F0502020204030204" pitchFamily="34" charset="0"/>
              </a:rPr>
              <a:t>Osservatorio sulle imprese del settore della mobilità</a:t>
            </a:r>
            <a:endParaRPr lang="it-IT" sz="2800" b="0" i="1" dirty="0">
              <a:solidFill>
                <a:schemeClr val="bg1"/>
              </a:solidFill>
              <a:latin typeface="Calibri" panose="020F0502020204030204" pitchFamily="34" charset="0"/>
            </a:endParaRPr>
          </a:p>
          <a:p>
            <a:pPr>
              <a:lnSpc>
                <a:spcPct val="130000"/>
              </a:lnSpc>
              <a:spcBef>
                <a:spcPts val="600"/>
              </a:spcBef>
            </a:pPr>
            <a:endParaRPr lang="it-IT" sz="1200" i="1" dirty="0">
              <a:solidFill>
                <a:srgbClr val="679B13"/>
              </a:solidFill>
              <a:latin typeface="Calibri" panose="020F0502020204030204" pitchFamily="34" charset="0"/>
            </a:endParaRPr>
          </a:p>
          <a:p>
            <a:pPr>
              <a:lnSpc>
                <a:spcPct val="130000"/>
              </a:lnSpc>
              <a:spcBef>
                <a:spcPts val="600"/>
              </a:spcBef>
            </a:pPr>
            <a:r>
              <a:rPr lang="it-IT" sz="2800" i="1" dirty="0">
                <a:solidFill>
                  <a:srgbClr val="679B13"/>
                </a:solidFill>
                <a:latin typeface="Calibri" panose="020F0502020204030204" pitchFamily="34" charset="0"/>
              </a:rPr>
              <a:t>Imperia, 14 giugno 2018</a:t>
            </a:r>
          </a:p>
        </p:txBody>
      </p:sp>
      <p:pic>
        <p:nvPicPr>
          <p:cNvPr id="2050" name="Picture 2" descr="Risultati immagini per mobilità">
            <a:extLst>
              <a:ext uri="{FF2B5EF4-FFF2-40B4-BE49-F238E27FC236}">
                <a16:creationId xmlns:a16="http://schemas.microsoft.com/office/drawing/2014/main" xmlns="" id="{93D344D6-EEDD-4840-9495-3F670F48AC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52" t="1229" r="2775"/>
          <a:stretch/>
        </p:blipFill>
        <p:spPr bwMode="auto">
          <a:xfrm>
            <a:off x="503548" y="1659203"/>
            <a:ext cx="8352000" cy="244366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diritto 7">
            <a:extLst>
              <a:ext uri="{FF2B5EF4-FFF2-40B4-BE49-F238E27FC236}">
                <a16:creationId xmlns:a16="http://schemas.microsoft.com/office/drawing/2014/main" xmlns="" id="{110BEF31-4929-4A7D-B160-0AEBB1AB4967}"/>
              </a:ext>
            </a:extLst>
          </p:cNvPr>
          <p:cNvCxnSpPr/>
          <p:nvPr/>
        </p:nvCxnSpPr>
        <p:spPr bwMode="auto">
          <a:xfrm>
            <a:off x="503548" y="1556792"/>
            <a:ext cx="8352000" cy="0"/>
          </a:xfrm>
          <a:prstGeom prst="line">
            <a:avLst/>
          </a:prstGeom>
          <a:noFill/>
          <a:ln w="57150" cap="flat" cmpd="sng" algn="ctr">
            <a:solidFill>
              <a:srgbClr val="679B13"/>
            </a:solidFill>
            <a:prstDash val="solid"/>
            <a:round/>
            <a:headEnd type="none" w="med" len="med"/>
            <a:tailEnd type="none" w="med" len="med"/>
          </a:ln>
          <a:effectLst/>
        </p:spPr>
      </p:cxnSp>
    </p:spTree>
    <p:extLst>
      <p:ext uri="{BB962C8B-B14F-4D97-AF65-F5344CB8AC3E}">
        <p14:creationId xmlns:p14="http://schemas.microsoft.com/office/powerpoint/2010/main" val="331883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09B89F62-8920-4864-BFF3-0241E6C3A5D5}"/>
              </a:ext>
            </a:extLst>
          </p:cNvPr>
          <p:cNvPicPr>
            <a:picLocks noChangeAspect="1"/>
          </p:cNvPicPr>
          <p:nvPr/>
        </p:nvPicPr>
        <p:blipFill>
          <a:blip r:embed="rId2"/>
          <a:stretch>
            <a:fillRect/>
          </a:stretch>
        </p:blipFill>
        <p:spPr>
          <a:xfrm>
            <a:off x="326873" y="2449823"/>
            <a:ext cx="4813380" cy="2866834"/>
          </a:xfrm>
          <a:prstGeom prst="rect">
            <a:avLst/>
          </a:prstGeom>
        </p:spPr>
      </p:pic>
      <p:sp>
        <p:nvSpPr>
          <p:cNvPr id="8" name="Rettangolo 7"/>
          <p:cNvSpPr/>
          <p:nvPr/>
        </p:nvSpPr>
        <p:spPr>
          <a:xfrm>
            <a:off x="266267" y="1412776"/>
            <a:ext cx="8353176" cy="584775"/>
          </a:xfrm>
          <a:prstGeom prst="rect">
            <a:avLst/>
          </a:prstGeom>
        </p:spPr>
        <p:txBody>
          <a:bodyPr wrap="square">
            <a:spAutoFit/>
          </a:bodyPr>
          <a:lstStyle/>
          <a:p>
            <a:pPr algn="just"/>
            <a:r>
              <a:rPr lang="it-IT" sz="1600" b="0" dirty="0">
                <a:latin typeface="Calibri" panose="020F0502020204030204" pitchFamily="34" charset="0"/>
              </a:rPr>
              <a:t>Lei ritiene che </a:t>
            </a:r>
            <a:r>
              <a:rPr lang="it-IT" sz="1600" u="sng" dirty="0">
                <a:latin typeface="Calibri" panose="020F0502020204030204" pitchFamily="34" charset="0"/>
              </a:rPr>
              <a:t>la Sua impresa sia uscita dalla crisi</a:t>
            </a:r>
            <a:r>
              <a:rPr lang="it-IT" sz="1600" b="0" dirty="0">
                <a:latin typeface="Calibri" panose="020F0502020204030204" pitchFamily="34" charset="0"/>
              </a:rPr>
              <a:t> che ha colpito il settore negli anni precedenti?</a:t>
            </a:r>
          </a:p>
          <a:p>
            <a:pPr algn="just"/>
            <a:r>
              <a:rPr lang="it-IT" sz="1600" i="1" dirty="0">
                <a:latin typeface="Calibri" panose="020F0502020204030204" pitchFamily="34" charset="0"/>
              </a:rPr>
              <a:t>(sono riportate le percentuali delle imprese che si ritengono al di fuori della crisi)</a:t>
            </a:r>
          </a:p>
        </p:txBody>
      </p:sp>
      <p:sp>
        <p:nvSpPr>
          <p:cNvPr id="35"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cxnSp>
        <p:nvCxnSpPr>
          <p:cNvPr id="10" name="Connettore diritto 9">
            <a:extLst>
              <a:ext uri="{FF2B5EF4-FFF2-40B4-BE49-F238E27FC236}">
                <a16:creationId xmlns:a16="http://schemas.microsoft.com/office/drawing/2014/main" xmlns="" id="{5DC0C44D-3B43-4B52-BE49-370C995C3455}"/>
              </a:ext>
            </a:extLst>
          </p:cNvPr>
          <p:cNvCxnSpPr>
            <a:cxnSpLocks/>
          </p:cNvCxnSpPr>
          <p:nvPr/>
        </p:nvCxnSpPr>
        <p:spPr bwMode="auto">
          <a:xfrm flipV="1">
            <a:off x="3851920" y="2265676"/>
            <a:ext cx="1583870" cy="361283"/>
          </a:xfrm>
          <a:prstGeom prst="line">
            <a:avLst/>
          </a:prstGeom>
          <a:noFill/>
          <a:ln w="12700" cap="flat" cmpd="sng" algn="ctr">
            <a:solidFill>
              <a:schemeClr val="tx1">
                <a:lumMod val="65000"/>
                <a:lumOff val="35000"/>
              </a:schemeClr>
            </a:solidFill>
            <a:prstDash val="solid"/>
            <a:round/>
            <a:headEnd type="none" w="med" len="med"/>
            <a:tailEnd type="none" w="med" len="med"/>
          </a:ln>
          <a:effectLst/>
        </p:spPr>
      </p:cxnSp>
      <p:cxnSp>
        <p:nvCxnSpPr>
          <p:cNvPr id="27" name="Connettore diritto 26">
            <a:extLst>
              <a:ext uri="{FF2B5EF4-FFF2-40B4-BE49-F238E27FC236}">
                <a16:creationId xmlns:a16="http://schemas.microsoft.com/office/drawing/2014/main" xmlns="" id="{1526EDB6-CCAA-419C-A4C7-260F784E3209}"/>
              </a:ext>
            </a:extLst>
          </p:cNvPr>
          <p:cNvCxnSpPr>
            <a:cxnSpLocks/>
          </p:cNvCxnSpPr>
          <p:nvPr/>
        </p:nvCxnSpPr>
        <p:spPr bwMode="auto">
          <a:xfrm>
            <a:off x="3923928" y="3540452"/>
            <a:ext cx="1659134" cy="387424"/>
          </a:xfrm>
          <a:prstGeom prst="line">
            <a:avLst/>
          </a:prstGeom>
          <a:noFill/>
          <a:ln w="12700" cap="flat" cmpd="sng" algn="ctr">
            <a:solidFill>
              <a:schemeClr val="tx1">
                <a:lumMod val="65000"/>
                <a:lumOff val="35000"/>
              </a:schemeClr>
            </a:solidFill>
            <a:prstDash val="solid"/>
            <a:round/>
            <a:headEnd type="none" w="med" len="med"/>
            <a:tailEnd type="none" w="med" len="med"/>
          </a:ln>
          <a:effectLst/>
        </p:spPr>
      </p:cxnSp>
      <p:sp>
        <p:nvSpPr>
          <p:cNvPr id="36" name="CasellaDiTesto 35">
            <a:extLst>
              <a:ext uri="{FF2B5EF4-FFF2-40B4-BE49-F238E27FC236}">
                <a16:creationId xmlns:a16="http://schemas.microsoft.com/office/drawing/2014/main" xmlns="" id="{6EF0A6EA-DA6D-4D02-B744-DBF28788815E}"/>
              </a:ext>
            </a:extLst>
          </p:cNvPr>
          <p:cNvSpPr txBox="1">
            <a:spLocks noChangeArrowheads="1"/>
          </p:cNvSpPr>
          <p:nvPr/>
        </p:nvSpPr>
        <p:spPr bwMode="auto">
          <a:xfrm>
            <a:off x="6251313" y="2905557"/>
            <a:ext cx="9140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800" dirty="0">
                <a:solidFill>
                  <a:srgbClr val="ED7D31"/>
                </a:solidFill>
                <a:latin typeface="Calibri" panose="020F0502020204030204" pitchFamily="34" charset="0"/>
              </a:rPr>
              <a:t>43</a:t>
            </a:r>
            <a:r>
              <a:rPr lang="it-IT" sz="1800" dirty="0">
                <a:solidFill>
                  <a:srgbClr val="ED7D31"/>
                </a:solidFill>
                <a:latin typeface="Calibri" panose="020F0502020204030204" pitchFamily="34" charset="0"/>
              </a:rPr>
              <a:t>,8%</a:t>
            </a:r>
            <a:endParaRPr lang="it-IT" sz="2800" dirty="0">
              <a:solidFill>
                <a:srgbClr val="ED7D31"/>
              </a:solidFill>
              <a:latin typeface="Calibri" panose="020F0502020204030204" pitchFamily="34" charset="0"/>
            </a:endParaRPr>
          </a:p>
        </p:txBody>
      </p:sp>
      <p:sp>
        <p:nvSpPr>
          <p:cNvPr id="37" name="CasellaDiTesto 36">
            <a:extLst>
              <a:ext uri="{FF2B5EF4-FFF2-40B4-BE49-F238E27FC236}">
                <a16:creationId xmlns:a16="http://schemas.microsoft.com/office/drawing/2014/main" xmlns="" id="{9E8C83F4-7762-4DD6-898F-C89121076275}"/>
              </a:ext>
            </a:extLst>
          </p:cNvPr>
          <p:cNvSpPr txBox="1">
            <a:spLocks noChangeArrowheads="1"/>
          </p:cNvSpPr>
          <p:nvPr/>
        </p:nvSpPr>
        <p:spPr bwMode="auto">
          <a:xfrm>
            <a:off x="7878997" y="2895902"/>
            <a:ext cx="9284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800" dirty="0">
                <a:solidFill>
                  <a:srgbClr val="ED7D31"/>
                </a:solidFill>
                <a:latin typeface="Calibri" panose="020F0502020204030204" pitchFamily="34" charset="0"/>
              </a:rPr>
              <a:t>40</a:t>
            </a:r>
            <a:r>
              <a:rPr lang="it-IT" sz="1800" dirty="0">
                <a:solidFill>
                  <a:srgbClr val="ED7D31"/>
                </a:solidFill>
                <a:latin typeface="Calibri" panose="020F0502020204030204" pitchFamily="34" charset="0"/>
              </a:rPr>
              <a:t>,1%</a:t>
            </a:r>
            <a:endParaRPr lang="it-IT" sz="2800" dirty="0">
              <a:solidFill>
                <a:srgbClr val="ED7D31"/>
              </a:solidFill>
              <a:latin typeface="Calibri" panose="020F0502020204030204" pitchFamily="34" charset="0"/>
            </a:endParaRPr>
          </a:p>
        </p:txBody>
      </p:sp>
      <p:sp>
        <p:nvSpPr>
          <p:cNvPr id="17" name="CasellaDiTesto 9">
            <a:extLst>
              <a:ext uri="{FF2B5EF4-FFF2-40B4-BE49-F238E27FC236}">
                <a16:creationId xmlns:a16="http://schemas.microsoft.com/office/drawing/2014/main" xmlns="" id="{EA18E997-7086-4994-B61B-B7533AA4DE5D}"/>
              </a:ext>
            </a:extLst>
          </p:cNvPr>
          <p:cNvSpPr txBox="1">
            <a:spLocks noChangeArrowheads="1"/>
          </p:cNvSpPr>
          <p:nvPr/>
        </p:nvSpPr>
        <p:spPr bwMode="auto">
          <a:xfrm>
            <a:off x="5660474" y="2582054"/>
            <a:ext cx="16481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1400" i="1" dirty="0">
                <a:latin typeface="Calibri" panose="020F0502020204030204" pitchFamily="34" charset="0"/>
              </a:rPr>
              <a:t>Venditori 4w e 2w</a:t>
            </a:r>
          </a:p>
        </p:txBody>
      </p:sp>
      <p:sp>
        <p:nvSpPr>
          <p:cNvPr id="18" name="CasellaDiTesto 9">
            <a:extLst>
              <a:ext uri="{FF2B5EF4-FFF2-40B4-BE49-F238E27FC236}">
                <a16:creationId xmlns:a16="http://schemas.microsoft.com/office/drawing/2014/main" xmlns="" id="{0F33DCE0-A6CB-49CA-9B85-D926F39A29A6}"/>
              </a:ext>
            </a:extLst>
          </p:cNvPr>
          <p:cNvSpPr txBox="1">
            <a:spLocks noChangeArrowheads="1"/>
          </p:cNvSpPr>
          <p:nvPr/>
        </p:nvSpPr>
        <p:spPr bwMode="auto">
          <a:xfrm>
            <a:off x="7336193" y="2582054"/>
            <a:ext cx="14401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spcBef>
                <a:spcPts val="600"/>
              </a:spcBef>
            </a:pPr>
            <a:r>
              <a:rPr lang="it-IT" sz="1400" i="1" dirty="0">
                <a:latin typeface="Calibri" panose="020F0502020204030204" pitchFamily="34" charset="0"/>
              </a:rPr>
              <a:t>Riparatori e altri</a:t>
            </a:r>
          </a:p>
        </p:txBody>
      </p:sp>
      <p:pic>
        <p:nvPicPr>
          <p:cNvPr id="22" name="Elemento grafico 21">
            <a:extLst>
              <a:ext uri="{FF2B5EF4-FFF2-40B4-BE49-F238E27FC236}">
                <a16:creationId xmlns:a16="http://schemas.microsoft.com/office/drawing/2014/main" xmlns="" id="{9ED0C07F-48D2-4CF1-BCCF-72C049B5EE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11453">
            <a:off x="5833353" y="2923865"/>
            <a:ext cx="514720" cy="514720"/>
          </a:xfrm>
          <a:prstGeom prst="rect">
            <a:avLst/>
          </a:prstGeom>
        </p:spPr>
      </p:pic>
      <p:pic>
        <p:nvPicPr>
          <p:cNvPr id="25" name="Elemento grafico 24">
            <a:extLst>
              <a:ext uri="{FF2B5EF4-FFF2-40B4-BE49-F238E27FC236}">
                <a16:creationId xmlns:a16="http://schemas.microsoft.com/office/drawing/2014/main" xmlns="" id="{FC2173A5-DEE8-4B99-95D4-3A823541F4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65861" y="2915972"/>
            <a:ext cx="413136" cy="413136"/>
          </a:xfrm>
          <a:prstGeom prst="rect">
            <a:avLst/>
          </a:prstGeom>
        </p:spPr>
      </p:pic>
      <p:sp>
        <p:nvSpPr>
          <p:cNvPr id="26" name="Titolo 1">
            <a:extLst>
              <a:ext uri="{FF2B5EF4-FFF2-40B4-BE49-F238E27FC236}">
                <a16:creationId xmlns:a16="http://schemas.microsoft.com/office/drawing/2014/main" xmlns="" id="{3A1F41DF-4F89-4DA8-A5C7-9B6774CEF12A}"/>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ea typeface="+mj-ea"/>
                <a:cs typeface="Arial"/>
              </a:rPr>
              <a:t>Clima di fiducia |  </a:t>
            </a:r>
            <a:r>
              <a:rPr lang="it-IT" sz="2200" dirty="0">
                <a:solidFill>
                  <a:schemeClr val="tx1">
                    <a:lumMod val="85000"/>
                    <a:lumOff val="15000"/>
                  </a:schemeClr>
                </a:solidFill>
                <a:latin typeface="Calibri" panose="020F0502020204030204" pitchFamily="34" charset="0"/>
                <a:cs typeface="Arial"/>
              </a:rPr>
              <a:t>…sono quasi il </a:t>
            </a:r>
            <a:r>
              <a:rPr lang="it-IT" sz="2200" u="sng" dirty="0">
                <a:solidFill>
                  <a:schemeClr val="tx1">
                    <a:lumMod val="85000"/>
                    <a:lumOff val="15000"/>
                  </a:schemeClr>
                </a:solidFill>
                <a:latin typeface="Calibri" panose="020F0502020204030204" pitchFamily="34" charset="0"/>
                <a:cs typeface="Arial"/>
              </a:rPr>
              <a:t>43%</a:t>
            </a:r>
            <a:r>
              <a:rPr lang="it-IT" sz="2200" dirty="0">
                <a:solidFill>
                  <a:schemeClr val="tx1">
                    <a:lumMod val="85000"/>
                    <a:lumOff val="15000"/>
                  </a:schemeClr>
                </a:solidFill>
                <a:latin typeface="Calibri" panose="020F0502020204030204" pitchFamily="34" charset="0"/>
                <a:cs typeface="Arial"/>
              </a:rPr>
              <a:t> le imprese che ritengono di aver </a:t>
            </a:r>
            <a:r>
              <a:rPr lang="it-IT" sz="2200" u="sng" dirty="0">
                <a:solidFill>
                  <a:schemeClr val="tx1">
                    <a:lumMod val="85000"/>
                    <a:lumOff val="15000"/>
                  </a:schemeClr>
                </a:solidFill>
                <a:latin typeface="Calibri" panose="020F0502020204030204" pitchFamily="34" charset="0"/>
                <a:cs typeface="Arial"/>
              </a:rPr>
              <a:t>superato del tutto il periodo di crisi</a:t>
            </a:r>
            <a:r>
              <a:rPr lang="it-IT" sz="2200" dirty="0">
                <a:solidFill>
                  <a:schemeClr val="tx1">
                    <a:lumMod val="85000"/>
                    <a:lumOff val="15000"/>
                  </a:schemeClr>
                </a:solidFill>
                <a:latin typeface="Calibri" panose="020F0502020204030204" pitchFamily="34" charset="0"/>
                <a:cs typeface="Arial"/>
              </a:rPr>
              <a:t> che ha colpito il settore negli anni… </a:t>
            </a:r>
          </a:p>
          <a:p>
            <a:pPr>
              <a:defRPr/>
            </a:pPr>
            <a:r>
              <a:rPr lang="it-IT" sz="2200" dirty="0">
                <a:solidFill>
                  <a:schemeClr val="tx1">
                    <a:lumMod val="85000"/>
                    <a:lumOff val="15000"/>
                  </a:schemeClr>
                </a:solidFill>
                <a:latin typeface="Calibri" panose="020F0502020204030204" pitchFamily="34" charset="0"/>
                <a:cs typeface="Arial"/>
              </a:rPr>
              <a:t>tra le altre, </a:t>
            </a:r>
            <a:r>
              <a:rPr lang="it-IT" sz="2200" u="sng" dirty="0">
                <a:solidFill>
                  <a:schemeClr val="tx1">
                    <a:lumMod val="85000"/>
                    <a:lumOff val="15000"/>
                  </a:schemeClr>
                </a:solidFill>
                <a:latin typeface="Calibri" panose="020F0502020204030204" pitchFamily="34" charset="0"/>
                <a:cs typeface="Arial"/>
              </a:rPr>
              <a:t>un terzo spera di uscirne entro l’anno</a:t>
            </a:r>
            <a:r>
              <a:rPr lang="it-IT" sz="2200" dirty="0">
                <a:solidFill>
                  <a:schemeClr val="tx1">
                    <a:lumMod val="85000"/>
                    <a:lumOff val="15000"/>
                  </a:schemeClr>
                </a:solidFill>
                <a:latin typeface="Calibri" panose="020F0502020204030204" pitchFamily="34" charset="0"/>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sp>
        <p:nvSpPr>
          <p:cNvPr id="29" name="Rettangolo 28">
            <a:extLst>
              <a:ext uri="{FF2B5EF4-FFF2-40B4-BE49-F238E27FC236}">
                <a16:creationId xmlns:a16="http://schemas.microsoft.com/office/drawing/2014/main" xmlns="" id="{33D05660-34EC-4BBB-8291-C710165661D1}"/>
              </a:ext>
            </a:extLst>
          </p:cNvPr>
          <p:cNvSpPr/>
          <p:nvPr/>
        </p:nvSpPr>
        <p:spPr bwMode="auto">
          <a:xfrm>
            <a:off x="5565059" y="2371937"/>
            <a:ext cx="3373719" cy="1378931"/>
          </a:xfrm>
          <a:prstGeom prst="rect">
            <a:avLst/>
          </a:prstGeom>
          <a:noFill/>
          <a:ln w="19050" cap="flat" cmpd="sng" algn="ctr">
            <a:solidFill>
              <a:srgbClr val="ED7D3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6" name="Connettore diritto 5">
            <a:extLst>
              <a:ext uri="{FF2B5EF4-FFF2-40B4-BE49-F238E27FC236}">
                <a16:creationId xmlns:a16="http://schemas.microsoft.com/office/drawing/2014/main" xmlns="" id="{DE040A5F-54A2-4B57-A8A4-5D8D90D3C737}"/>
              </a:ext>
            </a:extLst>
          </p:cNvPr>
          <p:cNvCxnSpPr/>
          <p:nvPr/>
        </p:nvCxnSpPr>
        <p:spPr bwMode="auto">
          <a:xfrm>
            <a:off x="467544" y="2278646"/>
            <a:ext cx="0" cy="2531476"/>
          </a:xfrm>
          <a:prstGeom prst="line">
            <a:avLst/>
          </a:prstGeom>
          <a:noFill/>
          <a:ln w="12700" cap="flat" cmpd="sng" algn="ctr">
            <a:solidFill>
              <a:schemeClr val="bg1">
                <a:lumMod val="75000"/>
              </a:schemeClr>
            </a:solidFill>
            <a:prstDash val="solid"/>
            <a:round/>
            <a:headEnd type="none" w="med" len="med"/>
            <a:tailEnd type="none" w="med" len="med"/>
          </a:ln>
          <a:effectLst/>
        </p:spPr>
      </p:cxnSp>
      <p:sp>
        <p:nvSpPr>
          <p:cNvPr id="30" name="CasellaDiTesto 29">
            <a:extLst>
              <a:ext uri="{FF2B5EF4-FFF2-40B4-BE49-F238E27FC236}">
                <a16:creationId xmlns:a16="http://schemas.microsoft.com/office/drawing/2014/main" xmlns="" id="{7DE1CEF9-97AD-4158-B34D-25A23F047DA6}"/>
              </a:ext>
            </a:extLst>
          </p:cNvPr>
          <p:cNvSpPr txBox="1"/>
          <p:nvPr/>
        </p:nvSpPr>
        <p:spPr>
          <a:xfrm>
            <a:off x="5565060" y="4720487"/>
            <a:ext cx="3252067" cy="1516825"/>
          </a:xfrm>
          <a:prstGeom prst="rect">
            <a:avLst/>
          </a:prstGeom>
          <a:solidFill>
            <a:srgbClr val="ED7D31"/>
          </a:solidFill>
        </p:spPr>
        <p:txBody>
          <a:bodyPr wrap="square" rtlCol="0">
            <a:spAutoFit/>
          </a:bodyPr>
          <a:lstStyle/>
          <a:p>
            <a:pPr algn="ctr">
              <a:lnSpc>
                <a:spcPct val="110000"/>
              </a:lnSpc>
              <a:spcBef>
                <a:spcPts val="600"/>
              </a:spcBef>
            </a:pPr>
            <a:r>
              <a:rPr lang="it-IT" sz="1700" b="0" dirty="0">
                <a:solidFill>
                  <a:schemeClr val="bg1"/>
                </a:solidFill>
                <a:latin typeface="Calibri" panose="020F0502020204030204" pitchFamily="34" charset="0"/>
              </a:rPr>
              <a:t>Tra le imprese che ritengono di non aver ancora superato il periodo di crisi che ha colpito il settore, </a:t>
            </a:r>
            <a:r>
              <a:rPr lang="it-IT" sz="1700" u="sng" dirty="0">
                <a:solidFill>
                  <a:schemeClr val="bg1"/>
                </a:solidFill>
                <a:latin typeface="Calibri" panose="020F0502020204030204" pitchFamily="34" charset="0"/>
              </a:rPr>
              <a:t>una su tre auspica di uscirne del tutto entro l’anno</a:t>
            </a:r>
            <a:r>
              <a:rPr lang="it-IT" sz="1700" b="0" dirty="0">
                <a:solidFill>
                  <a:schemeClr val="bg1"/>
                </a:solidFill>
                <a:latin typeface="Calibri" panose="020F0502020204030204" pitchFamily="34" charset="0"/>
              </a:rPr>
              <a:t>.</a:t>
            </a:r>
          </a:p>
        </p:txBody>
      </p:sp>
      <p:pic>
        <p:nvPicPr>
          <p:cNvPr id="31" name="Picture 4" descr="https://image.freepik.com/icone-gratis/insegnante-che-punta-una-scheda-con-un-bastone_318-61893.png">
            <a:extLst>
              <a:ext uri="{FF2B5EF4-FFF2-40B4-BE49-F238E27FC236}">
                <a16:creationId xmlns:a16="http://schemas.microsoft.com/office/drawing/2014/main" xmlns="" id="{B64DEB45-00BB-4552-BA79-A8891C3ACB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8368" y="5637848"/>
            <a:ext cx="663769" cy="663769"/>
          </a:xfrm>
          <a:prstGeom prst="rect">
            <a:avLst/>
          </a:prstGeom>
          <a:noFill/>
          <a:extLst>
            <a:ext uri="{909E8E84-426E-40DD-AFC4-6F175D3DCCD1}">
              <a14:hiddenFill xmlns:a14="http://schemas.microsoft.com/office/drawing/2010/main">
                <a:solidFill>
                  <a:srgbClr val="FFFFFF"/>
                </a:solidFill>
              </a14:hiddenFill>
            </a:ext>
          </a:extLst>
        </p:spPr>
      </p:pic>
      <p:sp>
        <p:nvSpPr>
          <p:cNvPr id="21" name="Rettangolo 20">
            <a:extLst>
              <a:ext uri="{FF2B5EF4-FFF2-40B4-BE49-F238E27FC236}">
                <a16:creationId xmlns:a16="http://schemas.microsoft.com/office/drawing/2014/main" xmlns="" id="{3B14D7B5-0B60-4E5B-853F-16C46C40F777}"/>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61795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36" name="Rettangolo 35">
            <a:extLst>
              <a:ext uri="{FF2B5EF4-FFF2-40B4-BE49-F238E27FC236}">
                <a16:creationId xmlns:a16="http://schemas.microsoft.com/office/drawing/2014/main" xmlns="" id="{BA51DAB9-49DE-4EE5-81F3-3890AEC9A6A8}"/>
              </a:ext>
            </a:extLst>
          </p:cNvPr>
          <p:cNvSpPr/>
          <p:nvPr/>
        </p:nvSpPr>
        <p:spPr>
          <a:xfrm>
            <a:off x="266267" y="1922929"/>
            <a:ext cx="8353176" cy="338554"/>
          </a:xfrm>
          <a:prstGeom prst="rect">
            <a:avLst/>
          </a:prstGeom>
        </p:spPr>
        <p:txBody>
          <a:bodyPr wrap="square">
            <a:spAutoFit/>
          </a:bodyPr>
          <a:lstStyle/>
          <a:p>
            <a:pPr algn="just"/>
            <a:r>
              <a:rPr lang="it-IT" sz="1600" b="0" dirty="0">
                <a:latin typeface="Calibri" panose="020F0502020204030204" pitchFamily="34" charset="0"/>
              </a:rPr>
              <a:t>Il </a:t>
            </a:r>
            <a:r>
              <a:rPr lang="it-IT" sz="1600" u="sng" dirty="0">
                <a:latin typeface="Calibri" panose="020F0502020204030204" pitchFamily="34" charset="0"/>
              </a:rPr>
              <a:t>livello dei ricavi</a:t>
            </a:r>
            <a:r>
              <a:rPr lang="it-IT" sz="1600" b="0" dirty="0">
                <a:latin typeface="Calibri" panose="020F0502020204030204" pitchFamily="34" charset="0"/>
              </a:rPr>
              <a:t> della Sua impresa, negli ultimi sei mesi, rispetto ai sei mesi precedenti, è…?</a:t>
            </a:r>
          </a:p>
        </p:txBody>
      </p:sp>
      <p:grpSp>
        <p:nvGrpSpPr>
          <p:cNvPr id="16" name="Gruppo 15">
            <a:extLst>
              <a:ext uri="{FF2B5EF4-FFF2-40B4-BE49-F238E27FC236}">
                <a16:creationId xmlns:a16="http://schemas.microsoft.com/office/drawing/2014/main" xmlns="" id="{3C1FE1EA-9FCA-45B8-BE6A-ADD2AC9CF256}"/>
              </a:ext>
            </a:extLst>
          </p:cNvPr>
          <p:cNvGrpSpPr/>
          <p:nvPr/>
        </p:nvGrpSpPr>
        <p:grpSpPr>
          <a:xfrm>
            <a:off x="405703" y="2625224"/>
            <a:ext cx="3531991" cy="371728"/>
            <a:chOff x="607960" y="2625224"/>
            <a:chExt cx="3531991" cy="371728"/>
          </a:xfrm>
        </p:grpSpPr>
        <p:sp>
          <p:nvSpPr>
            <p:cNvPr id="17" name="Rettangolo con angoli arrotondati 16">
              <a:extLst>
                <a:ext uri="{FF2B5EF4-FFF2-40B4-BE49-F238E27FC236}">
                  <a16:creationId xmlns:a16="http://schemas.microsoft.com/office/drawing/2014/main" xmlns="" id="{AEA7B23F-7A19-41D9-9D84-716EEC62AF4E}"/>
                </a:ext>
              </a:extLst>
            </p:cNvPr>
            <p:cNvSpPr/>
            <p:nvPr/>
          </p:nvSpPr>
          <p:spPr bwMode="auto">
            <a:xfrm>
              <a:off x="607960" y="2625224"/>
              <a:ext cx="3531991" cy="371728"/>
            </a:xfrm>
            <a:prstGeom prst="roundRect">
              <a:avLst/>
            </a:prstGeom>
            <a:solidFill>
              <a:srgbClr val="ED7D31"/>
            </a:solidFill>
            <a:ln w="12700" cap="flat" cmpd="sng" algn="ctr">
              <a:solidFill>
                <a:schemeClr val="bg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8" name="CasellaDiTesto 10">
              <a:extLst>
                <a:ext uri="{FF2B5EF4-FFF2-40B4-BE49-F238E27FC236}">
                  <a16:creationId xmlns:a16="http://schemas.microsoft.com/office/drawing/2014/main" xmlns="" id="{A8C25DA8-85D2-4D65-8AE0-ECB443087F39}"/>
                </a:ext>
              </a:extLst>
            </p:cNvPr>
            <p:cNvSpPr txBox="1">
              <a:spLocks noChangeArrowheads="1"/>
            </p:cNvSpPr>
            <p:nvPr/>
          </p:nvSpPr>
          <p:spPr bwMode="auto">
            <a:xfrm>
              <a:off x="638899" y="2687666"/>
              <a:ext cx="784841"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PERIODO</a:t>
              </a:r>
            </a:p>
          </p:txBody>
        </p:sp>
        <p:sp>
          <p:nvSpPr>
            <p:cNvPr id="19" name="CasellaDiTesto 10">
              <a:extLst>
                <a:ext uri="{FF2B5EF4-FFF2-40B4-BE49-F238E27FC236}">
                  <a16:creationId xmlns:a16="http://schemas.microsoft.com/office/drawing/2014/main" xmlns="" id="{3E34F196-F04F-4AC0-9993-20D69AA2775D}"/>
                </a:ext>
              </a:extLst>
            </p:cNvPr>
            <p:cNvSpPr txBox="1">
              <a:spLocks noChangeArrowheads="1"/>
            </p:cNvSpPr>
            <p:nvPr/>
          </p:nvSpPr>
          <p:spPr bwMode="auto">
            <a:xfrm>
              <a:off x="128426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migliore</a:t>
              </a:r>
            </a:p>
          </p:txBody>
        </p:sp>
        <p:sp>
          <p:nvSpPr>
            <p:cNvPr id="20" name="CasellaDiTesto 10">
              <a:extLst>
                <a:ext uri="{FF2B5EF4-FFF2-40B4-BE49-F238E27FC236}">
                  <a16:creationId xmlns:a16="http://schemas.microsoft.com/office/drawing/2014/main" xmlns="" id="{06725C5D-1102-4A13-8765-3101131314DF}"/>
                </a:ext>
              </a:extLst>
            </p:cNvPr>
            <p:cNvSpPr txBox="1">
              <a:spLocks noChangeArrowheads="1"/>
            </p:cNvSpPr>
            <p:nvPr/>
          </p:nvSpPr>
          <p:spPr bwMode="auto">
            <a:xfrm>
              <a:off x="196758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uguale</a:t>
              </a:r>
            </a:p>
          </p:txBody>
        </p:sp>
        <p:sp>
          <p:nvSpPr>
            <p:cNvPr id="21" name="CasellaDiTesto 10">
              <a:extLst>
                <a:ext uri="{FF2B5EF4-FFF2-40B4-BE49-F238E27FC236}">
                  <a16:creationId xmlns:a16="http://schemas.microsoft.com/office/drawing/2014/main" xmlns="" id="{BE9FB780-A3AD-48AC-B4D4-B9CC247124EF}"/>
                </a:ext>
              </a:extLst>
            </p:cNvPr>
            <p:cNvSpPr txBox="1">
              <a:spLocks noChangeArrowheads="1"/>
            </p:cNvSpPr>
            <p:nvPr/>
          </p:nvSpPr>
          <p:spPr bwMode="auto">
            <a:xfrm>
              <a:off x="2596605"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peggiore</a:t>
              </a:r>
            </a:p>
          </p:txBody>
        </p:sp>
        <p:sp>
          <p:nvSpPr>
            <p:cNvPr id="22" name="CasellaDiTesto 10">
              <a:extLst>
                <a:ext uri="{FF2B5EF4-FFF2-40B4-BE49-F238E27FC236}">
                  <a16:creationId xmlns:a16="http://schemas.microsoft.com/office/drawing/2014/main" xmlns="" id="{87D9BF68-2561-45EC-96C7-15781B2B7488}"/>
                </a:ext>
              </a:extLst>
            </p:cNvPr>
            <p:cNvSpPr txBox="1">
              <a:spLocks noChangeArrowheads="1"/>
            </p:cNvSpPr>
            <p:nvPr/>
          </p:nvSpPr>
          <p:spPr bwMode="auto">
            <a:xfrm>
              <a:off x="3457415" y="2687666"/>
              <a:ext cx="648629"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SALDO</a:t>
              </a:r>
            </a:p>
          </p:txBody>
        </p:sp>
      </p:grpSp>
      <p:pic>
        <p:nvPicPr>
          <p:cNvPr id="24" name="Immagine 23">
            <a:extLst>
              <a:ext uri="{FF2B5EF4-FFF2-40B4-BE49-F238E27FC236}">
                <a16:creationId xmlns:a16="http://schemas.microsoft.com/office/drawing/2014/main" xmlns="" id="{3729319B-D5F4-48E8-BD31-439C9FDDBA7D}"/>
              </a:ext>
            </a:extLst>
          </p:cNvPr>
          <p:cNvPicPr>
            <a:picLocks noChangeAspect="1"/>
          </p:cNvPicPr>
          <p:nvPr/>
        </p:nvPicPr>
        <p:blipFill>
          <a:blip r:embed="rId2"/>
          <a:stretch>
            <a:fillRect/>
          </a:stretch>
        </p:blipFill>
        <p:spPr>
          <a:xfrm>
            <a:off x="3108708" y="4123677"/>
            <a:ext cx="1027593" cy="1509415"/>
          </a:xfrm>
          <a:prstGeom prst="rect">
            <a:avLst/>
          </a:prstGeom>
        </p:spPr>
      </p:pic>
      <p:sp>
        <p:nvSpPr>
          <p:cNvPr id="29" name="Text Box 49">
            <a:extLst>
              <a:ext uri="{FF2B5EF4-FFF2-40B4-BE49-F238E27FC236}">
                <a16:creationId xmlns:a16="http://schemas.microsoft.com/office/drawing/2014/main" xmlns="" id="{775067EA-6ABE-4990-AB2D-FB535292E93B}"/>
              </a:ext>
            </a:extLst>
          </p:cNvPr>
          <p:cNvSpPr txBox="1">
            <a:spLocks noChangeArrowheads="1"/>
          </p:cNvSpPr>
          <p:nvPr/>
        </p:nvSpPr>
        <p:spPr bwMode="auto">
          <a:xfrm>
            <a:off x="395536" y="5445224"/>
            <a:ext cx="3686175" cy="261610"/>
          </a:xfrm>
          <a:prstGeom prst="rect">
            <a:avLst/>
          </a:prstGeom>
          <a:noFill/>
          <a:ln w="9525">
            <a:noFill/>
            <a:miter lim="800000"/>
            <a:headEnd/>
            <a:tailEnd/>
          </a:ln>
        </p:spPr>
        <p:txBody>
          <a:bodyPr>
            <a:spAutoFit/>
          </a:bodyPr>
          <a:lstStyle/>
          <a:p>
            <a:pPr>
              <a:lnSpc>
                <a:spcPct val="110000"/>
              </a:lnSpc>
              <a:spcBef>
                <a:spcPts val="600"/>
              </a:spcBef>
            </a:pPr>
            <a:r>
              <a:rPr lang="it-IT" altLang="it-IT" sz="1000" i="1" dirty="0">
                <a:solidFill>
                  <a:srgbClr val="C00000"/>
                </a:solidFill>
                <a:latin typeface="Calibri" panose="020F0502020204030204" pitchFamily="34" charset="0"/>
              </a:rPr>
              <a:t>In rosso è riportata la previsione relativa al semestre successivo</a:t>
            </a:r>
          </a:p>
        </p:txBody>
      </p:sp>
      <p:grpSp>
        <p:nvGrpSpPr>
          <p:cNvPr id="39" name="Gruppo 38">
            <a:extLst>
              <a:ext uri="{FF2B5EF4-FFF2-40B4-BE49-F238E27FC236}">
                <a16:creationId xmlns:a16="http://schemas.microsoft.com/office/drawing/2014/main" xmlns="" id="{C0E3ACE7-310E-41DD-922A-D0041BE60FCB}"/>
              </a:ext>
            </a:extLst>
          </p:cNvPr>
          <p:cNvGrpSpPr/>
          <p:nvPr/>
        </p:nvGrpSpPr>
        <p:grpSpPr>
          <a:xfrm>
            <a:off x="4854956" y="2772718"/>
            <a:ext cx="3384376" cy="1685660"/>
            <a:chOff x="5057213" y="2772718"/>
            <a:chExt cx="3384376" cy="1685660"/>
          </a:xfrm>
        </p:grpSpPr>
        <p:cxnSp>
          <p:nvCxnSpPr>
            <p:cNvPr id="40" name="Connettore diritto 39">
              <a:extLst>
                <a:ext uri="{FF2B5EF4-FFF2-40B4-BE49-F238E27FC236}">
                  <a16:creationId xmlns:a16="http://schemas.microsoft.com/office/drawing/2014/main" xmlns="" id="{CE7119A0-F997-4FC5-AC68-5FE74582913C}"/>
                </a:ext>
              </a:extLst>
            </p:cNvPr>
            <p:cNvCxnSpPr>
              <a:cxnSpLocks/>
            </p:cNvCxnSpPr>
            <p:nvPr/>
          </p:nvCxnSpPr>
          <p:spPr bwMode="auto">
            <a:xfrm>
              <a:off x="5057213" y="445837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41" name="Connettore diritto 40">
              <a:extLst>
                <a:ext uri="{FF2B5EF4-FFF2-40B4-BE49-F238E27FC236}">
                  <a16:creationId xmlns:a16="http://schemas.microsoft.com/office/drawing/2014/main" xmlns="" id="{D34B4351-756F-419E-982B-5B3263B2E0DD}"/>
                </a:ext>
              </a:extLst>
            </p:cNvPr>
            <p:cNvCxnSpPr>
              <a:cxnSpLocks/>
            </p:cNvCxnSpPr>
            <p:nvPr/>
          </p:nvCxnSpPr>
          <p:spPr bwMode="auto">
            <a:xfrm>
              <a:off x="5057213" y="403696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42" name="Connettore diritto 41">
              <a:extLst>
                <a:ext uri="{FF2B5EF4-FFF2-40B4-BE49-F238E27FC236}">
                  <a16:creationId xmlns:a16="http://schemas.microsoft.com/office/drawing/2014/main" xmlns="" id="{DA882551-7AD7-414D-8834-E3A39D9C6274}"/>
                </a:ext>
              </a:extLst>
            </p:cNvPr>
            <p:cNvCxnSpPr>
              <a:cxnSpLocks/>
            </p:cNvCxnSpPr>
            <p:nvPr/>
          </p:nvCxnSpPr>
          <p:spPr bwMode="auto">
            <a:xfrm>
              <a:off x="5057213" y="361554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43" name="Connettore diritto 42">
              <a:extLst>
                <a:ext uri="{FF2B5EF4-FFF2-40B4-BE49-F238E27FC236}">
                  <a16:creationId xmlns:a16="http://schemas.microsoft.com/office/drawing/2014/main" xmlns="" id="{DC1B3778-ED1E-419F-9455-8127DFEB01B7}"/>
                </a:ext>
              </a:extLst>
            </p:cNvPr>
            <p:cNvCxnSpPr>
              <a:cxnSpLocks/>
            </p:cNvCxnSpPr>
            <p:nvPr/>
          </p:nvCxnSpPr>
          <p:spPr bwMode="auto">
            <a:xfrm>
              <a:off x="5057213" y="319413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44" name="Connettore diritto 43">
              <a:extLst>
                <a:ext uri="{FF2B5EF4-FFF2-40B4-BE49-F238E27FC236}">
                  <a16:creationId xmlns:a16="http://schemas.microsoft.com/office/drawing/2014/main" xmlns="" id="{CEB924B3-D9A1-4871-8ABE-014F87F8357B}"/>
                </a:ext>
              </a:extLst>
            </p:cNvPr>
            <p:cNvCxnSpPr>
              <a:cxnSpLocks/>
            </p:cNvCxnSpPr>
            <p:nvPr/>
          </p:nvCxnSpPr>
          <p:spPr bwMode="auto">
            <a:xfrm>
              <a:off x="5057213" y="277271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grpSp>
      <p:pic>
        <p:nvPicPr>
          <p:cNvPr id="2" name="Immagine 1">
            <a:extLst>
              <a:ext uri="{FF2B5EF4-FFF2-40B4-BE49-F238E27FC236}">
                <a16:creationId xmlns:a16="http://schemas.microsoft.com/office/drawing/2014/main" xmlns="" id="{3C365B5D-FE18-4D73-A5C8-2142979D4777}"/>
              </a:ext>
            </a:extLst>
          </p:cNvPr>
          <p:cNvPicPr>
            <a:picLocks noChangeAspect="1"/>
          </p:cNvPicPr>
          <p:nvPr/>
        </p:nvPicPr>
        <p:blipFill>
          <a:blip r:embed="rId3"/>
          <a:stretch>
            <a:fillRect/>
          </a:stretch>
        </p:blipFill>
        <p:spPr>
          <a:xfrm>
            <a:off x="4506543" y="2566800"/>
            <a:ext cx="4172400" cy="2818852"/>
          </a:xfrm>
          <a:prstGeom prst="rect">
            <a:avLst/>
          </a:prstGeom>
        </p:spPr>
      </p:pic>
      <p:grpSp>
        <p:nvGrpSpPr>
          <p:cNvPr id="4" name="Gruppo 3">
            <a:extLst>
              <a:ext uri="{FF2B5EF4-FFF2-40B4-BE49-F238E27FC236}">
                <a16:creationId xmlns:a16="http://schemas.microsoft.com/office/drawing/2014/main" xmlns="" id="{5F8AE631-7C68-4A63-8CD0-623192848D81}"/>
              </a:ext>
            </a:extLst>
          </p:cNvPr>
          <p:cNvGrpSpPr/>
          <p:nvPr/>
        </p:nvGrpSpPr>
        <p:grpSpPr>
          <a:xfrm>
            <a:off x="4508254" y="2711556"/>
            <a:ext cx="359575" cy="2172008"/>
            <a:chOff x="4710511" y="2711556"/>
            <a:chExt cx="359575" cy="2172008"/>
          </a:xfrm>
        </p:grpSpPr>
        <p:sp>
          <p:nvSpPr>
            <p:cNvPr id="33" name="Rettangolo 32">
              <a:extLst>
                <a:ext uri="{FF2B5EF4-FFF2-40B4-BE49-F238E27FC236}">
                  <a16:creationId xmlns:a16="http://schemas.microsoft.com/office/drawing/2014/main" xmlns="" id="{666BC712-D69D-4179-A253-53987EEBCD79}"/>
                </a:ext>
              </a:extLst>
            </p:cNvPr>
            <p:cNvSpPr/>
            <p:nvPr/>
          </p:nvSpPr>
          <p:spPr bwMode="auto">
            <a:xfrm>
              <a:off x="4710511" y="2711556"/>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Rettangolo 33">
              <a:extLst>
                <a:ext uri="{FF2B5EF4-FFF2-40B4-BE49-F238E27FC236}">
                  <a16:creationId xmlns:a16="http://schemas.microsoft.com/office/drawing/2014/main" xmlns="" id="{88E2A83A-931F-47C1-B62D-93EF67CA74B8}"/>
                </a:ext>
              </a:extLst>
            </p:cNvPr>
            <p:cNvSpPr/>
            <p:nvPr/>
          </p:nvSpPr>
          <p:spPr bwMode="auto">
            <a:xfrm>
              <a:off x="4710511" y="297717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5" name="Rettangolo 34">
              <a:extLst>
                <a:ext uri="{FF2B5EF4-FFF2-40B4-BE49-F238E27FC236}">
                  <a16:creationId xmlns:a16="http://schemas.microsoft.com/office/drawing/2014/main" xmlns="" id="{62EDA762-E2A3-4CFE-A35E-1D624372D515}"/>
                </a:ext>
              </a:extLst>
            </p:cNvPr>
            <p:cNvSpPr/>
            <p:nvPr/>
          </p:nvSpPr>
          <p:spPr bwMode="auto">
            <a:xfrm>
              <a:off x="4710511" y="322396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Rettangolo 36">
              <a:extLst>
                <a:ext uri="{FF2B5EF4-FFF2-40B4-BE49-F238E27FC236}">
                  <a16:creationId xmlns:a16="http://schemas.microsoft.com/office/drawing/2014/main" xmlns="" id="{4DCB4925-9BE7-469B-8DF5-F7AE143AEDB0}"/>
                </a:ext>
              </a:extLst>
            </p:cNvPr>
            <p:cNvSpPr/>
            <p:nvPr/>
          </p:nvSpPr>
          <p:spPr bwMode="auto">
            <a:xfrm>
              <a:off x="4710511" y="3496820"/>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Rettangolo 37">
              <a:extLst>
                <a:ext uri="{FF2B5EF4-FFF2-40B4-BE49-F238E27FC236}">
                  <a16:creationId xmlns:a16="http://schemas.microsoft.com/office/drawing/2014/main" xmlns="" id="{D6690566-2CF2-403C-BBEB-2B6AEC0E80D8}"/>
                </a:ext>
              </a:extLst>
            </p:cNvPr>
            <p:cNvSpPr/>
            <p:nvPr/>
          </p:nvSpPr>
          <p:spPr bwMode="auto">
            <a:xfrm>
              <a:off x="4710511" y="3738989"/>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Rettangolo 45">
              <a:extLst>
                <a:ext uri="{FF2B5EF4-FFF2-40B4-BE49-F238E27FC236}">
                  <a16:creationId xmlns:a16="http://schemas.microsoft.com/office/drawing/2014/main" xmlns="" id="{6AA717CF-4DC6-43CF-98C6-5E2954C048B2}"/>
                </a:ext>
              </a:extLst>
            </p:cNvPr>
            <p:cNvSpPr/>
            <p:nvPr/>
          </p:nvSpPr>
          <p:spPr bwMode="auto">
            <a:xfrm>
              <a:off x="4710511" y="3994488"/>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8" name="Rettangolo 47">
              <a:extLst>
                <a:ext uri="{FF2B5EF4-FFF2-40B4-BE49-F238E27FC236}">
                  <a16:creationId xmlns:a16="http://schemas.microsoft.com/office/drawing/2014/main" xmlns="" id="{F357ED8B-DF7D-4192-9ABE-6C552C200FAA}"/>
                </a:ext>
              </a:extLst>
            </p:cNvPr>
            <p:cNvSpPr/>
            <p:nvPr/>
          </p:nvSpPr>
          <p:spPr bwMode="auto">
            <a:xfrm>
              <a:off x="4710511" y="4268549"/>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Rettangolo 48">
              <a:extLst>
                <a:ext uri="{FF2B5EF4-FFF2-40B4-BE49-F238E27FC236}">
                  <a16:creationId xmlns:a16="http://schemas.microsoft.com/office/drawing/2014/main" xmlns="" id="{0EB43070-7628-47C7-A58A-146D55B8AD96}"/>
                </a:ext>
              </a:extLst>
            </p:cNvPr>
            <p:cNvSpPr/>
            <p:nvPr/>
          </p:nvSpPr>
          <p:spPr bwMode="auto">
            <a:xfrm>
              <a:off x="4710511" y="4510718"/>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xmlns="" id="{74C07464-BCE7-403C-8BA0-8F60AE6A475A}"/>
                </a:ext>
              </a:extLst>
            </p:cNvPr>
            <p:cNvSpPr/>
            <p:nvPr/>
          </p:nvSpPr>
          <p:spPr bwMode="auto">
            <a:xfrm>
              <a:off x="4710511" y="4777940"/>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sp>
        <p:nvSpPr>
          <p:cNvPr id="51" name="Titolo 1">
            <a:extLst>
              <a:ext uri="{FF2B5EF4-FFF2-40B4-BE49-F238E27FC236}">
                <a16:creationId xmlns:a16="http://schemas.microsoft.com/office/drawing/2014/main" xmlns="" id="{AE047EB8-858E-4DA0-B000-445DC041AE40}"/>
              </a:ext>
            </a:extLst>
          </p:cNvPr>
          <p:cNvSpPr txBox="1">
            <a:spLocks/>
          </p:cNvSpPr>
          <p:nvPr/>
        </p:nvSpPr>
        <p:spPr>
          <a:xfrm>
            <a:off x="266267" y="172644"/>
            <a:ext cx="8877733" cy="1425102"/>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Andamento dei RICAVI </a:t>
            </a:r>
            <a:r>
              <a:rPr lang="it-IT" sz="2200" b="1" dirty="0">
                <a:solidFill>
                  <a:srgbClr val="203864"/>
                </a:solidFill>
                <a:latin typeface="Calibri" panose="020F0502020204030204" pitchFamily="34" charset="0"/>
                <a:ea typeface="+mj-ea"/>
                <a:cs typeface="Arial"/>
              </a:rPr>
              <a:t>| </a:t>
            </a:r>
            <a:r>
              <a:rPr lang="it-IT" sz="2200" b="1" dirty="0">
                <a:solidFill>
                  <a:schemeClr val="tx2">
                    <a:lumMod val="85000"/>
                    <a:lumOff val="15000"/>
                  </a:schemeClr>
                </a:solidFill>
                <a:latin typeface="Calibri" panose="020F0502020204030204" pitchFamily="34" charset="0"/>
                <a:ea typeface="+mj-ea"/>
                <a:cs typeface="Arial"/>
              </a:rPr>
              <a:t>In lieve aumento il ri</a:t>
            </a:r>
            <a:r>
              <a:rPr lang="it-IT" sz="2200" dirty="0">
                <a:solidFill>
                  <a:schemeClr val="tx2">
                    <a:lumMod val="85000"/>
                    <a:lumOff val="15000"/>
                  </a:schemeClr>
                </a:solidFill>
                <a:latin typeface="Calibri" panose="020F0502020204030204" pitchFamily="34" charset="0"/>
                <a:ea typeface="+mj-ea"/>
                <a:cs typeface="Arial"/>
              </a:rPr>
              <a:t>tmo di </a:t>
            </a:r>
            <a:r>
              <a:rPr lang="it-IT" sz="2200" u="sng" dirty="0">
                <a:solidFill>
                  <a:schemeClr val="tx2">
                    <a:lumMod val="85000"/>
                    <a:lumOff val="15000"/>
                  </a:schemeClr>
                </a:solidFill>
                <a:latin typeface="Calibri" panose="020F0502020204030204" pitchFamily="34" charset="0"/>
                <a:ea typeface="+mj-ea"/>
                <a:cs typeface="Arial"/>
              </a:rPr>
              <a:t>crescita dell’indicatore</a:t>
            </a:r>
            <a:r>
              <a:rPr lang="it-IT" sz="2200" dirty="0">
                <a:solidFill>
                  <a:schemeClr val="tx2">
                    <a:lumMod val="85000"/>
                    <a:lumOff val="15000"/>
                  </a:schemeClr>
                </a:solidFill>
                <a:latin typeface="Calibri" panose="020F0502020204030204" pitchFamily="34" charset="0"/>
                <a:ea typeface="+mj-ea"/>
                <a:cs typeface="Arial"/>
              </a:rPr>
              <a:t> relativo all’andamento </a:t>
            </a:r>
            <a:r>
              <a:rPr lang="it-IT" sz="2200" u="sng" dirty="0">
                <a:solidFill>
                  <a:schemeClr val="tx2">
                    <a:lumMod val="85000"/>
                    <a:lumOff val="15000"/>
                  </a:schemeClr>
                </a:solidFill>
                <a:latin typeface="Calibri" panose="020F0502020204030204" pitchFamily="34" charset="0"/>
                <a:ea typeface="+mj-ea"/>
                <a:cs typeface="Arial"/>
              </a:rPr>
              <a:t>dei ricavi</a:t>
            </a:r>
            <a:r>
              <a:rPr lang="it-IT" sz="2200" dirty="0">
                <a:solidFill>
                  <a:schemeClr val="tx2">
                    <a:lumMod val="85000"/>
                    <a:lumOff val="15000"/>
                  </a:schemeClr>
                </a:solidFill>
                <a:latin typeface="Calibri" panose="020F0502020204030204" pitchFamily="34" charset="0"/>
                <a:ea typeface="+mj-ea"/>
                <a:cs typeface="Arial"/>
              </a:rPr>
              <a:t> delle imprese della mobilità… tuttavia, il livello rimane ancora di </a:t>
            </a:r>
            <a:r>
              <a:rPr lang="it-IT" sz="2200" u="sng" dirty="0">
                <a:solidFill>
                  <a:schemeClr val="tx2">
                    <a:lumMod val="85000"/>
                    <a:lumOff val="15000"/>
                  </a:schemeClr>
                </a:solidFill>
                <a:latin typeface="Calibri" panose="020F0502020204030204" pitchFamily="34" charset="0"/>
                <a:ea typeface="+mj-ea"/>
                <a:cs typeface="Arial"/>
              </a:rPr>
              <a:t>molto al di sotto dell’area di espansione</a:t>
            </a:r>
            <a:r>
              <a:rPr lang="it-IT" sz="2200" dirty="0">
                <a:solidFill>
                  <a:schemeClr val="tx2">
                    <a:lumMod val="85000"/>
                    <a:lumOff val="15000"/>
                  </a:schemeClr>
                </a:solidFill>
                <a:latin typeface="Calibri" panose="020F0502020204030204" pitchFamily="34" charset="0"/>
                <a:ea typeface="+mj-ea"/>
                <a:cs typeface="Arial"/>
              </a:rPr>
              <a:t> di mercato (fissata sopra la soglia 50)…</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53" name="CasellaDiTesto 10">
            <a:extLst>
              <a:ext uri="{FF2B5EF4-FFF2-40B4-BE49-F238E27FC236}">
                <a16:creationId xmlns:a16="http://schemas.microsoft.com/office/drawing/2014/main" xmlns="" id="{36314CCF-443B-4709-B303-2DA6E125269C}"/>
              </a:ext>
            </a:extLst>
          </p:cNvPr>
          <p:cNvSpPr txBox="1">
            <a:spLocks noChangeArrowheads="1"/>
          </p:cNvSpPr>
          <p:nvPr/>
        </p:nvSpPr>
        <p:spPr bwMode="auto">
          <a:xfrm>
            <a:off x="7600314" y="2876516"/>
            <a:ext cx="949658" cy="307777"/>
          </a:xfrm>
          <a:prstGeom prst="rect">
            <a:avLst/>
          </a:prstGeom>
          <a:noFill/>
          <a:ln w="9525">
            <a:noFill/>
            <a:miter lim="800000"/>
            <a:headEnd/>
            <a:tailEnd/>
          </a:ln>
        </p:spPr>
        <p:txBody>
          <a:bodyPr wrap="square">
            <a:spAutoFit/>
          </a:bodyPr>
          <a:lstStyle/>
          <a:p>
            <a:pPr algn="ctr"/>
            <a:r>
              <a:rPr lang="it-IT" altLang="it-IT" sz="1400" i="1" dirty="0">
                <a:solidFill>
                  <a:srgbClr val="C00000"/>
                </a:solidFill>
                <a:latin typeface="Calibri" panose="020F0502020204030204" pitchFamily="34" charset="0"/>
              </a:rPr>
              <a:t>Previsione</a:t>
            </a:r>
          </a:p>
        </p:txBody>
      </p:sp>
      <p:sp>
        <p:nvSpPr>
          <p:cNvPr id="54" name="Rettangolo 53">
            <a:extLst>
              <a:ext uri="{FF2B5EF4-FFF2-40B4-BE49-F238E27FC236}">
                <a16:creationId xmlns:a16="http://schemas.microsoft.com/office/drawing/2014/main" xmlns="" id="{A4150466-2753-434E-BE20-8888858B7457}"/>
              </a:ext>
            </a:extLst>
          </p:cNvPr>
          <p:cNvSpPr/>
          <p:nvPr/>
        </p:nvSpPr>
        <p:spPr bwMode="auto">
          <a:xfrm>
            <a:off x="7640010" y="2736565"/>
            <a:ext cx="863045" cy="2316356"/>
          </a:xfrm>
          <a:prstGeom prst="rect">
            <a:avLst/>
          </a:prstGeom>
          <a:noFill/>
          <a:ln w="127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5" name="Picture 4" descr="https://image.freepik.com/icone-gratis/insegnante-che-punta-una-scheda-con-un-bastone_318-61893.png">
            <a:extLst>
              <a:ext uri="{FF2B5EF4-FFF2-40B4-BE49-F238E27FC236}">
                <a16:creationId xmlns:a16="http://schemas.microsoft.com/office/drawing/2014/main" xmlns="" id="{E08265C9-AE95-4603-822C-B05709848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006" y="5358358"/>
            <a:ext cx="663769" cy="663769"/>
          </a:xfrm>
          <a:prstGeom prst="rect">
            <a:avLst/>
          </a:prstGeom>
          <a:noFill/>
          <a:extLst>
            <a:ext uri="{909E8E84-426E-40DD-AFC4-6F175D3DCCD1}">
              <a14:hiddenFill xmlns:a14="http://schemas.microsoft.com/office/drawing/2010/main">
                <a:solidFill>
                  <a:srgbClr val="FFFFFF"/>
                </a:solidFill>
              </a14:hiddenFill>
            </a:ext>
          </a:extLst>
        </p:spPr>
      </p:pic>
      <p:sp>
        <p:nvSpPr>
          <p:cNvPr id="52" name="Segnaposto contenuto 2">
            <a:extLst>
              <a:ext uri="{FF2B5EF4-FFF2-40B4-BE49-F238E27FC236}">
                <a16:creationId xmlns:a16="http://schemas.microsoft.com/office/drawing/2014/main" xmlns="" id="{F3DA49BD-E1E2-4209-B503-6B4B6EEB6432}"/>
              </a:ext>
            </a:extLst>
          </p:cNvPr>
          <p:cNvSpPr txBox="1">
            <a:spLocks/>
          </p:cNvSpPr>
          <p:nvPr/>
        </p:nvSpPr>
        <p:spPr bwMode="auto">
          <a:xfrm>
            <a:off x="5255168" y="5367077"/>
            <a:ext cx="342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200" i="1" kern="0" dirty="0">
                <a:latin typeface="Calibri" panose="020F0502020204030204" pitchFamily="34" charset="0"/>
              </a:rPr>
              <a:t>L’area di espansione è convenzionalmente fissata al di sopra del valore soglia 50 dell’indicatore congiunturale.</a:t>
            </a:r>
            <a:endParaRPr lang="it-IT" sz="1100" i="1" kern="0" dirty="0">
              <a:latin typeface="Calibri" panose="020F0502020204030204" pitchFamily="34" charset="0"/>
            </a:endParaRPr>
          </a:p>
        </p:txBody>
      </p:sp>
      <p:sp>
        <p:nvSpPr>
          <p:cNvPr id="55" name="Rettangolo 54">
            <a:extLst>
              <a:ext uri="{FF2B5EF4-FFF2-40B4-BE49-F238E27FC236}">
                <a16:creationId xmlns:a16="http://schemas.microsoft.com/office/drawing/2014/main" xmlns="" id="{BB609837-63D8-4AE7-831E-0ACEDEFF38C4}"/>
              </a:ext>
            </a:extLst>
          </p:cNvPr>
          <p:cNvSpPr/>
          <p:nvPr/>
        </p:nvSpPr>
        <p:spPr bwMode="auto">
          <a:xfrm>
            <a:off x="4895737" y="5075757"/>
            <a:ext cx="3650470" cy="2179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56" name="Gruppo 55">
            <a:extLst>
              <a:ext uri="{FF2B5EF4-FFF2-40B4-BE49-F238E27FC236}">
                <a16:creationId xmlns:a16="http://schemas.microsoft.com/office/drawing/2014/main" xmlns="" id="{47709872-4D64-4FEB-83F8-98BE19AEDF16}"/>
              </a:ext>
            </a:extLst>
          </p:cNvPr>
          <p:cNvGrpSpPr/>
          <p:nvPr/>
        </p:nvGrpSpPr>
        <p:grpSpPr>
          <a:xfrm>
            <a:off x="4901425" y="5052742"/>
            <a:ext cx="3591419" cy="432924"/>
            <a:chOff x="4901425" y="5052742"/>
            <a:chExt cx="3591419" cy="432924"/>
          </a:xfrm>
        </p:grpSpPr>
        <p:sp>
          <p:nvSpPr>
            <p:cNvPr id="57" name="Segnaposto contenuto 2">
              <a:extLst>
                <a:ext uri="{FF2B5EF4-FFF2-40B4-BE49-F238E27FC236}">
                  <a16:creationId xmlns:a16="http://schemas.microsoft.com/office/drawing/2014/main" xmlns="" id="{84C56C00-372B-4245-83DC-50C303C03535}"/>
                </a:ext>
              </a:extLst>
            </p:cNvPr>
            <p:cNvSpPr txBox="1">
              <a:spLocks/>
            </p:cNvSpPr>
            <p:nvPr/>
          </p:nvSpPr>
          <p:spPr bwMode="auto">
            <a:xfrm>
              <a:off x="4901425"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8" name="Segnaposto contenuto 2">
              <a:extLst>
                <a:ext uri="{FF2B5EF4-FFF2-40B4-BE49-F238E27FC236}">
                  <a16:creationId xmlns:a16="http://schemas.microsoft.com/office/drawing/2014/main" xmlns="" id="{26923D1F-A940-4C63-9304-15CB95278951}"/>
                </a:ext>
              </a:extLst>
            </p:cNvPr>
            <p:cNvSpPr txBox="1">
              <a:spLocks/>
            </p:cNvSpPr>
            <p:nvPr/>
          </p:nvSpPr>
          <p:spPr bwMode="auto">
            <a:xfrm>
              <a:off x="5611489"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9" name="Segnaposto contenuto 2">
              <a:extLst>
                <a:ext uri="{FF2B5EF4-FFF2-40B4-BE49-F238E27FC236}">
                  <a16:creationId xmlns:a16="http://schemas.microsoft.com/office/drawing/2014/main" xmlns="" id="{861B5B8F-3323-48E0-ABE3-84F15C323CC0}"/>
                </a:ext>
              </a:extLst>
            </p:cNvPr>
            <p:cNvSpPr txBox="1">
              <a:spLocks/>
            </p:cNvSpPr>
            <p:nvPr/>
          </p:nvSpPr>
          <p:spPr bwMode="auto">
            <a:xfrm>
              <a:off x="6321553"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0" name="Segnaposto contenuto 2">
              <a:extLst>
                <a:ext uri="{FF2B5EF4-FFF2-40B4-BE49-F238E27FC236}">
                  <a16:creationId xmlns:a16="http://schemas.microsoft.com/office/drawing/2014/main" xmlns="" id="{35146537-2ED3-4C3A-A94A-1CC5DE25660E}"/>
                </a:ext>
              </a:extLst>
            </p:cNvPr>
            <p:cNvSpPr txBox="1">
              <a:spLocks/>
            </p:cNvSpPr>
            <p:nvPr/>
          </p:nvSpPr>
          <p:spPr bwMode="auto">
            <a:xfrm>
              <a:off x="7050667"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1" name="Segnaposto contenuto 2">
              <a:extLst>
                <a:ext uri="{FF2B5EF4-FFF2-40B4-BE49-F238E27FC236}">
                  <a16:creationId xmlns:a16="http://schemas.microsoft.com/office/drawing/2014/main" xmlns="" id="{BA8F991C-FFFE-442E-BC1B-B27B437ADF4F}"/>
                </a:ext>
              </a:extLst>
            </p:cNvPr>
            <p:cNvSpPr txBox="1">
              <a:spLocks/>
            </p:cNvSpPr>
            <p:nvPr/>
          </p:nvSpPr>
          <p:spPr bwMode="auto">
            <a:xfrm>
              <a:off x="7779780"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18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grpSp>
      <p:grpSp>
        <p:nvGrpSpPr>
          <p:cNvPr id="5" name="Gruppo 4">
            <a:extLst>
              <a:ext uri="{FF2B5EF4-FFF2-40B4-BE49-F238E27FC236}">
                <a16:creationId xmlns:a16="http://schemas.microsoft.com/office/drawing/2014/main" xmlns="" id="{BF050E68-13C0-41EE-9461-7E3345768313}"/>
              </a:ext>
            </a:extLst>
          </p:cNvPr>
          <p:cNvGrpSpPr/>
          <p:nvPr/>
        </p:nvGrpSpPr>
        <p:grpSpPr>
          <a:xfrm>
            <a:off x="410284" y="2998800"/>
            <a:ext cx="3595859" cy="2350699"/>
            <a:chOff x="410284" y="2998800"/>
            <a:chExt cx="3595859" cy="2350699"/>
          </a:xfrm>
        </p:grpSpPr>
        <p:pic>
          <p:nvPicPr>
            <p:cNvPr id="3" name="Immagine 2">
              <a:extLst>
                <a:ext uri="{FF2B5EF4-FFF2-40B4-BE49-F238E27FC236}">
                  <a16:creationId xmlns:a16="http://schemas.microsoft.com/office/drawing/2014/main" xmlns="" id="{D3BBD2CC-1E37-4DEB-B399-CC8690CB9C62}"/>
                </a:ext>
              </a:extLst>
            </p:cNvPr>
            <p:cNvPicPr>
              <a:picLocks noChangeAspect="1"/>
            </p:cNvPicPr>
            <p:nvPr/>
          </p:nvPicPr>
          <p:blipFill>
            <a:blip r:embed="rId5"/>
            <a:stretch>
              <a:fillRect/>
            </a:stretch>
          </p:blipFill>
          <p:spPr>
            <a:xfrm>
              <a:off x="496143" y="2998800"/>
              <a:ext cx="3510000" cy="2350699"/>
            </a:xfrm>
            <a:prstGeom prst="rect">
              <a:avLst/>
            </a:prstGeom>
          </p:spPr>
        </p:pic>
        <p:sp>
          <p:nvSpPr>
            <p:cNvPr id="62" name="Segnaposto contenuto 2">
              <a:extLst>
                <a:ext uri="{FF2B5EF4-FFF2-40B4-BE49-F238E27FC236}">
                  <a16:creationId xmlns:a16="http://schemas.microsoft.com/office/drawing/2014/main" xmlns="" id="{C151831C-D9B2-4152-B5C3-C6045AE309C0}"/>
                </a:ext>
              </a:extLst>
            </p:cNvPr>
            <p:cNvSpPr txBox="1">
              <a:spLocks/>
            </p:cNvSpPr>
            <p:nvPr/>
          </p:nvSpPr>
          <p:spPr bwMode="auto">
            <a:xfrm>
              <a:off x="410284" y="4943545"/>
              <a:ext cx="829262" cy="307777"/>
            </a:xfrm>
            <a:prstGeom prst="rect">
              <a:avLst/>
            </a:prstGeom>
            <a:solidFill>
              <a:schemeClr val="bg1"/>
            </a:solidFill>
            <a:ln>
              <a:noFill/>
            </a:ln>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400" kern="0" dirty="0">
                  <a:solidFill>
                    <a:srgbClr val="C00000"/>
                  </a:solidFill>
                  <a:latin typeface="Calibri" panose="020F0502020204030204" pitchFamily="34" charset="0"/>
                </a:rPr>
                <a:t>18 I </a:t>
              </a:r>
              <a:r>
                <a:rPr lang="it-IT" sz="1400" kern="0" dirty="0" err="1">
                  <a:solidFill>
                    <a:srgbClr val="C00000"/>
                  </a:solidFill>
                  <a:latin typeface="Calibri" panose="020F0502020204030204" pitchFamily="34" charset="0"/>
                </a:rPr>
                <a:t>sem</a:t>
              </a:r>
              <a:endParaRPr lang="it-IT" sz="1200" kern="0" dirty="0">
                <a:solidFill>
                  <a:srgbClr val="C00000"/>
                </a:solidFill>
                <a:latin typeface="Calibri" panose="020F0502020204030204" pitchFamily="34" charset="0"/>
              </a:endParaRPr>
            </a:p>
          </p:txBody>
        </p:sp>
      </p:grpSp>
      <p:sp>
        <p:nvSpPr>
          <p:cNvPr id="63" name="Rettangolo 62">
            <a:extLst>
              <a:ext uri="{FF2B5EF4-FFF2-40B4-BE49-F238E27FC236}">
                <a16:creationId xmlns:a16="http://schemas.microsoft.com/office/drawing/2014/main" xmlns="" id="{645D08EA-E896-460A-99AC-3D93B0DFFC3A}"/>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6359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a:picLocks noChangeAspect="1"/>
          </p:cNvPicPr>
          <p:nvPr/>
        </p:nvPicPr>
        <p:blipFill>
          <a:blip r:embed="rId2"/>
          <a:stretch>
            <a:fillRect/>
          </a:stretch>
        </p:blipFill>
        <p:spPr>
          <a:xfrm>
            <a:off x="5436096" y="2137879"/>
            <a:ext cx="3042439" cy="3883409"/>
          </a:xfrm>
          <a:prstGeom prst="rect">
            <a:avLst/>
          </a:prstGeom>
        </p:spPr>
      </p:pic>
      <p:sp>
        <p:nvSpPr>
          <p:cNvPr id="26"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40" name="CasellaDiTesto 39"/>
          <p:cNvSpPr txBox="1"/>
          <p:nvPr/>
        </p:nvSpPr>
        <p:spPr>
          <a:xfrm>
            <a:off x="6536019" y="198884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43" name="CasellaDiTesto 42"/>
          <p:cNvSpPr txBox="1"/>
          <p:nvPr/>
        </p:nvSpPr>
        <p:spPr>
          <a:xfrm>
            <a:off x="7119649" y="2247603"/>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39,9</a:t>
            </a:r>
          </a:p>
        </p:txBody>
      </p:sp>
      <p:sp>
        <p:nvSpPr>
          <p:cNvPr id="44" name="CasellaDiTesto 43"/>
          <p:cNvSpPr txBox="1"/>
          <p:nvPr/>
        </p:nvSpPr>
        <p:spPr>
          <a:xfrm>
            <a:off x="7361191" y="445834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45" name="CasellaDiTesto 44"/>
          <p:cNvSpPr txBox="1"/>
          <p:nvPr/>
        </p:nvSpPr>
        <p:spPr>
          <a:xfrm>
            <a:off x="7972657" y="4722863"/>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33,7</a:t>
            </a:r>
            <a:endParaRPr lang="it-IT" sz="3600" dirty="0">
              <a:solidFill>
                <a:srgbClr val="1F4E79"/>
              </a:solidFill>
              <a:latin typeface="Calibri" panose="020F0502020204030204" pitchFamily="34" charset="0"/>
            </a:endParaRPr>
          </a:p>
        </p:txBody>
      </p:sp>
      <p:sp>
        <p:nvSpPr>
          <p:cNvPr id="46" name="CasellaDiTesto 45"/>
          <p:cNvSpPr txBox="1"/>
          <p:nvPr/>
        </p:nvSpPr>
        <p:spPr>
          <a:xfrm>
            <a:off x="6125562" y="344250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47" name="CasellaDiTesto 46"/>
          <p:cNvSpPr txBox="1"/>
          <p:nvPr/>
        </p:nvSpPr>
        <p:spPr>
          <a:xfrm>
            <a:off x="6706651" y="3724276"/>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36,6</a:t>
            </a:r>
            <a:endParaRPr lang="it-IT" sz="3600" dirty="0">
              <a:solidFill>
                <a:srgbClr val="1F4E79"/>
              </a:solidFill>
              <a:latin typeface="Calibri" panose="020F0502020204030204" pitchFamily="34" charset="0"/>
            </a:endParaRPr>
          </a:p>
        </p:txBody>
      </p:sp>
      <p:sp>
        <p:nvSpPr>
          <p:cNvPr id="48" name="CasellaDiTesto 47"/>
          <p:cNvSpPr txBox="1"/>
          <p:nvPr/>
        </p:nvSpPr>
        <p:spPr>
          <a:xfrm>
            <a:off x="4792040" y="238575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49" name="CasellaDiTesto 48"/>
          <p:cNvSpPr txBox="1"/>
          <p:nvPr/>
        </p:nvSpPr>
        <p:spPr>
          <a:xfrm>
            <a:off x="5364089" y="2653681"/>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42,5</a:t>
            </a:r>
          </a:p>
        </p:txBody>
      </p:sp>
      <p:pic>
        <p:nvPicPr>
          <p:cNvPr id="6" name="Immagine 5"/>
          <p:cNvPicPr>
            <a:picLocks noChangeAspect="1"/>
          </p:cNvPicPr>
          <p:nvPr/>
        </p:nvPicPr>
        <p:blipFill>
          <a:blip r:embed="rId3"/>
          <a:stretch>
            <a:fillRect/>
          </a:stretch>
        </p:blipFill>
        <p:spPr>
          <a:xfrm>
            <a:off x="4717919" y="2647223"/>
            <a:ext cx="822120" cy="561600"/>
          </a:xfrm>
          <a:prstGeom prst="rect">
            <a:avLst/>
          </a:prstGeom>
        </p:spPr>
      </p:pic>
      <p:pic>
        <p:nvPicPr>
          <p:cNvPr id="7" name="Immagine 6"/>
          <p:cNvPicPr>
            <a:picLocks noChangeAspect="1"/>
          </p:cNvPicPr>
          <p:nvPr/>
        </p:nvPicPr>
        <p:blipFill>
          <a:blip r:embed="rId4"/>
          <a:stretch>
            <a:fillRect/>
          </a:stretch>
        </p:blipFill>
        <p:spPr>
          <a:xfrm>
            <a:off x="6440057" y="2223178"/>
            <a:ext cx="822120" cy="561600"/>
          </a:xfrm>
          <a:prstGeom prst="rect">
            <a:avLst/>
          </a:prstGeom>
        </p:spPr>
      </p:pic>
      <p:pic>
        <p:nvPicPr>
          <p:cNvPr id="8" name="Immagine 7"/>
          <p:cNvPicPr>
            <a:picLocks noChangeAspect="1"/>
          </p:cNvPicPr>
          <p:nvPr/>
        </p:nvPicPr>
        <p:blipFill>
          <a:blip r:embed="rId5"/>
          <a:stretch>
            <a:fillRect/>
          </a:stretch>
        </p:blipFill>
        <p:spPr>
          <a:xfrm>
            <a:off x="6035981" y="3707779"/>
            <a:ext cx="822120" cy="561600"/>
          </a:xfrm>
          <a:prstGeom prst="rect">
            <a:avLst/>
          </a:prstGeom>
        </p:spPr>
      </p:pic>
      <p:pic>
        <p:nvPicPr>
          <p:cNvPr id="10" name="Immagine 9"/>
          <p:cNvPicPr>
            <a:picLocks noChangeAspect="1"/>
          </p:cNvPicPr>
          <p:nvPr/>
        </p:nvPicPr>
        <p:blipFill>
          <a:blip r:embed="rId6"/>
          <a:stretch>
            <a:fillRect/>
          </a:stretch>
        </p:blipFill>
        <p:spPr>
          <a:xfrm>
            <a:off x="7308304" y="4715295"/>
            <a:ext cx="822120" cy="561600"/>
          </a:xfrm>
          <a:prstGeom prst="rect">
            <a:avLst/>
          </a:prstGeom>
        </p:spPr>
      </p:pic>
      <p:sp>
        <p:nvSpPr>
          <p:cNvPr id="51" name="Rettangolo 50"/>
          <p:cNvSpPr/>
          <p:nvPr/>
        </p:nvSpPr>
        <p:spPr bwMode="auto">
          <a:xfrm>
            <a:off x="477888" y="2113351"/>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CasellaDiTesto 55"/>
          <p:cNvSpPr txBox="1"/>
          <p:nvPr/>
        </p:nvSpPr>
        <p:spPr>
          <a:xfrm>
            <a:off x="2454412" y="3205024"/>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41,0</a:t>
            </a:r>
          </a:p>
        </p:txBody>
      </p:sp>
      <p:sp>
        <p:nvSpPr>
          <p:cNvPr id="57" name="CasellaDiTesto 56"/>
          <p:cNvSpPr txBox="1"/>
          <p:nvPr/>
        </p:nvSpPr>
        <p:spPr>
          <a:xfrm>
            <a:off x="2112521" y="301636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58" name="CasellaDiTesto 57"/>
          <p:cNvSpPr txBox="1"/>
          <p:nvPr/>
        </p:nvSpPr>
        <p:spPr>
          <a:xfrm>
            <a:off x="2454412" y="5273451"/>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33,3</a:t>
            </a:r>
          </a:p>
        </p:txBody>
      </p:sp>
      <p:sp>
        <p:nvSpPr>
          <p:cNvPr id="59" name="CasellaDiTesto 58"/>
          <p:cNvSpPr txBox="1"/>
          <p:nvPr/>
        </p:nvSpPr>
        <p:spPr>
          <a:xfrm>
            <a:off x="2112521" y="5081487"/>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61" name="Rettangolo 60"/>
          <p:cNvSpPr/>
          <p:nvPr/>
        </p:nvSpPr>
        <p:spPr bwMode="auto">
          <a:xfrm>
            <a:off x="482724" y="4179338"/>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0" name="Segnaposto contenuto 2">
            <a:extLst>
              <a:ext uri="{FF2B5EF4-FFF2-40B4-BE49-F238E27FC236}">
                <a16:creationId xmlns:a16="http://schemas.microsoft.com/office/drawing/2014/main" xmlns="" id="{71347632-94EB-46EA-94D8-EE55C205516E}"/>
              </a:ext>
            </a:extLst>
          </p:cNvPr>
          <p:cNvSpPr txBox="1">
            <a:spLocks/>
          </p:cNvSpPr>
          <p:nvPr/>
        </p:nvSpPr>
        <p:spPr bwMode="auto">
          <a:xfrm>
            <a:off x="4900051" y="4385122"/>
            <a:ext cx="1197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2400" i="1" u="sng" kern="0" dirty="0">
                <a:solidFill>
                  <a:srgbClr val="C00000"/>
                </a:solidFill>
                <a:latin typeface="Calibri" panose="020F0502020204030204" pitchFamily="34" charset="0"/>
              </a:rPr>
              <a:t>Forbice</a:t>
            </a:r>
            <a:r>
              <a:rPr lang="it-IT" sz="2400" i="1" kern="0" dirty="0">
                <a:solidFill>
                  <a:srgbClr val="C00000"/>
                </a:solidFill>
                <a:latin typeface="Calibri" panose="020F0502020204030204" pitchFamily="34" charset="0"/>
              </a:rPr>
              <a:t> 8,8 punti</a:t>
            </a:r>
            <a:endParaRPr lang="it-IT" i="1" kern="0" dirty="0">
              <a:solidFill>
                <a:srgbClr val="C00000"/>
              </a:solidFill>
              <a:latin typeface="Calibri" panose="020F0502020204030204" pitchFamily="34" charset="0"/>
            </a:endParaRPr>
          </a:p>
        </p:txBody>
      </p:sp>
      <p:sp>
        <p:nvSpPr>
          <p:cNvPr id="36" name="Rettangolo arrotondato 56">
            <a:extLst>
              <a:ext uri="{FF2B5EF4-FFF2-40B4-BE49-F238E27FC236}">
                <a16:creationId xmlns:a16="http://schemas.microsoft.com/office/drawing/2014/main" xmlns="" id="{23FE308E-766C-46C6-86F4-B6463C64827C}"/>
              </a:ext>
            </a:extLst>
          </p:cNvPr>
          <p:cNvSpPr/>
          <p:nvPr/>
        </p:nvSpPr>
        <p:spPr bwMode="auto">
          <a:xfrm>
            <a:off x="478913" y="2036280"/>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42" name="Rettangolo arrotondato 57">
            <a:extLst>
              <a:ext uri="{FF2B5EF4-FFF2-40B4-BE49-F238E27FC236}">
                <a16:creationId xmlns:a16="http://schemas.microsoft.com/office/drawing/2014/main" xmlns="" id="{CBF16058-EE53-444B-BADE-3C8D0475653F}"/>
              </a:ext>
            </a:extLst>
          </p:cNvPr>
          <p:cNvSpPr/>
          <p:nvPr/>
        </p:nvSpPr>
        <p:spPr bwMode="auto">
          <a:xfrm>
            <a:off x="478913" y="4095087"/>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55" name="Elemento grafico 54">
            <a:extLst>
              <a:ext uri="{FF2B5EF4-FFF2-40B4-BE49-F238E27FC236}">
                <a16:creationId xmlns:a16="http://schemas.microsoft.com/office/drawing/2014/main" xmlns="" id="{AE3B7D76-89FC-48D3-A2BF-87DD00F026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611453">
            <a:off x="2542434" y="2522981"/>
            <a:ext cx="514720" cy="514720"/>
          </a:xfrm>
          <a:prstGeom prst="rect">
            <a:avLst/>
          </a:prstGeom>
        </p:spPr>
      </p:pic>
      <p:pic>
        <p:nvPicPr>
          <p:cNvPr id="62" name="Elemento grafico 61">
            <a:extLst>
              <a:ext uri="{FF2B5EF4-FFF2-40B4-BE49-F238E27FC236}">
                <a16:creationId xmlns:a16="http://schemas.microsoft.com/office/drawing/2014/main" xmlns="" id="{1A70E164-CEE5-4162-9783-E418541D304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82805" y="4647221"/>
            <a:ext cx="413136" cy="413136"/>
          </a:xfrm>
          <a:prstGeom prst="rect">
            <a:avLst/>
          </a:prstGeom>
        </p:spPr>
      </p:pic>
      <p:sp>
        <p:nvSpPr>
          <p:cNvPr id="63" name="Rettangolo 62">
            <a:extLst>
              <a:ext uri="{FF2B5EF4-FFF2-40B4-BE49-F238E27FC236}">
                <a16:creationId xmlns:a16="http://schemas.microsoft.com/office/drawing/2014/main" xmlns="" id="{59918DC5-EBA7-4733-80EA-26FBDECBD31B}"/>
              </a:ext>
            </a:extLst>
          </p:cNvPr>
          <p:cNvSpPr/>
          <p:nvPr/>
        </p:nvSpPr>
        <p:spPr>
          <a:xfrm>
            <a:off x="395289" y="1328399"/>
            <a:ext cx="3193472"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CATEGORIA</a:t>
            </a:r>
          </a:p>
          <a:p>
            <a:r>
              <a:rPr lang="it-IT" sz="1400" b="0" i="1" dirty="0">
                <a:latin typeface="Calibri" panose="020F0502020204030204" pitchFamily="34" charset="0"/>
              </a:rPr>
              <a:t>(Previsione al 30 giugno 2018)</a:t>
            </a:r>
          </a:p>
        </p:txBody>
      </p:sp>
      <p:sp>
        <p:nvSpPr>
          <p:cNvPr id="64" name="Rettangolo 63">
            <a:extLst>
              <a:ext uri="{FF2B5EF4-FFF2-40B4-BE49-F238E27FC236}">
                <a16:creationId xmlns:a16="http://schemas.microsoft.com/office/drawing/2014/main" xmlns="" id="{4B8C46DF-B7CE-40BB-B0A5-D421C08AC5D4}"/>
              </a:ext>
            </a:extLst>
          </p:cNvPr>
          <p:cNvSpPr/>
          <p:nvPr/>
        </p:nvSpPr>
        <p:spPr>
          <a:xfrm>
            <a:off x="4572000" y="1328399"/>
            <a:ext cx="3293171"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AREA GEOGRAFICA</a:t>
            </a:r>
          </a:p>
          <a:p>
            <a:r>
              <a:rPr lang="it-IT" sz="1400" b="0" i="1" dirty="0">
                <a:latin typeface="Calibri" panose="020F0502020204030204" pitchFamily="34" charset="0"/>
              </a:rPr>
              <a:t>(Previsione al 30 giugno 2018)</a:t>
            </a:r>
          </a:p>
        </p:txBody>
      </p:sp>
      <p:pic>
        <p:nvPicPr>
          <p:cNvPr id="4" name="Immagine 3">
            <a:extLst>
              <a:ext uri="{FF2B5EF4-FFF2-40B4-BE49-F238E27FC236}">
                <a16:creationId xmlns:a16="http://schemas.microsoft.com/office/drawing/2014/main" xmlns="" id="{E9D3734A-B7AA-4E25-BF13-71BE79002068}"/>
              </a:ext>
            </a:extLst>
          </p:cNvPr>
          <p:cNvPicPr>
            <a:picLocks noChangeAspect="1"/>
          </p:cNvPicPr>
          <p:nvPr/>
        </p:nvPicPr>
        <p:blipFill>
          <a:blip r:embed="rId11"/>
          <a:stretch>
            <a:fillRect/>
          </a:stretch>
        </p:blipFill>
        <p:spPr>
          <a:xfrm>
            <a:off x="396000" y="2558578"/>
            <a:ext cx="2005200" cy="1369344"/>
          </a:xfrm>
          <a:prstGeom prst="rect">
            <a:avLst/>
          </a:prstGeom>
        </p:spPr>
      </p:pic>
      <p:pic>
        <p:nvPicPr>
          <p:cNvPr id="5" name="Immagine 4">
            <a:extLst>
              <a:ext uri="{FF2B5EF4-FFF2-40B4-BE49-F238E27FC236}">
                <a16:creationId xmlns:a16="http://schemas.microsoft.com/office/drawing/2014/main" xmlns="" id="{2E310D80-79A2-4300-94A9-47FC842BB0BF}"/>
              </a:ext>
            </a:extLst>
          </p:cNvPr>
          <p:cNvPicPr>
            <a:picLocks noChangeAspect="1"/>
          </p:cNvPicPr>
          <p:nvPr/>
        </p:nvPicPr>
        <p:blipFill>
          <a:blip r:embed="rId12"/>
          <a:stretch>
            <a:fillRect/>
          </a:stretch>
        </p:blipFill>
        <p:spPr>
          <a:xfrm>
            <a:off x="396000" y="4581778"/>
            <a:ext cx="2005200" cy="1369344"/>
          </a:xfrm>
          <a:prstGeom prst="rect">
            <a:avLst/>
          </a:prstGeom>
        </p:spPr>
      </p:pic>
      <p:pic>
        <p:nvPicPr>
          <p:cNvPr id="35" name="Immagine 34">
            <a:extLst>
              <a:ext uri="{FF2B5EF4-FFF2-40B4-BE49-F238E27FC236}">
                <a16:creationId xmlns:a16="http://schemas.microsoft.com/office/drawing/2014/main" xmlns="" id="{F0880FC2-CA69-48CA-9600-779D011DB1AE}"/>
              </a:ext>
            </a:extLst>
          </p:cNvPr>
          <p:cNvPicPr>
            <a:picLocks noChangeAspect="1"/>
          </p:cNvPicPr>
          <p:nvPr/>
        </p:nvPicPr>
        <p:blipFill>
          <a:blip r:embed="rId13"/>
          <a:stretch>
            <a:fillRect/>
          </a:stretch>
        </p:blipFill>
        <p:spPr>
          <a:xfrm rot="974914">
            <a:off x="4492973" y="1635633"/>
            <a:ext cx="1810655" cy="2465798"/>
          </a:xfrm>
          <a:prstGeom prst="rect">
            <a:avLst/>
          </a:prstGeom>
        </p:spPr>
      </p:pic>
      <p:pic>
        <p:nvPicPr>
          <p:cNvPr id="33" name="Immagine 32">
            <a:extLst>
              <a:ext uri="{FF2B5EF4-FFF2-40B4-BE49-F238E27FC236}">
                <a16:creationId xmlns:a16="http://schemas.microsoft.com/office/drawing/2014/main" xmlns="" id="{3BB17979-4DBF-49F7-A338-D57099FC082A}"/>
              </a:ext>
            </a:extLst>
          </p:cNvPr>
          <p:cNvPicPr>
            <a:picLocks noChangeAspect="1"/>
          </p:cNvPicPr>
          <p:nvPr/>
        </p:nvPicPr>
        <p:blipFill>
          <a:blip r:embed="rId13"/>
          <a:stretch>
            <a:fillRect/>
          </a:stretch>
        </p:blipFill>
        <p:spPr>
          <a:xfrm rot="927818">
            <a:off x="7060825" y="3638219"/>
            <a:ext cx="1810655" cy="2607698"/>
          </a:xfrm>
          <a:prstGeom prst="rect">
            <a:avLst/>
          </a:prstGeom>
        </p:spPr>
      </p:pic>
      <p:sp>
        <p:nvSpPr>
          <p:cNvPr id="37" name="Titolo 1">
            <a:extLst>
              <a:ext uri="{FF2B5EF4-FFF2-40B4-BE49-F238E27FC236}">
                <a16:creationId xmlns:a16="http://schemas.microsoft.com/office/drawing/2014/main" xmlns="" id="{D7B26F3E-D775-4CB7-9F50-3A1F2C6484F7}"/>
              </a:ext>
            </a:extLst>
          </p:cNvPr>
          <p:cNvSpPr txBox="1">
            <a:spLocks/>
          </p:cNvSpPr>
          <p:nvPr/>
        </p:nvSpPr>
        <p:spPr>
          <a:xfrm>
            <a:off x="266267" y="172644"/>
            <a:ext cx="8877733" cy="747994"/>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Andamento dei RICAVI </a:t>
            </a:r>
            <a:r>
              <a:rPr lang="it-IT" sz="2200" b="1" dirty="0">
                <a:solidFill>
                  <a:srgbClr val="203864"/>
                </a:solidFill>
                <a:latin typeface="Calibri" panose="020F0502020204030204" pitchFamily="34" charset="0"/>
                <a:ea typeface="+mj-ea"/>
                <a:cs typeface="Arial"/>
              </a:rPr>
              <a:t>| </a:t>
            </a:r>
            <a:r>
              <a:rPr lang="it-IT" sz="2200" b="1" dirty="0">
                <a:solidFill>
                  <a:schemeClr val="tx2">
                    <a:lumMod val="85000"/>
                    <a:lumOff val="15000"/>
                  </a:schemeClr>
                </a:solidFill>
                <a:latin typeface="Calibri" panose="020F0502020204030204" pitchFamily="34" charset="0"/>
                <a:ea typeface="+mj-ea"/>
                <a:cs typeface="Arial"/>
              </a:rPr>
              <a:t>R</a:t>
            </a:r>
            <a:r>
              <a:rPr lang="it-IT" sz="2200" dirty="0">
                <a:solidFill>
                  <a:schemeClr val="tx2">
                    <a:lumMod val="85000"/>
                    <a:lumOff val="15000"/>
                  </a:schemeClr>
                </a:solidFill>
                <a:latin typeface="Calibri" panose="020F0502020204030204" pitchFamily="34" charset="0"/>
                <a:ea typeface="+mj-ea"/>
                <a:cs typeface="Arial"/>
              </a:rPr>
              <a:t>esta evidente la </a:t>
            </a:r>
            <a:r>
              <a:rPr lang="it-IT" sz="2200" u="sng" dirty="0">
                <a:solidFill>
                  <a:schemeClr val="tx2">
                    <a:lumMod val="85000"/>
                    <a:lumOff val="15000"/>
                  </a:schemeClr>
                </a:solidFill>
                <a:latin typeface="Calibri" panose="020F0502020204030204" pitchFamily="34" charset="0"/>
                <a:ea typeface="+mj-ea"/>
                <a:cs typeface="Arial"/>
              </a:rPr>
              <a:t>forbice Nord / Sud Italia</a:t>
            </a:r>
            <a:r>
              <a:rPr lang="it-IT" sz="2200" dirty="0">
                <a:solidFill>
                  <a:schemeClr val="tx2">
                    <a:lumMod val="85000"/>
                    <a:lumOff val="15000"/>
                  </a:schemeClr>
                </a:solidFill>
                <a:latin typeface="Calibri" panose="020F0502020204030204" pitchFamily="34" charset="0"/>
                <a:ea typeface="+mj-ea"/>
                <a:cs typeface="Arial"/>
              </a:rPr>
              <a:t> in termini di performance </a:t>
            </a:r>
            <a:r>
              <a:rPr lang="it-IT" sz="2200" u="sng" dirty="0">
                <a:solidFill>
                  <a:schemeClr val="tx2">
                    <a:lumMod val="85000"/>
                    <a:lumOff val="15000"/>
                  </a:schemeClr>
                </a:solidFill>
                <a:latin typeface="Calibri" panose="020F0502020204030204" pitchFamily="34" charset="0"/>
                <a:ea typeface="+mj-ea"/>
                <a:cs typeface="Arial"/>
              </a:rPr>
              <a:t>dal punto di vista dei ricavi</a:t>
            </a:r>
            <a:r>
              <a:rPr lang="it-IT" sz="2200" dirty="0">
                <a:solidFill>
                  <a:schemeClr val="tx2">
                    <a:lumMod val="85000"/>
                    <a:lumOff val="15000"/>
                  </a:schemeClr>
                </a:solidFill>
                <a:latin typeface="Calibri" panose="020F0502020204030204" pitchFamily="34" charset="0"/>
                <a:ea typeface="+mj-ea"/>
                <a:cs typeface="Arial"/>
              </a:rPr>
              <a:t>…</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50" name="Rettangolo arrotondato 56">
            <a:extLst>
              <a:ext uri="{FF2B5EF4-FFF2-40B4-BE49-F238E27FC236}">
                <a16:creationId xmlns:a16="http://schemas.microsoft.com/office/drawing/2014/main" xmlns="" id="{350342FC-042E-4DFE-9506-6B5B4118F37C}"/>
              </a:ext>
            </a:extLst>
          </p:cNvPr>
          <p:cNvSpPr/>
          <p:nvPr/>
        </p:nvSpPr>
        <p:spPr bwMode="auto">
          <a:xfrm>
            <a:off x="584426" y="2010303"/>
            <a:ext cx="3056189" cy="448118"/>
          </a:xfrm>
          <a:prstGeom prst="roundRect">
            <a:avLst>
              <a:gd name="adj" fmla="val 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Venditori 4w e 2w</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52" name="Rettangolo arrotondato 57">
            <a:extLst>
              <a:ext uri="{FF2B5EF4-FFF2-40B4-BE49-F238E27FC236}">
                <a16:creationId xmlns:a16="http://schemas.microsoft.com/office/drawing/2014/main" xmlns="" id="{152908CE-5B24-4973-A49F-834B0E02B5C5}"/>
              </a:ext>
            </a:extLst>
          </p:cNvPr>
          <p:cNvSpPr/>
          <p:nvPr/>
        </p:nvSpPr>
        <p:spPr bwMode="auto">
          <a:xfrm>
            <a:off x="623793" y="4080289"/>
            <a:ext cx="3056189" cy="448118"/>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Riparatori e altri</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39" name="CasellaDiTesto 38">
            <a:extLst>
              <a:ext uri="{FF2B5EF4-FFF2-40B4-BE49-F238E27FC236}">
                <a16:creationId xmlns:a16="http://schemas.microsoft.com/office/drawing/2014/main" xmlns="" id="{E7D98B69-6163-42FF-AEF8-C07625E8060B}"/>
              </a:ext>
            </a:extLst>
          </p:cNvPr>
          <p:cNvSpPr txBox="1"/>
          <p:nvPr/>
        </p:nvSpPr>
        <p:spPr>
          <a:xfrm>
            <a:off x="4787396" y="305164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(43,0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53" name="CasellaDiTesto 52">
            <a:extLst>
              <a:ext uri="{FF2B5EF4-FFF2-40B4-BE49-F238E27FC236}">
                <a16:creationId xmlns:a16="http://schemas.microsoft.com/office/drawing/2014/main" xmlns="" id="{76945C6C-9CC5-45D8-AD33-C6EA9D3A6532}"/>
              </a:ext>
            </a:extLst>
          </p:cNvPr>
          <p:cNvSpPr txBox="1"/>
          <p:nvPr/>
        </p:nvSpPr>
        <p:spPr>
          <a:xfrm>
            <a:off x="6491055" y="2624312"/>
            <a:ext cx="1432547" cy="253916"/>
          </a:xfrm>
          <a:prstGeom prst="rect">
            <a:avLst/>
          </a:prstGeom>
          <a:noFill/>
        </p:spPr>
        <p:txBody>
          <a:bodyPr wrap="square" rtlCol="0">
            <a:spAutoFit/>
          </a:bodyPr>
          <a:lstStyle/>
          <a:p>
            <a:pPr algn="ctr"/>
            <a:r>
              <a:rPr lang="it-IT" sz="1050" b="0" i="1" dirty="0">
                <a:latin typeface="Calibri" panose="020F0502020204030204" pitchFamily="34" charset="0"/>
              </a:rPr>
              <a:t>(38,0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54" name="CasellaDiTesto 53">
            <a:extLst>
              <a:ext uri="{FF2B5EF4-FFF2-40B4-BE49-F238E27FC236}">
                <a16:creationId xmlns:a16="http://schemas.microsoft.com/office/drawing/2014/main" xmlns="" id="{8740C812-EFF5-4C42-B044-036BA53B449A}"/>
              </a:ext>
            </a:extLst>
          </p:cNvPr>
          <p:cNvSpPr txBox="1"/>
          <p:nvPr/>
        </p:nvSpPr>
        <p:spPr>
          <a:xfrm>
            <a:off x="6068933" y="4098186"/>
            <a:ext cx="1432547" cy="253916"/>
          </a:xfrm>
          <a:prstGeom prst="rect">
            <a:avLst/>
          </a:prstGeom>
          <a:noFill/>
        </p:spPr>
        <p:txBody>
          <a:bodyPr wrap="square" rtlCol="0">
            <a:spAutoFit/>
          </a:bodyPr>
          <a:lstStyle/>
          <a:p>
            <a:pPr algn="ctr"/>
            <a:r>
              <a:rPr lang="it-IT" sz="1050" b="0" i="1" dirty="0">
                <a:latin typeface="Calibri" panose="020F0502020204030204" pitchFamily="34" charset="0"/>
              </a:rPr>
              <a:t>(37,0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5" name="CasellaDiTesto 64">
            <a:extLst>
              <a:ext uri="{FF2B5EF4-FFF2-40B4-BE49-F238E27FC236}">
                <a16:creationId xmlns:a16="http://schemas.microsoft.com/office/drawing/2014/main" xmlns="" id="{41AEC3C9-5421-4759-843D-7CC7C21E3981}"/>
              </a:ext>
            </a:extLst>
          </p:cNvPr>
          <p:cNvSpPr txBox="1"/>
          <p:nvPr/>
        </p:nvSpPr>
        <p:spPr>
          <a:xfrm>
            <a:off x="7339677" y="5138643"/>
            <a:ext cx="1432547" cy="253916"/>
          </a:xfrm>
          <a:prstGeom prst="rect">
            <a:avLst/>
          </a:prstGeom>
          <a:noFill/>
        </p:spPr>
        <p:txBody>
          <a:bodyPr wrap="square" rtlCol="0">
            <a:spAutoFit/>
          </a:bodyPr>
          <a:lstStyle/>
          <a:p>
            <a:pPr algn="ctr"/>
            <a:r>
              <a:rPr lang="it-IT" sz="1050" b="0" i="1" dirty="0">
                <a:latin typeface="Calibri" panose="020F0502020204030204" pitchFamily="34" charset="0"/>
              </a:rPr>
              <a:t>(32,0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6" name="CasellaDiTesto 65">
            <a:extLst>
              <a:ext uri="{FF2B5EF4-FFF2-40B4-BE49-F238E27FC236}">
                <a16:creationId xmlns:a16="http://schemas.microsoft.com/office/drawing/2014/main" xmlns="" id="{335C7949-A07A-427D-BA1B-16D4AA7B72D5}"/>
              </a:ext>
            </a:extLst>
          </p:cNvPr>
          <p:cNvSpPr txBox="1"/>
          <p:nvPr/>
        </p:nvSpPr>
        <p:spPr>
          <a:xfrm>
            <a:off x="2153686" y="3611806"/>
            <a:ext cx="1432547" cy="253916"/>
          </a:xfrm>
          <a:prstGeom prst="rect">
            <a:avLst/>
          </a:prstGeom>
          <a:noFill/>
        </p:spPr>
        <p:txBody>
          <a:bodyPr wrap="square" rtlCol="0">
            <a:spAutoFit/>
          </a:bodyPr>
          <a:lstStyle/>
          <a:p>
            <a:pPr algn="ctr"/>
            <a:r>
              <a:rPr lang="it-IT" sz="1050" b="0" i="1" dirty="0">
                <a:latin typeface="Calibri" panose="020F0502020204030204" pitchFamily="34" charset="0"/>
              </a:rPr>
              <a:t>(40,7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7" name="CasellaDiTesto 66">
            <a:extLst>
              <a:ext uri="{FF2B5EF4-FFF2-40B4-BE49-F238E27FC236}">
                <a16:creationId xmlns:a16="http://schemas.microsoft.com/office/drawing/2014/main" xmlns="" id="{E36E25F8-BD5C-44C0-A408-ED21A57E1702}"/>
              </a:ext>
            </a:extLst>
          </p:cNvPr>
          <p:cNvSpPr txBox="1"/>
          <p:nvPr/>
        </p:nvSpPr>
        <p:spPr>
          <a:xfrm>
            <a:off x="2173099" y="5689348"/>
            <a:ext cx="1432547" cy="253916"/>
          </a:xfrm>
          <a:prstGeom prst="rect">
            <a:avLst/>
          </a:prstGeom>
          <a:noFill/>
        </p:spPr>
        <p:txBody>
          <a:bodyPr wrap="square" rtlCol="0">
            <a:spAutoFit/>
          </a:bodyPr>
          <a:lstStyle/>
          <a:p>
            <a:pPr algn="ctr"/>
            <a:r>
              <a:rPr lang="it-IT" sz="1050" b="0" i="1" dirty="0">
                <a:latin typeface="Calibri" panose="020F0502020204030204" pitchFamily="34" charset="0"/>
              </a:rPr>
              <a:t>(33,0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8" name="Rettangolo 67">
            <a:extLst>
              <a:ext uri="{FF2B5EF4-FFF2-40B4-BE49-F238E27FC236}">
                <a16:creationId xmlns:a16="http://schemas.microsoft.com/office/drawing/2014/main" xmlns="" id="{EF2C05E0-8E5D-43BF-B173-967634CAA435}"/>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41" name="Immagine 40">
            <a:extLst>
              <a:ext uri="{FF2B5EF4-FFF2-40B4-BE49-F238E27FC236}">
                <a16:creationId xmlns:a16="http://schemas.microsoft.com/office/drawing/2014/main" xmlns="" id="{2219DEB1-CA4D-40E8-9A25-4D475AF73FBE}"/>
              </a:ext>
            </a:extLst>
          </p:cNvPr>
          <p:cNvPicPr>
            <a:picLocks noChangeAspect="1"/>
          </p:cNvPicPr>
          <p:nvPr/>
        </p:nvPicPr>
        <p:blipFill>
          <a:blip r:embed="rId14"/>
          <a:stretch>
            <a:fillRect/>
          </a:stretch>
        </p:blipFill>
        <p:spPr>
          <a:xfrm>
            <a:off x="4974747" y="3144012"/>
            <a:ext cx="2467406" cy="1892250"/>
          </a:xfrm>
          <a:prstGeom prst="rect">
            <a:avLst/>
          </a:prstGeom>
        </p:spPr>
      </p:pic>
    </p:spTree>
    <p:extLst>
      <p:ext uri="{BB962C8B-B14F-4D97-AF65-F5344CB8AC3E}">
        <p14:creationId xmlns:p14="http://schemas.microsoft.com/office/powerpoint/2010/main" val="21843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ttangolo con angoli arrotondati 93">
            <a:extLst>
              <a:ext uri="{FF2B5EF4-FFF2-40B4-BE49-F238E27FC236}">
                <a16:creationId xmlns:a16="http://schemas.microsoft.com/office/drawing/2014/main" xmlns="" id="{4378C665-406E-48DC-9A2C-8FEE1A88F6FC}"/>
              </a:ext>
            </a:extLst>
          </p:cNvPr>
          <p:cNvSpPr/>
          <p:nvPr/>
        </p:nvSpPr>
        <p:spPr bwMode="auto">
          <a:xfrm>
            <a:off x="4033417" y="2541572"/>
            <a:ext cx="2272049" cy="322886"/>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62" name="Rettangolo con angoli arrotondati 61">
            <a:extLst>
              <a:ext uri="{FF2B5EF4-FFF2-40B4-BE49-F238E27FC236}">
                <a16:creationId xmlns:a16="http://schemas.microsoft.com/office/drawing/2014/main" xmlns="" id="{B32181BB-562F-4C0A-BDC3-B4C44EBBB860}"/>
              </a:ext>
            </a:extLst>
          </p:cNvPr>
          <p:cNvSpPr/>
          <p:nvPr/>
        </p:nvSpPr>
        <p:spPr bwMode="auto">
          <a:xfrm>
            <a:off x="4033417" y="2247951"/>
            <a:ext cx="2410788"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98" name="Rettangolo con angoli arrotondati 97">
            <a:extLst>
              <a:ext uri="{FF2B5EF4-FFF2-40B4-BE49-F238E27FC236}">
                <a16:creationId xmlns:a16="http://schemas.microsoft.com/office/drawing/2014/main" xmlns="" id="{DA16EE35-D398-42E4-9086-07E4E4ACC921}"/>
              </a:ext>
            </a:extLst>
          </p:cNvPr>
          <p:cNvSpPr/>
          <p:nvPr/>
        </p:nvSpPr>
        <p:spPr bwMode="auto">
          <a:xfrm>
            <a:off x="4033418" y="6120736"/>
            <a:ext cx="576000" cy="322886"/>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97" name="Rettangolo con angoli arrotondati 96">
            <a:extLst>
              <a:ext uri="{FF2B5EF4-FFF2-40B4-BE49-F238E27FC236}">
                <a16:creationId xmlns:a16="http://schemas.microsoft.com/office/drawing/2014/main" xmlns="" id="{6B29C071-A839-4594-84A9-367031DEB9D3}"/>
              </a:ext>
            </a:extLst>
          </p:cNvPr>
          <p:cNvSpPr/>
          <p:nvPr/>
        </p:nvSpPr>
        <p:spPr bwMode="auto">
          <a:xfrm>
            <a:off x="4033416" y="5236271"/>
            <a:ext cx="612000" cy="322886"/>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96" name="Rettangolo con angoli arrotondati 95">
            <a:extLst>
              <a:ext uri="{FF2B5EF4-FFF2-40B4-BE49-F238E27FC236}">
                <a16:creationId xmlns:a16="http://schemas.microsoft.com/office/drawing/2014/main" xmlns="" id="{83ABFE3E-52DB-4F8B-867F-43F3204C7C66}"/>
              </a:ext>
            </a:extLst>
          </p:cNvPr>
          <p:cNvSpPr/>
          <p:nvPr/>
        </p:nvSpPr>
        <p:spPr bwMode="auto">
          <a:xfrm>
            <a:off x="4033416" y="4334120"/>
            <a:ext cx="936000" cy="322886"/>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95" name="Rettangolo con angoli arrotondati 94">
            <a:extLst>
              <a:ext uri="{FF2B5EF4-FFF2-40B4-BE49-F238E27FC236}">
                <a16:creationId xmlns:a16="http://schemas.microsoft.com/office/drawing/2014/main" xmlns="" id="{8C56E1DB-02CB-4C16-B819-47D551D49B02}"/>
              </a:ext>
            </a:extLst>
          </p:cNvPr>
          <p:cNvSpPr/>
          <p:nvPr/>
        </p:nvSpPr>
        <p:spPr bwMode="auto">
          <a:xfrm>
            <a:off x="4033416" y="3428879"/>
            <a:ext cx="1366895" cy="322886"/>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54" name="CasellaDiTesto 9"/>
          <p:cNvSpPr txBox="1">
            <a:spLocks noChangeArrowheads="1"/>
          </p:cNvSpPr>
          <p:nvPr/>
        </p:nvSpPr>
        <p:spPr bwMode="auto">
          <a:xfrm>
            <a:off x="266267" y="1412776"/>
            <a:ext cx="849719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Facendo 100 </a:t>
            </a:r>
            <a:r>
              <a:rPr lang="it-IT" sz="1600" u="sng" dirty="0">
                <a:latin typeface="Calibri" panose="020F0502020204030204" pitchFamily="34" charset="0"/>
              </a:rPr>
              <a:t>la marginalità  della Sua attività</a:t>
            </a:r>
            <a:r>
              <a:rPr lang="it-IT" sz="1600" b="0" dirty="0">
                <a:latin typeface="Calibri" panose="020F0502020204030204" pitchFamily="34" charset="0"/>
              </a:rPr>
              <a:t>, quanto di questa deriva da…?</a:t>
            </a:r>
          </a:p>
        </p:txBody>
      </p:sp>
      <p:sp>
        <p:nvSpPr>
          <p:cNvPr id="8" name="CasellaDiTesto 7"/>
          <p:cNvSpPr txBox="1"/>
          <p:nvPr/>
        </p:nvSpPr>
        <p:spPr>
          <a:xfrm>
            <a:off x="363389" y="3247938"/>
            <a:ext cx="1656432" cy="1754326"/>
          </a:xfrm>
          <a:prstGeom prst="rect">
            <a:avLst/>
          </a:prstGeom>
          <a:noFill/>
        </p:spPr>
        <p:txBody>
          <a:bodyPr wrap="square" rtlCol="0">
            <a:spAutoFit/>
          </a:bodyPr>
          <a:lstStyle/>
          <a:p>
            <a:r>
              <a:rPr lang="it-IT" sz="1800" b="0" i="1" dirty="0">
                <a:latin typeface="Calibri" panose="020F0502020204030204" pitchFamily="34" charset="0"/>
              </a:rPr>
              <a:t>Facendo uguale a 100% la </a:t>
            </a:r>
            <a:r>
              <a:rPr lang="it-IT" sz="1800" i="1" dirty="0">
                <a:latin typeface="Calibri" panose="020F0502020204030204" pitchFamily="34" charset="0"/>
              </a:rPr>
              <a:t>marginalità </a:t>
            </a:r>
            <a:r>
              <a:rPr lang="it-IT" sz="1800" b="0" i="1" dirty="0">
                <a:latin typeface="Calibri" panose="020F0502020204030204" pitchFamily="34" charset="0"/>
              </a:rPr>
              <a:t>delle imprese di rivendita 4w e 2w</a:t>
            </a:r>
          </a:p>
        </p:txBody>
      </p:sp>
      <p:cxnSp>
        <p:nvCxnSpPr>
          <p:cNvPr id="51" name="Connettore diritto 50"/>
          <p:cNvCxnSpPr>
            <a:cxnSpLocks/>
          </p:cNvCxnSpPr>
          <p:nvPr/>
        </p:nvCxnSpPr>
        <p:spPr bwMode="auto">
          <a:xfrm flipV="1">
            <a:off x="1206467" y="2020186"/>
            <a:ext cx="1086293" cy="0"/>
          </a:xfrm>
          <a:prstGeom prst="line">
            <a:avLst/>
          </a:prstGeom>
          <a:noFill/>
          <a:ln w="57150" cap="flat" cmpd="sng" algn="ctr">
            <a:solidFill>
              <a:srgbClr val="2F5597"/>
            </a:solidFill>
            <a:prstDash val="solid"/>
            <a:round/>
            <a:headEnd type="none" w="med" len="med"/>
            <a:tailEnd type="none" w="med" len="med"/>
          </a:ln>
          <a:effectLst/>
        </p:spPr>
      </p:cxnSp>
      <p:sp>
        <p:nvSpPr>
          <p:cNvPr id="12" name="CasellaDiTesto 11"/>
          <p:cNvSpPr txBox="1"/>
          <p:nvPr/>
        </p:nvSpPr>
        <p:spPr>
          <a:xfrm>
            <a:off x="2171106" y="2250824"/>
            <a:ext cx="1879569" cy="646331"/>
          </a:xfrm>
          <a:prstGeom prst="rect">
            <a:avLst/>
          </a:prstGeom>
          <a:noFill/>
        </p:spPr>
        <p:txBody>
          <a:bodyPr wrap="square" rtlCol="0">
            <a:spAutoFit/>
          </a:bodyPr>
          <a:lstStyle/>
          <a:p>
            <a:pPr algn="r">
              <a:spcBef>
                <a:spcPts val="600"/>
              </a:spcBef>
            </a:pPr>
            <a:r>
              <a:rPr lang="it-IT" sz="1800" dirty="0">
                <a:latin typeface="Calibri" panose="020F0502020204030204" pitchFamily="34" charset="0"/>
              </a:rPr>
              <a:t>Vendita auto </a:t>
            </a:r>
            <a:r>
              <a:rPr lang="it-IT" sz="1800" u="sng" dirty="0">
                <a:latin typeface="Calibri" panose="020F0502020204030204" pitchFamily="34" charset="0"/>
              </a:rPr>
              <a:t>usate</a:t>
            </a:r>
          </a:p>
        </p:txBody>
      </p:sp>
      <p:sp>
        <p:nvSpPr>
          <p:cNvPr id="32" name="CasellaDiTesto 31"/>
          <p:cNvSpPr txBox="1"/>
          <p:nvPr/>
        </p:nvSpPr>
        <p:spPr>
          <a:xfrm>
            <a:off x="2172754" y="5803471"/>
            <a:ext cx="1877921" cy="646331"/>
          </a:xfrm>
          <a:prstGeom prst="rect">
            <a:avLst/>
          </a:prstGeom>
          <a:noFill/>
        </p:spPr>
        <p:txBody>
          <a:bodyPr wrap="square" rtlCol="0">
            <a:spAutoFit/>
          </a:bodyPr>
          <a:lstStyle/>
          <a:p>
            <a:pPr algn="r">
              <a:spcBef>
                <a:spcPts val="600"/>
              </a:spcBef>
            </a:pPr>
            <a:r>
              <a:rPr lang="it-IT" sz="1800" dirty="0">
                <a:latin typeface="Calibri" panose="020F0502020204030204" pitchFamily="34" charset="0"/>
              </a:rPr>
              <a:t>Rivendita di </a:t>
            </a:r>
            <a:r>
              <a:rPr lang="it-IT" sz="1800" u="sng" dirty="0">
                <a:latin typeface="Calibri" panose="020F0502020204030204" pitchFamily="34" charset="0"/>
              </a:rPr>
              <a:t>accessori</a:t>
            </a:r>
          </a:p>
        </p:txBody>
      </p:sp>
      <p:sp>
        <p:nvSpPr>
          <p:cNvPr id="24" name="CasellaDiTesto 23"/>
          <p:cNvSpPr txBox="1"/>
          <p:nvPr/>
        </p:nvSpPr>
        <p:spPr>
          <a:xfrm>
            <a:off x="2172756" y="4915310"/>
            <a:ext cx="1877919" cy="646331"/>
          </a:xfrm>
          <a:prstGeom prst="rect">
            <a:avLst/>
          </a:prstGeom>
          <a:noFill/>
        </p:spPr>
        <p:txBody>
          <a:bodyPr wrap="square" rtlCol="0">
            <a:spAutoFit/>
          </a:bodyPr>
          <a:lstStyle/>
          <a:p>
            <a:pPr algn="r">
              <a:spcBef>
                <a:spcPts val="600"/>
              </a:spcBef>
            </a:pPr>
            <a:r>
              <a:rPr lang="it-IT" sz="1800" dirty="0">
                <a:latin typeface="Calibri" panose="020F0502020204030204" pitchFamily="34" charset="0"/>
              </a:rPr>
              <a:t>Vendita di </a:t>
            </a:r>
            <a:r>
              <a:rPr lang="it-IT" sz="1800" u="sng" dirty="0">
                <a:latin typeface="Calibri" panose="020F0502020204030204" pitchFamily="34" charset="0"/>
              </a:rPr>
              <a:t>servizi finanziari</a:t>
            </a:r>
            <a:r>
              <a:rPr lang="it-IT" sz="1800" dirty="0">
                <a:latin typeface="Calibri" panose="020F0502020204030204" pitchFamily="34" charset="0"/>
              </a:rPr>
              <a:t>**</a:t>
            </a:r>
            <a:endParaRPr lang="it-IT" sz="1800" b="0" i="1" dirty="0">
              <a:latin typeface="Calibri" panose="020F0502020204030204" pitchFamily="34" charset="0"/>
            </a:endParaRPr>
          </a:p>
        </p:txBody>
      </p:sp>
      <p:sp>
        <p:nvSpPr>
          <p:cNvPr id="20" name="CasellaDiTesto 19"/>
          <p:cNvSpPr txBox="1"/>
          <p:nvPr/>
        </p:nvSpPr>
        <p:spPr>
          <a:xfrm>
            <a:off x="2172754" y="4027148"/>
            <a:ext cx="1877921" cy="646331"/>
          </a:xfrm>
          <a:prstGeom prst="rect">
            <a:avLst/>
          </a:prstGeom>
          <a:noFill/>
        </p:spPr>
        <p:txBody>
          <a:bodyPr wrap="square" rtlCol="0">
            <a:spAutoFit/>
          </a:bodyPr>
          <a:lstStyle/>
          <a:p>
            <a:pPr algn="r">
              <a:spcBef>
                <a:spcPts val="600"/>
              </a:spcBef>
            </a:pPr>
            <a:r>
              <a:rPr lang="it-IT" sz="1800" dirty="0">
                <a:latin typeface="Calibri" panose="020F0502020204030204" pitchFamily="34" charset="0"/>
              </a:rPr>
              <a:t>Attività di </a:t>
            </a:r>
            <a:r>
              <a:rPr lang="it-IT" sz="1800" u="sng" dirty="0">
                <a:latin typeface="Calibri" panose="020F0502020204030204" pitchFamily="34" charset="0"/>
              </a:rPr>
              <a:t>post vendita</a:t>
            </a:r>
            <a:r>
              <a:rPr lang="it-IT" sz="1800" dirty="0">
                <a:latin typeface="Calibri" panose="020F0502020204030204" pitchFamily="34" charset="0"/>
              </a:rPr>
              <a:t>*</a:t>
            </a:r>
            <a:endParaRPr lang="it-IT" sz="1800" b="0" i="1" dirty="0">
              <a:latin typeface="Calibri" panose="020F0502020204030204" pitchFamily="34" charset="0"/>
            </a:endParaRPr>
          </a:p>
        </p:txBody>
      </p:sp>
      <p:sp>
        <p:nvSpPr>
          <p:cNvPr id="16" name="CasellaDiTesto 15"/>
          <p:cNvSpPr txBox="1"/>
          <p:nvPr/>
        </p:nvSpPr>
        <p:spPr>
          <a:xfrm>
            <a:off x="2171106" y="3138986"/>
            <a:ext cx="1879569" cy="646331"/>
          </a:xfrm>
          <a:prstGeom prst="rect">
            <a:avLst/>
          </a:prstGeom>
          <a:noFill/>
        </p:spPr>
        <p:txBody>
          <a:bodyPr wrap="square" rtlCol="0">
            <a:spAutoFit/>
          </a:bodyPr>
          <a:lstStyle/>
          <a:p>
            <a:pPr algn="r">
              <a:spcBef>
                <a:spcPts val="600"/>
              </a:spcBef>
            </a:pPr>
            <a:r>
              <a:rPr lang="it-IT" sz="1800" dirty="0">
                <a:latin typeface="Calibri" panose="020F0502020204030204" pitchFamily="34" charset="0"/>
              </a:rPr>
              <a:t>Vendita auto </a:t>
            </a:r>
            <a:r>
              <a:rPr lang="it-IT" sz="1800" u="sng" dirty="0">
                <a:latin typeface="Calibri" panose="020F0502020204030204" pitchFamily="34" charset="0"/>
              </a:rPr>
              <a:t>nuove</a:t>
            </a:r>
          </a:p>
        </p:txBody>
      </p:sp>
      <p:sp>
        <p:nvSpPr>
          <p:cNvPr id="50" name="Ovale 49">
            <a:extLst>
              <a:ext uri="{FF2B5EF4-FFF2-40B4-BE49-F238E27FC236}">
                <a16:creationId xmlns:a16="http://schemas.microsoft.com/office/drawing/2014/main" xmlns="" id="{A0CEE607-06B0-46B0-847A-D7CC100D942B}"/>
              </a:ext>
            </a:extLst>
          </p:cNvPr>
          <p:cNvSpPr/>
          <p:nvPr/>
        </p:nvSpPr>
        <p:spPr bwMode="auto">
          <a:xfrm>
            <a:off x="471735" y="1916832"/>
            <a:ext cx="1157538" cy="1157538"/>
          </a:xfrm>
          <a:prstGeom prst="ellipse">
            <a:avLst/>
          </a:prstGeom>
          <a:solidFill>
            <a:srgbClr val="2F5597"/>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2" name="Ovale 51">
            <a:extLst>
              <a:ext uri="{FF2B5EF4-FFF2-40B4-BE49-F238E27FC236}">
                <a16:creationId xmlns:a16="http://schemas.microsoft.com/office/drawing/2014/main" xmlns="" id="{C786E928-BDDF-4D2F-A9EE-2906DABB6C5E}"/>
              </a:ext>
            </a:extLst>
          </p:cNvPr>
          <p:cNvSpPr/>
          <p:nvPr/>
        </p:nvSpPr>
        <p:spPr bwMode="auto">
          <a:xfrm>
            <a:off x="659997" y="2124618"/>
            <a:ext cx="869675" cy="869675"/>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3" name="CasellaDiTesto 52">
            <a:extLst>
              <a:ext uri="{FF2B5EF4-FFF2-40B4-BE49-F238E27FC236}">
                <a16:creationId xmlns:a16="http://schemas.microsoft.com/office/drawing/2014/main" xmlns="" id="{49E57775-1D57-4C4F-ACE0-3BD44D659DFB}"/>
              </a:ext>
            </a:extLst>
          </p:cNvPr>
          <p:cNvSpPr txBox="1"/>
          <p:nvPr/>
        </p:nvSpPr>
        <p:spPr>
          <a:xfrm>
            <a:off x="584408" y="2297845"/>
            <a:ext cx="1032473" cy="523220"/>
          </a:xfrm>
          <a:prstGeom prst="rect">
            <a:avLst/>
          </a:prstGeom>
          <a:noFill/>
        </p:spPr>
        <p:txBody>
          <a:bodyPr wrap="square" rtlCol="0">
            <a:spAutoFit/>
          </a:bodyPr>
          <a:lstStyle/>
          <a:p>
            <a:pPr algn="ctr"/>
            <a:r>
              <a:rPr lang="it-IT" sz="2800" dirty="0">
                <a:latin typeface="Calibri" panose="020F0502020204030204" pitchFamily="34" charset="0"/>
              </a:rPr>
              <a:t>100</a:t>
            </a:r>
            <a:r>
              <a:rPr lang="it-IT" sz="1800" dirty="0">
                <a:latin typeface="Calibri" panose="020F0502020204030204" pitchFamily="34" charset="0"/>
              </a:rPr>
              <a:t>%</a:t>
            </a:r>
          </a:p>
        </p:txBody>
      </p:sp>
      <p:cxnSp>
        <p:nvCxnSpPr>
          <p:cNvPr id="55" name="Connettore diritto 54">
            <a:extLst>
              <a:ext uri="{FF2B5EF4-FFF2-40B4-BE49-F238E27FC236}">
                <a16:creationId xmlns:a16="http://schemas.microsoft.com/office/drawing/2014/main" xmlns="" id="{A5D6E9CE-C62B-4AC3-AF89-D1EBC8E8E45E}"/>
              </a:ext>
            </a:extLst>
          </p:cNvPr>
          <p:cNvCxnSpPr>
            <a:cxnSpLocks/>
          </p:cNvCxnSpPr>
          <p:nvPr/>
        </p:nvCxnSpPr>
        <p:spPr bwMode="auto">
          <a:xfrm>
            <a:off x="2267744" y="2030640"/>
            <a:ext cx="0" cy="4583790"/>
          </a:xfrm>
          <a:prstGeom prst="line">
            <a:avLst/>
          </a:prstGeom>
          <a:noFill/>
          <a:ln w="57150" cap="flat" cmpd="sng" algn="ctr">
            <a:solidFill>
              <a:srgbClr val="2F5597"/>
            </a:solidFill>
            <a:prstDash val="solid"/>
            <a:round/>
            <a:headEnd type="none" w="med" len="med"/>
            <a:tailEnd type="none" w="med" len="med"/>
          </a:ln>
          <a:effectLst/>
        </p:spPr>
      </p:cxnSp>
      <p:sp>
        <p:nvSpPr>
          <p:cNvPr id="68" name="Text Box 49">
            <a:extLst>
              <a:ext uri="{FF2B5EF4-FFF2-40B4-BE49-F238E27FC236}">
                <a16:creationId xmlns:a16="http://schemas.microsoft.com/office/drawing/2014/main" xmlns="" id="{2F55DC06-1C0E-4D79-8A4F-3B2C3581A5CB}"/>
              </a:ext>
            </a:extLst>
          </p:cNvPr>
          <p:cNvSpPr txBox="1">
            <a:spLocks noChangeArrowheads="1"/>
          </p:cNvSpPr>
          <p:nvPr/>
        </p:nvSpPr>
        <p:spPr bwMode="auto">
          <a:xfrm>
            <a:off x="363389" y="5263005"/>
            <a:ext cx="1904354" cy="1255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br>
              <a:rPr lang="it-IT" altLang="it-IT" sz="900" b="0" dirty="0">
                <a:latin typeface="Calibri" panose="020F0502020204030204" pitchFamily="34" charset="0"/>
              </a:rPr>
            </a:br>
            <a:r>
              <a:rPr lang="it-IT" altLang="ja-JP" sz="900" dirty="0">
                <a:latin typeface="Calibri" panose="020F0502020204030204" pitchFamily="34" charset="0"/>
              </a:rPr>
              <a:t>I dati sono riportati all’universo</a:t>
            </a:r>
          </a:p>
          <a:p>
            <a:r>
              <a:rPr lang="it-IT" sz="900" b="0" i="1" dirty="0">
                <a:latin typeface="Calibri" panose="020F0502020204030204" pitchFamily="34" charset="0"/>
              </a:rPr>
              <a:t>* (soccorso stradale, revisione, bollino blu, tagliando, </a:t>
            </a:r>
            <a:r>
              <a:rPr lang="it-IT" sz="900" b="0" i="1" dirty="0" err="1">
                <a:latin typeface="Calibri" panose="020F0502020204030204" pitchFamily="34" charset="0"/>
              </a:rPr>
              <a:t>etc</a:t>
            </a:r>
            <a:r>
              <a:rPr lang="it-IT" sz="900" b="0" i="1" dirty="0">
                <a:latin typeface="Calibri" panose="020F0502020204030204" pitchFamily="34" charset="0"/>
              </a:rPr>
              <a:t>)</a:t>
            </a:r>
          </a:p>
          <a:p>
            <a:r>
              <a:rPr lang="it-IT" sz="900" dirty="0"/>
              <a:t>** </a:t>
            </a:r>
            <a:r>
              <a:rPr lang="it-IT" sz="900" b="0" i="1" dirty="0">
                <a:latin typeface="Calibri" panose="020F0502020204030204" pitchFamily="34" charset="0"/>
              </a:rPr>
              <a:t>(assicurazione, leasing, finanziamenti, noleggio, </a:t>
            </a:r>
            <a:r>
              <a:rPr lang="it-IT" sz="900" b="0" i="1" dirty="0" err="1">
                <a:latin typeface="Calibri" panose="020F0502020204030204" pitchFamily="34" charset="0"/>
              </a:rPr>
              <a:t>etc</a:t>
            </a:r>
            <a:r>
              <a:rPr lang="it-IT" sz="900" b="0" i="1" dirty="0">
                <a:latin typeface="Calibri" panose="020F0502020204030204" pitchFamily="34" charset="0"/>
              </a:rPr>
              <a:t>)</a:t>
            </a:r>
            <a:endParaRPr lang="it-IT" sz="900" dirty="0"/>
          </a:p>
        </p:txBody>
      </p:sp>
      <p:sp>
        <p:nvSpPr>
          <p:cNvPr id="63" name="Rettangolo con angoli arrotondati 62">
            <a:extLst>
              <a:ext uri="{FF2B5EF4-FFF2-40B4-BE49-F238E27FC236}">
                <a16:creationId xmlns:a16="http://schemas.microsoft.com/office/drawing/2014/main" xmlns="" id="{089C59CA-63A9-4848-8D29-0496DECC1F82}"/>
              </a:ext>
            </a:extLst>
          </p:cNvPr>
          <p:cNvSpPr/>
          <p:nvPr/>
        </p:nvSpPr>
        <p:spPr bwMode="auto">
          <a:xfrm>
            <a:off x="4033417" y="3160737"/>
            <a:ext cx="1440000"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64" name="Rettangolo con angoli arrotondati 63">
            <a:extLst>
              <a:ext uri="{FF2B5EF4-FFF2-40B4-BE49-F238E27FC236}">
                <a16:creationId xmlns:a16="http://schemas.microsoft.com/office/drawing/2014/main" xmlns="" id="{12B7D1DE-416D-4E92-A7AC-EB3A6DB9B0D5}"/>
              </a:ext>
            </a:extLst>
          </p:cNvPr>
          <p:cNvSpPr/>
          <p:nvPr/>
        </p:nvSpPr>
        <p:spPr bwMode="auto">
          <a:xfrm>
            <a:off x="4033418" y="4062890"/>
            <a:ext cx="940280"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65" name="Rettangolo con angoli arrotondati 64">
            <a:extLst>
              <a:ext uri="{FF2B5EF4-FFF2-40B4-BE49-F238E27FC236}">
                <a16:creationId xmlns:a16="http://schemas.microsoft.com/office/drawing/2014/main" xmlns="" id="{85761E45-8609-4F61-857F-D487C57A58B1}"/>
              </a:ext>
            </a:extLst>
          </p:cNvPr>
          <p:cNvSpPr/>
          <p:nvPr/>
        </p:nvSpPr>
        <p:spPr bwMode="auto">
          <a:xfrm>
            <a:off x="4033416" y="4965043"/>
            <a:ext cx="612000"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66" name="Rettangolo con angoli arrotondati 65">
            <a:extLst>
              <a:ext uri="{FF2B5EF4-FFF2-40B4-BE49-F238E27FC236}">
                <a16:creationId xmlns:a16="http://schemas.microsoft.com/office/drawing/2014/main" xmlns="" id="{44323911-82D7-4CA3-B989-5620640F5D90}"/>
              </a:ext>
            </a:extLst>
          </p:cNvPr>
          <p:cNvSpPr/>
          <p:nvPr/>
        </p:nvSpPr>
        <p:spPr bwMode="auto">
          <a:xfrm>
            <a:off x="4033417" y="5867194"/>
            <a:ext cx="504000"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74" name="Rectangle 3">
            <a:extLst>
              <a:ext uri="{FF2B5EF4-FFF2-40B4-BE49-F238E27FC236}">
                <a16:creationId xmlns:a16="http://schemas.microsoft.com/office/drawing/2014/main" xmlns="" id="{51D6866B-A113-4E2F-8BBB-C3EDE5ED3EDC}"/>
              </a:ext>
            </a:extLst>
          </p:cNvPr>
          <p:cNvSpPr txBox="1">
            <a:spLocks noChangeArrowheads="1"/>
          </p:cNvSpPr>
          <p:nvPr/>
        </p:nvSpPr>
        <p:spPr bwMode="auto">
          <a:xfrm>
            <a:off x="6444208" y="2213456"/>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defTabSz="457200" eaLnBrk="1" fontAlgn="auto" hangingPunct="1">
              <a:spcBef>
                <a:spcPts val="0"/>
              </a:spcBef>
              <a:spcAft>
                <a:spcPts val="0"/>
              </a:spcAft>
              <a:buClr>
                <a:srgbClr val="003A79"/>
              </a:buClr>
              <a:buSzPct val="140000"/>
              <a:buNone/>
              <a:defRPr/>
            </a:pPr>
            <a:r>
              <a:rPr lang="it-IT" sz="2400" b="1" i="1" dirty="0">
                <a:solidFill>
                  <a:srgbClr val="003A79"/>
                </a:solidFill>
                <a:latin typeface="Calibri" panose="020F0502020204030204" pitchFamily="34" charset="0"/>
                <a:cs typeface="Arial" panose="020B0604020202020204" pitchFamily="34" charset="0"/>
              </a:rPr>
              <a:t>48,7</a:t>
            </a:r>
          </a:p>
        </p:txBody>
      </p:sp>
      <p:sp>
        <p:nvSpPr>
          <p:cNvPr id="90" name="Rectangle 3">
            <a:extLst>
              <a:ext uri="{FF2B5EF4-FFF2-40B4-BE49-F238E27FC236}">
                <a16:creationId xmlns:a16="http://schemas.microsoft.com/office/drawing/2014/main" xmlns="" id="{4124E126-04CD-4F6A-8225-36AB4B3F9D40}"/>
              </a:ext>
            </a:extLst>
          </p:cNvPr>
          <p:cNvSpPr txBox="1">
            <a:spLocks noChangeArrowheads="1"/>
          </p:cNvSpPr>
          <p:nvPr/>
        </p:nvSpPr>
        <p:spPr bwMode="auto">
          <a:xfrm>
            <a:off x="5446910" y="3076747"/>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defTabSz="457200" eaLnBrk="1" fontAlgn="auto" hangingPunct="1">
              <a:spcBef>
                <a:spcPts val="0"/>
              </a:spcBef>
              <a:spcAft>
                <a:spcPts val="0"/>
              </a:spcAft>
              <a:buClr>
                <a:srgbClr val="003A79"/>
              </a:buClr>
              <a:buSzPct val="140000"/>
              <a:buNone/>
              <a:defRPr/>
            </a:pPr>
            <a:r>
              <a:rPr lang="it-IT" sz="2400" b="1" i="1" dirty="0">
                <a:solidFill>
                  <a:srgbClr val="003A79"/>
                </a:solidFill>
                <a:latin typeface="Calibri" panose="020F0502020204030204" pitchFamily="34" charset="0"/>
                <a:cs typeface="Arial" panose="020B0604020202020204" pitchFamily="34" charset="0"/>
              </a:rPr>
              <a:t>25,5</a:t>
            </a:r>
          </a:p>
        </p:txBody>
      </p:sp>
      <p:sp>
        <p:nvSpPr>
          <p:cNvPr id="91" name="Rectangle 3">
            <a:extLst>
              <a:ext uri="{FF2B5EF4-FFF2-40B4-BE49-F238E27FC236}">
                <a16:creationId xmlns:a16="http://schemas.microsoft.com/office/drawing/2014/main" xmlns="" id="{33DDEE40-26DF-4506-85C8-A5009CBFA725}"/>
              </a:ext>
            </a:extLst>
          </p:cNvPr>
          <p:cNvSpPr txBox="1">
            <a:spLocks noChangeArrowheads="1"/>
          </p:cNvSpPr>
          <p:nvPr/>
        </p:nvSpPr>
        <p:spPr bwMode="auto">
          <a:xfrm>
            <a:off x="5004048" y="3965226"/>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defTabSz="457200" eaLnBrk="1" fontAlgn="auto" hangingPunct="1">
              <a:spcBef>
                <a:spcPts val="0"/>
              </a:spcBef>
              <a:spcAft>
                <a:spcPts val="0"/>
              </a:spcAft>
              <a:buClr>
                <a:srgbClr val="003A79"/>
              </a:buClr>
              <a:buSzPct val="140000"/>
              <a:buNone/>
              <a:defRPr/>
            </a:pPr>
            <a:r>
              <a:rPr lang="it-IT" sz="2400" b="1" i="1" dirty="0">
                <a:solidFill>
                  <a:srgbClr val="003A79"/>
                </a:solidFill>
                <a:latin typeface="Calibri" panose="020F0502020204030204" pitchFamily="34" charset="0"/>
                <a:cs typeface="Arial" panose="020B0604020202020204" pitchFamily="34" charset="0"/>
              </a:rPr>
              <a:t>13,5</a:t>
            </a:r>
          </a:p>
        </p:txBody>
      </p:sp>
      <p:sp>
        <p:nvSpPr>
          <p:cNvPr id="92" name="Rectangle 3">
            <a:extLst>
              <a:ext uri="{FF2B5EF4-FFF2-40B4-BE49-F238E27FC236}">
                <a16:creationId xmlns:a16="http://schemas.microsoft.com/office/drawing/2014/main" xmlns="" id="{A852B672-30ED-469C-8E01-26B4D95EB5DF}"/>
              </a:ext>
            </a:extLst>
          </p:cNvPr>
          <p:cNvSpPr txBox="1">
            <a:spLocks noChangeArrowheads="1"/>
          </p:cNvSpPr>
          <p:nvPr/>
        </p:nvSpPr>
        <p:spPr bwMode="auto">
          <a:xfrm>
            <a:off x="4689459" y="4869160"/>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defTabSz="457200" eaLnBrk="1" fontAlgn="auto" hangingPunct="1">
              <a:spcBef>
                <a:spcPts val="0"/>
              </a:spcBef>
              <a:spcAft>
                <a:spcPts val="0"/>
              </a:spcAft>
              <a:buClr>
                <a:srgbClr val="003A79"/>
              </a:buClr>
              <a:buSzPct val="140000"/>
              <a:buNone/>
              <a:defRPr/>
            </a:pPr>
            <a:r>
              <a:rPr lang="it-IT" sz="2400" b="1" i="1" dirty="0">
                <a:solidFill>
                  <a:srgbClr val="003A79"/>
                </a:solidFill>
                <a:latin typeface="Calibri" panose="020F0502020204030204" pitchFamily="34" charset="0"/>
                <a:cs typeface="Arial" panose="020B0604020202020204" pitchFamily="34" charset="0"/>
              </a:rPr>
              <a:t>7,8</a:t>
            </a:r>
          </a:p>
        </p:txBody>
      </p:sp>
      <p:sp>
        <p:nvSpPr>
          <p:cNvPr id="93" name="Rectangle 3">
            <a:extLst>
              <a:ext uri="{FF2B5EF4-FFF2-40B4-BE49-F238E27FC236}">
                <a16:creationId xmlns:a16="http://schemas.microsoft.com/office/drawing/2014/main" xmlns="" id="{DF891557-2D53-4D45-AFF3-140E25C107FF}"/>
              </a:ext>
            </a:extLst>
          </p:cNvPr>
          <p:cNvSpPr txBox="1">
            <a:spLocks noChangeArrowheads="1"/>
          </p:cNvSpPr>
          <p:nvPr/>
        </p:nvSpPr>
        <p:spPr bwMode="auto">
          <a:xfrm>
            <a:off x="4507145" y="5787078"/>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defTabSz="457200" eaLnBrk="1" fontAlgn="auto" hangingPunct="1">
              <a:spcBef>
                <a:spcPts val="0"/>
              </a:spcBef>
              <a:spcAft>
                <a:spcPts val="0"/>
              </a:spcAft>
              <a:buClr>
                <a:srgbClr val="003A79"/>
              </a:buClr>
              <a:buSzPct val="140000"/>
              <a:buNone/>
              <a:defRPr/>
            </a:pPr>
            <a:r>
              <a:rPr lang="it-IT" sz="2400" b="1" i="1" dirty="0">
                <a:solidFill>
                  <a:srgbClr val="003A79"/>
                </a:solidFill>
                <a:latin typeface="Calibri" panose="020F0502020204030204" pitchFamily="34" charset="0"/>
                <a:cs typeface="Arial" panose="020B0604020202020204" pitchFamily="34" charset="0"/>
              </a:rPr>
              <a:t>4,5</a:t>
            </a:r>
          </a:p>
        </p:txBody>
      </p:sp>
      <p:sp>
        <p:nvSpPr>
          <p:cNvPr id="99" name="CasellaDiTesto 98">
            <a:extLst>
              <a:ext uri="{FF2B5EF4-FFF2-40B4-BE49-F238E27FC236}">
                <a16:creationId xmlns:a16="http://schemas.microsoft.com/office/drawing/2014/main" xmlns="" id="{20750B72-80F8-4A0A-9B8C-85214A6A1FED}"/>
              </a:ext>
            </a:extLst>
          </p:cNvPr>
          <p:cNvSpPr txBox="1"/>
          <p:nvPr/>
        </p:nvSpPr>
        <p:spPr>
          <a:xfrm>
            <a:off x="6105713" y="3157396"/>
            <a:ext cx="746035" cy="307777"/>
          </a:xfrm>
          <a:prstGeom prst="rect">
            <a:avLst/>
          </a:prstGeom>
          <a:noFill/>
          <a:effectLst/>
        </p:spPr>
        <p:txBody>
          <a:bodyPr wrap="square" rtlCol="0">
            <a:spAutoFit/>
          </a:bodyPr>
          <a:lstStyle/>
          <a:p>
            <a:pPr algn="ctr"/>
            <a:r>
              <a:rPr lang="it-IT" sz="1400" b="0" dirty="0">
                <a:solidFill>
                  <a:schemeClr val="bg1">
                    <a:lumMod val="50000"/>
                  </a:schemeClr>
                </a:solidFill>
                <a:latin typeface="Calibri" panose="020F0502020204030204" pitchFamily="34" charset="0"/>
              </a:rPr>
              <a:t>(+0,5%)</a:t>
            </a:r>
          </a:p>
        </p:txBody>
      </p:sp>
      <p:sp>
        <p:nvSpPr>
          <p:cNvPr id="100" name="CasellaDiTesto 99">
            <a:extLst>
              <a:ext uri="{FF2B5EF4-FFF2-40B4-BE49-F238E27FC236}">
                <a16:creationId xmlns:a16="http://schemas.microsoft.com/office/drawing/2014/main" xmlns="" id="{7DB42F6A-29AB-4B80-8B72-D2F32F2AB81F}"/>
              </a:ext>
            </a:extLst>
          </p:cNvPr>
          <p:cNvSpPr txBox="1"/>
          <p:nvPr/>
        </p:nvSpPr>
        <p:spPr>
          <a:xfrm>
            <a:off x="5086484" y="5885279"/>
            <a:ext cx="746035" cy="307777"/>
          </a:xfrm>
          <a:prstGeom prst="rect">
            <a:avLst/>
          </a:prstGeom>
          <a:noFill/>
          <a:effectLst/>
        </p:spPr>
        <p:txBody>
          <a:bodyPr wrap="square" rtlCol="0">
            <a:spAutoFit/>
          </a:bodyPr>
          <a:lstStyle/>
          <a:p>
            <a:pPr algn="ctr"/>
            <a:r>
              <a:rPr lang="it-IT" sz="1400" b="0" dirty="0">
                <a:solidFill>
                  <a:schemeClr val="bg1">
                    <a:lumMod val="50000"/>
                  </a:schemeClr>
                </a:solidFill>
                <a:latin typeface="Calibri" panose="020F0502020204030204" pitchFamily="34" charset="0"/>
              </a:rPr>
              <a:t>(-1,5%)</a:t>
            </a:r>
          </a:p>
        </p:txBody>
      </p:sp>
      <p:sp>
        <p:nvSpPr>
          <p:cNvPr id="101" name="CasellaDiTesto 100">
            <a:extLst>
              <a:ext uri="{FF2B5EF4-FFF2-40B4-BE49-F238E27FC236}">
                <a16:creationId xmlns:a16="http://schemas.microsoft.com/office/drawing/2014/main" xmlns="" id="{E0AA8D65-DFF2-477B-BB68-DDBBEB138D57}"/>
              </a:ext>
            </a:extLst>
          </p:cNvPr>
          <p:cNvSpPr txBox="1"/>
          <p:nvPr/>
        </p:nvSpPr>
        <p:spPr>
          <a:xfrm>
            <a:off x="7101950" y="2294106"/>
            <a:ext cx="746035" cy="307777"/>
          </a:xfrm>
          <a:prstGeom prst="rect">
            <a:avLst/>
          </a:prstGeom>
          <a:noFill/>
          <a:effectLst/>
        </p:spPr>
        <p:txBody>
          <a:bodyPr wrap="square" rtlCol="0">
            <a:spAutoFit/>
          </a:bodyPr>
          <a:lstStyle/>
          <a:p>
            <a:pPr algn="ctr"/>
            <a:r>
              <a:rPr lang="it-IT" sz="1400" b="0" dirty="0">
                <a:solidFill>
                  <a:schemeClr val="bg1">
                    <a:lumMod val="50000"/>
                  </a:schemeClr>
                </a:solidFill>
                <a:latin typeface="Calibri" panose="020F0502020204030204" pitchFamily="34" charset="0"/>
              </a:rPr>
              <a:t>(+1,7%)</a:t>
            </a:r>
          </a:p>
        </p:txBody>
      </p:sp>
      <p:sp>
        <p:nvSpPr>
          <p:cNvPr id="102" name="CasellaDiTesto 101">
            <a:extLst>
              <a:ext uri="{FF2B5EF4-FFF2-40B4-BE49-F238E27FC236}">
                <a16:creationId xmlns:a16="http://schemas.microsoft.com/office/drawing/2014/main" xmlns="" id="{BBA22A89-F4D7-4F5C-80B6-B90C110C8D6D}"/>
              </a:ext>
            </a:extLst>
          </p:cNvPr>
          <p:cNvSpPr txBox="1"/>
          <p:nvPr/>
        </p:nvSpPr>
        <p:spPr>
          <a:xfrm>
            <a:off x="5266125" y="4950384"/>
            <a:ext cx="746035" cy="307777"/>
          </a:xfrm>
          <a:prstGeom prst="rect">
            <a:avLst/>
          </a:prstGeom>
          <a:noFill/>
          <a:effectLst/>
        </p:spPr>
        <p:txBody>
          <a:bodyPr wrap="square" rtlCol="0">
            <a:spAutoFit/>
          </a:bodyPr>
          <a:lstStyle/>
          <a:p>
            <a:pPr algn="ctr"/>
            <a:r>
              <a:rPr lang="it-IT" sz="1400" b="0" dirty="0">
                <a:solidFill>
                  <a:schemeClr val="bg1">
                    <a:lumMod val="50000"/>
                  </a:schemeClr>
                </a:solidFill>
                <a:latin typeface="Calibri" panose="020F0502020204030204" pitchFamily="34" charset="0"/>
              </a:rPr>
              <a:t>(-0,2%)</a:t>
            </a:r>
          </a:p>
        </p:txBody>
      </p:sp>
      <p:sp>
        <p:nvSpPr>
          <p:cNvPr id="103" name="CasellaDiTesto 102">
            <a:extLst>
              <a:ext uri="{FF2B5EF4-FFF2-40B4-BE49-F238E27FC236}">
                <a16:creationId xmlns:a16="http://schemas.microsoft.com/office/drawing/2014/main" xmlns="" id="{832EEB3A-6FD1-44FB-BE8E-F406F6962110}"/>
              </a:ext>
            </a:extLst>
          </p:cNvPr>
          <p:cNvSpPr txBox="1"/>
          <p:nvPr/>
        </p:nvSpPr>
        <p:spPr>
          <a:xfrm>
            <a:off x="5645540" y="4045875"/>
            <a:ext cx="746035" cy="307777"/>
          </a:xfrm>
          <a:prstGeom prst="rect">
            <a:avLst/>
          </a:prstGeom>
          <a:noFill/>
          <a:effectLst/>
        </p:spPr>
        <p:txBody>
          <a:bodyPr wrap="square" rtlCol="0">
            <a:spAutoFit/>
          </a:bodyPr>
          <a:lstStyle/>
          <a:p>
            <a:pPr algn="ctr"/>
            <a:r>
              <a:rPr lang="it-IT" sz="1400" b="0" dirty="0">
                <a:solidFill>
                  <a:schemeClr val="bg1">
                    <a:lumMod val="50000"/>
                  </a:schemeClr>
                </a:solidFill>
                <a:latin typeface="Calibri" panose="020F0502020204030204" pitchFamily="34" charset="0"/>
              </a:rPr>
              <a:t>(-0,5%)</a:t>
            </a:r>
          </a:p>
        </p:txBody>
      </p:sp>
      <p:sp>
        <p:nvSpPr>
          <p:cNvPr id="104" name="Rettangolo con angoli arrotondati 103">
            <a:extLst>
              <a:ext uri="{FF2B5EF4-FFF2-40B4-BE49-F238E27FC236}">
                <a16:creationId xmlns:a16="http://schemas.microsoft.com/office/drawing/2014/main" xmlns="" id="{24E3FF64-A948-4451-823D-63D08EE2C259}"/>
              </a:ext>
            </a:extLst>
          </p:cNvPr>
          <p:cNvSpPr/>
          <p:nvPr/>
        </p:nvSpPr>
        <p:spPr bwMode="auto">
          <a:xfrm>
            <a:off x="7165653" y="1788042"/>
            <a:ext cx="267768" cy="266848"/>
          </a:xfrm>
          <a:prstGeom prst="roundRect">
            <a:avLst>
              <a:gd name="adj" fmla="val 50000"/>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106" name="Rettangolo con angoli arrotondati 105">
            <a:extLst>
              <a:ext uri="{FF2B5EF4-FFF2-40B4-BE49-F238E27FC236}">
                <a16:creationId xmlns:a16="http://schemas.microsoft.com/office/drawing/2014/main" xmlns="" id="{17B1C163-49EA-4916-B8CD-420DA5A5DCC3}"/>
              </a:ext>
            </a:extLst>
          </p:cNvPr>
          <p:cNvSpPr/>
          <p:nvPr/>
        </p:nvSpPr>
        <p:spPr bwMode="auto">
          <a:xfrm>
            <a:off x="7164288" y="1499772"/>
            <a:ext cx="267768" cy="266848"/>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107" name="CasellaDiTesto 106">
            <a:extLst>
              <a:ext uri="{FF2B5EF4-FFF2-40B4-BE49-F238E27FC236}">
                <a16:creationId xmlns:a16="http://schemas.microsoft.com/office/drawing/2014/main" xmlns="" id="{6065C5D9-8E6F-4CB1-905C-4B4B6502CFFC}"/>
              </a:ext>
            </a:extLst>
          </p:cNvPr>
          <p:cNvSpPr txBox="1"/>
          <p:nvPr/>
        </p:nvSpPr>
        <p:spPr>
          <a:xfrm>
            <a:off x="7420164" y="1511206"/>
            <a:ext cx="1006253" cy="261610"/>
          </a:xfrm>
          <a:prstGeom prst="rect">
            <a:avLst/>
          </a:prstGeom>
          <a:noFill/>
          <a:effectLst/>
        </p:spPr>
        <p:txBody>
          <a:bodyPr wrap="square" rtlCol="0">
            <a:spAutoFit/>
          </a:bodyPr>
          <a:lstStyle/>
          <a:p>
            <a:r>
              <a:rPr lang="it-IT" sz="1100" b="0" i="1" dirty="0">
                <a:solidFill>
                  <a:srgbClr val="2F5597"/>
                </a:solidFill>
                <a:latin typeface="Calibri" panose="020F0502020204030204" pitchFamily="34" charset="0"/>
              </a:rPr>
              <a:t>II </a:t>
            </a:r>
            <a:r>
              <a:rPr lang="it-IT" sz="1100" b="0" i="1" dirty="0" err="1">
                <a:solidFill>
                  <a:srgbClr val="2F5597"/>
                </a:solidFill>
                <a:latin typeface="Calibri" panose="020F0502020204030204" pitchFamily="34" charset="0"/>
              </a:rPr>
              <a:t>sem</a:t>
            </a:r>
            <a:r>
              <a:rPr lang="it-IT" sz="1100" b="0" i="1" dirty="0">
                <a:solidFill>
                  <a:srgbClr val="2F5597"/>
                </a:solidFill>
                <a:latin typeface="Calibri" panose="020F0502020204030204" pitchFamily="34" charset="0"/>
              </a:rPr>
              <a:t> 2017</a:t>
            </a:r>
          </a:p>
        </p:txBody>
      </p:sp>
      <p:sp>
        <p:nvSpPr>
          <p:cNvPr id="108" name="CasellaDiTesto 107">
            <a:extLst>
              <a:ext uri="{FF2B5EF4-FFF2-40B4-BE49-F238E27FC236}">
                <a16:creationId xmlns:a16="http://schemas.microsoft.com/office/drawing/2014/main" xmlns="" id="{4B84715E-40B4-4A14-BFF5-E668451EFDE6}"/>
              </a:ext>
            </a:extLst>
          </p:cNvPr>
          <p:cNvSpPr txBox="1"/>
          <p:nvPr/>
        </p:nvSpPr>
        <p:spPr>
          <a:xfrm>
            <a:off x="7432913" y="1804869"/>
            <a:ext cx="1006253" cy="261610"/>
          </a:xfrm>
          <a:prstGeom prst="rect">
            <a:avLst/>
          </a:prstGeom>
          <a:noFill/>
          <a:effectLst/>
        </p:spPr>
        <p:txBody>
          <a:bodyPr wrap="square" rtlCol="0">
            <a:spAutoFit/>
          </a:bodyPr>
          <a:lstStyle/>
          <a:p>
            <a:r>
              <a:rPr lang="it-IT" sz="1100" b="0" i="1" dirty="0">
                <a:solidFill>
                  <a:srgbClr val="49A0A9"/>
                </a:solidFill>
                <a:latin typeface="Calibri" panose="020F0502020204030204" pitchFamily="34" charset="0"/>
              </a:rPr>
              <a:t>I </a:t>
            </a:r>
            <a:r>
              <a:rPr lang="it-IT" sz="1100" b="0" i="1" dirty="0" err="1">
                <a:solidFill>
                  <a:srgbClr val="49A0A9"/>
                </a:solidFill>
                <a:latin typeface="Calibri" panose="020F0502020204030204" pitchFamily="34" charset="0"/>
              </a:rPr>
              <a:t>sem</a:t>
            </a:r>
            <a:r>
              <a:rPr lang="it-IT" sz="1100" b="0" i="1" dirty="0">
                <a:solidFill>
                  <a:srgbClr val="49A0A9"/>
                </a:solidFill>
                <a:latin typeface="Calibri" panose="020F0502020204030204" pitchFamily="34" charset="0"/>
              </a:rPr>
              <a:t> 2017</a:t>
            </a:r>
          </a:p>
        </p:txBody>
      </p:sp>
      <p:sp>
        <p:nvSpPr>
          <p:cNvPr id="112" name="CasellaDiTesto 111">
            <a:extLst>
              <a:ext uri="{FF2B5EF4-FFF2-40B4-BE49-F238E27FC236}">
                <a16:creationId xmlns:a16="http://schemas.microsoft.com/office/drawing/2014/main" xmlns="" id="{3EC5ABEA-0F04-4BC5-9FA4-086210935EAD}"/>
              </a:ext>
            </a:extLst>
          </p:cNvPr>
          <p:cNvSpPr txBox="1"/>
          <p:nvPr/>
        </p:nvSpPr>
        <p:spPr>
          <a:xfrm>
            <a:off x="6948166" y="2918559"/>
            <a:ext cx="2131766" cy="2336024"/>
          </a:xfrm>
          <a:prstGeom prst="rect">
            <a:avLst/>
          </a:prstGeom>
          <a:solidFill>
            <a:schemeClr val="bg1"/>
          </a:solidFill>
        </p:spPr>
        <p:txBody>
          <a:bodyPr wrap="square" rtlCol="0">
            <a:spAutoFit/>
          </a:bodyPr>
          <a:lstStyle/>
          <a:p>
            <a:pPr>
              <a:lnSpc>
                <a:spcPct val="110000"/>
              </a:lnSpc>
              <a:spcBef>
                <a:spcPts val="600"/>
              </a:spcBef>
            </a:pPr>
            <a:r>
              <a:rPr lang="it-IT" sz="1600" dirty="0">
                <a:solidFill>
                  <a:srgbClr val="203864"/>
                </a:solidFill>
                <a:latin typeface="Eras Light ITC" panose="020B0402030504020804" pitchFamily="34" charset="0"/>
              </a:rPr>
              <a:t>In aumento il contributo alla marginalità dovuto alla vendita di </a:t>
            </a:r>
            <a:r>
              <a:rPr lang="it-IT" sz="1600" u="sng" dirty="0">
                <a:solidFill>
                  <a:srgbClr val="203864"/>
                </a:solidFill>
                <a:latin typeface="Eras Light ITC" panose="020B0402030504020804" pitchFamily="34" charset="0"/>
              </a:rPr>
              <a:t>auto usate</a:t>
            </a:r>
            <a:r>
              <a:rPr lang="it-IT" sz="1600" dirty="0">
                <a:solidFill>
                  <a:srgbClr val="203864"/>
                </a:solidFill>
                <a:latin typeface="Eras Light ITC" panose="020B0402030504020804" pitchFamily="34" charset="0"/>
              </a:rPr>
              <a:t>. </a:t>
            </a:r>
          </a:p>
          <a:p>
            <a:pPr>
              <a:lnSpc>
                <a:spcPct val="110000"/>
              </a:lnSpc>
              <a:spcBef>
                <a:spcPts val="600"/>
              </a:spcBef>
            </a:pPr>
            <a:r>
              <a:rPr lang="it-IT" sz="1600" dirty="0">
                <a:solidFill>
                  <a:srgbClr val="203864"/>
                </a:solidFill>
                <a:latin typeface="Eras Light ITC" panose="020B0402030504020804" pitchFamily="34" charset="0"/>
              </a:rPr>
              <a:t>Valgono il 48,7% della marginalità totale, in aumento del +1,7% rispetto a sei mesi fa.</a:t>
            </a:r>
          </a:p>
        </p:txBody>
      </p:sp>
      <p:cxnSp>
        <p:nvCxnSpPr>
          <p:cNvPr id="113" name="Connettore diritto 112">
            <a:extLst>
              <a:ext uri="{FF2B5EF4-FFF2-40B4-BE49-F238E27FC236}">
                <a16:creationId xmlns:a16="http://schemas.microsoft.com/office/drawing/2014/main" xmlns="" id="{38033ECC-7B43-4DBB-B634-7F02BA65518C}"/>
              </a:ext>
            </a:extLst>
          </p:cNvPr>
          <p:cNvCxnSpPr>
            <a:cxnSpLocks/>
          </p:cNvCxnSpPr>
          <p:nvPr/>
        </p:nvCxnSpPr>
        <p:spPr bwMode="auto">
          <a:xfrm>
            <a:off x="6833316" y="5327821"/>
            <a:ext cx="2072807" cy="0"/>
          </a:xfrm>
          <a:prstGeom prst="line">
            <a:avLst/>
          </a:prstGeom>
          <a:noFill/>
          <a:ln w="19050" cap="flat" cmpd="sng" algn="ctr">
            <a:solidFill>
              <a:srgbClr val="C00000"/>
            </a:solidFill>
            <a:prstDash val="solid"/>
            <a:round/>
            <a:headEnd type="none" w="med" len="med"/>
            <a:tailEnd type="none" w="med" len="med"/>
          </a:ln>
          <a:effectLst/>
        </p:spPr>
      </p:cxnSp>
      <p:cxnSp>
        <p:nvCxnSpPr>
          <p:cNvPr id="110" name="Connettore diritto 109">
            <a:extLst>
              <a:ext uri="{FF2B5EF4-FFF2-40B4-BE49-F238E27FC236}">
                <a16:creationId xmlns:a16="http://schemas.microsoft.com/office/drawing/2014/main" xmlns="" id="{8F6EA3D7-484E-4218-B012-920AAC351384}"/>
              </a:ext>
            </a:extLst>
          </p:cNvPr>
          <p:cNvCxnSpPr>
            <a:cxnSpLocks/>
          </p:cNvCxnSpPr>
          <p:nvPr/>
        </p:nvCxnSpPr>
        <p:spPr bwMode="auto">
          <a:xfrm flipH="1" flipV="1">
            <a:off x="6921659" y="2657665"/>
            <a:ext cx="6488" cy="2600496"/>
          </a:xfrm>
          <a:prstGeom prst="line">
            <a:avLst/>
          </a:prstGeom>
          <a:noFill/>
          <a:ln w="31750" cap="flat" cmpd="sng" algn="ctr">
            <a:solidFill>
              <a:srgbClr val="C00000"/>
            </a:solidFill>
            <a:prstDash val="sysDot"/>
            <a:round/>
            <a:headEnd type="none" w="med" len="med"/>
            <a:tailEnd type="stealth" w="lg" len="lg"/>
          </a:ln>
          <a:effectLst/>
        </p:spPr>
      </p:cxnSp>
      <p:sp>
        <p:nvSpPr>
          <p:cNvPr id="47" name="Titolo 1">
            <a:extLst>
              <a:ext uri="{FF2B5EF4-FFF2-40B4-BE49-F238E27FC236}">
                <a16:creationId xmlns:a16="http://schemas.microsoft.com/office/drawing/2014/main" xmlns="" id="{118BBB66-BE52-4B29-A6C3-197A17B5218E}"/>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Marginalità </a:t>
            </a:r>
            <a:r>
              <a:rPr lang="it-IT" sz="2200" b="1" dirty="0">
                <a:solidFill>
                  <a:srgbClr val="203864"/>
                </a:solidFill>
                <a:latin typeface="Calibri" panose="020F0502020204030204" pitchFamily="34" charset="0"/>
                <a:ea typeface="+mj-ea"/>
                <a:cs typeface="Arial"/>
              </a:rPr>
              <a:t>| </a:t>
            </a:r>
            <a:r>
              <a:rPr lang="it-IT" sz="2200" dirty="0">
                <a:solidFill>
                  <a:schemeClr val="tx2">
                    <a:lumMod val="85000"/>
                    <a:lumOff val="15000"/>
                  </a:schemeClr>
                </a:solidFill>
                <a:latin typeface="Calibri" panose="020F0502020204030204" pitchFamily="34" charset="0"/>
                <a:ea typeface="+mj-ea"/>
                <a:cs typeface="Arial"/>
              </a:rPr>
              <a:t>La marginalità delle imprese della rivendita ancora </a:t>
            </a:r>
            <a:r>
              <a:rPr lang="it-IT" sz="2200" u="sng" dirty="0">
                <a:solidFill>
                  <a:schemeClr val="tx2">
                    <a:lumMod val="85000"/>
                    <a:lumOff val="15000"/>
                  </a:schemeClr>
                </a:solidFill>
                <a:latin typeface="Calibri" panose="020F0502020204030204" pitchFamily="34" charset="0"/>
                <a:ea typeface="+mj-ea"/>
                <a:cs typeface="Arial"/>
              </a:rPr>
              <a:t>non fa registrare evidenti segnali di ripresa</a:t>
            </a:r>
            <a:r>
              <a:rPr lang="it-IT" sz="2200" dirty="0">
                <a:solidFill>
                  <a:schemeClr val="tx2">
                    <a:lumMod val="85000"/>
                    <a:lumOff val="15000"/>
                  </a:schemeClr>
                </a:solidFill>
                <a:latin typeface="Calibri" panose="020F0502020204030204" pitchFamily="34" charset="0"/>
                <a:ea typeface="+mj-ea"/>
                <a:cs typeface="Arial"/>
              </a:rPr>
              <a:t>… forte è tuttavia l’impulso derivante dalla </a:t>
            </a:r>
            <a:r>
              <a:rPr lang="it-IT" sz="2200" u="sng" dirty="0">
                <a:solidFill>
                  <a:schemeClr val="tx2">
                    <a:lumMod val="85000"/>
                    <a:lumOff val="15000"/>
                  </a:schemeClr>
                </a:solidFill>
                <a:latin typeface="Calibri" panose="020F0502020204030204" pitchFamily="34" charset="0"/>
                <a:ea typeface="+mj-ea"/>
                <a:cs typeface="Arial"/>
              </a:rPr>
              <a:t>vendita di auto usate</a:t>
            </a:r>
            <a:r>
              <a:rPr lang="it-IT" sz="2200" dirty="0">
                <a:solidFill>
                  <a:schemeClr val="tx2">
                    <a:lumMod val="85000"/>
                    <a:lumOff val="15000"/>
                  </a:schemeClr>
                </a:solidFill>
                <a:latin typeface="Calibri" panose="020F0502020204030204" pitchFamily="34" charset="0"/>
                <a:ea typeface="+mj-ea"/>
                <a:cs typeface="Arial"/>
              </a:rPr>
              <a:t>…</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44" name="Rettangolo 43">
            <a:extLst>
              <a:ext uri="{FF2B5EF4-FFF2-40B4-BE49-F238E27FC236}">
                <a16:creationId xmlns:a16="http://schemas.microsoft.com/office/drawing/2014/main" xmlns="" id="{64EC4FE3-4E60-491C-A604-9CC20264F496}"/>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073416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xmlns="" id="{5A4BD577-4FCB-482E-BF38-0F9350A2035D}"/>
              </a:ext>
            </a:extLst>
          </p:cNvPr>
          <p:cNvPicPr>
            <a:picLocks noChangeAspect="1"/>
          </p:cNvPicPr>
          <p:nvPr/>
        </p:nvPicPr>
        <p:blipFill>
          <a:blip r:embed="rId2"/>
          <a:stretch>
            <a:fillRect/>
          </a:stretch>
        </p:blipFill>
        <p:spPr>
          <a:xfrm>
            <a:off x="3036700" y="4123677"/>
            <a:ext cx="1027593" cy="1509415"/>
          </a:xfrm>
          <a:prstGeom prst="rect">
            <a:avLst/>
          </a:prstGeom>
        </p:spPr>
      </p:pic>
      <p:sp>
        <p:nvSpPr>
          <p:cNvPr id="11268"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23" name="Rettangolo 22">
            <a:extLst>
              <a:ext uri="{FF2B5EF4-FFF2-40B4-BE49-F238E27FC236}">
                <a16:creationId xmlns:a16="http://schemas.microsoft.com/office/drawing/2014/main" xmlns="" id="{DA4F590E-3A17-411B-86FF-739C03E28517}"/>
              </a:ext>
            </a:extLst>
          </p:cNvPr>
          <p:cNvSpPr/>
          <p:nvPr/>
        </p:nvSpPr>
        <p:spPr>
          <a:xfrm>
            <a:off x="266267" y="1779301"/>
            <a:ext cx="8353176" cy="584775"/>
          </a:xfrm>
          <a:prstGeom prst="rect">
            <a:avLst/>
          </a:prstGeom>
        </p:spPr>
        <p:txBody>
          <a:bodyPr wrap="square">
            <a:spAutoFit/>
          </a:bodyPr>
          <a:lstStyle/>
          <a:p>
            <a:pPr algn="just"/>
            <a:r>
              <a:rPr lang="it-IT" sz="1600" b="0" dirty="0">
                <a:latin typeface="Calibri" panose="020F0502020204030204" pitchFamily="34" charset="0"/>
              </a:rPr>
              <a:t>Negli ultimi sei mesi, l’</a:t>
            </a:r>
            <a:r>
              <a:rPr lang="it-IT" sz="1600" u="sng" dirty="0">
                <a:latin typeface="Calibri" panose="020F0502020204030204" pitchFamily="34" charset="0"/>
              </a:rPr>
              <a:t>occupazione complessiva</a:t>
            </a:r>
            <a:r>
              <a:rPr lang="it-IT" sz="1600" b="0" dirty="0">
                <a:latin typeface="Calibri" panose="020F0502020204030204" pitchFamily="34" charset="0"/>
              </a:rPr>
              <a:t> della Sua impresa, ovvero il numero degli addetti, rispetto ai sei mesi precedenti, è…?</a:t>
            </a:r>
          </a:p>
        </p:txBody>
      </p:sp>
      <p:grpSp>
        <p:nvGrpSpPr>
          <p:cNvPr id="17" name="Gruppo 16">
            <a:extLst>
              <a:ext uri="{FF2B5EF4-FFF2-40B4-BE49-F238E27FC236}">
                <a16:creationId xmlns:a16="http://schemas.microsoft.com/office/drawing/2014/main" xmlns="" id="{695FF22C-BC1B-44C7-8E58-EC063A39BB02}"/>
              </a:ext>
            </a:extLst>
          </p:cNvPr>
          <p:cNvGrpSpPr/>
          <p:nvPr/>
        </p:nvGrpSpPr>
        <p:grpSpPr>
          <a:xfrm>
            <a:off x="4782948" y="2772718"/>
            <a:ext cx="3384376" cy="1685660"/>
            <a:chOff x="5057213" y="2772718"/>
            <a:chExt cx="3384376" cy="1685660"/>
          </a:xfrm>
        </p:grpSpPr>
        <p:cxnSp>
          <p:nvCxnSpPr>
            <p:cNvPr id="18" name="Connettore diritto 17">
              <a:extLst>
                <a:ext uri="{FF2B5EF4-FFF2-40B4-BE49-F238E27FC236}">
                  <a16:creationId xmlns:a16="http://schemas.microsoft.com/office/drawing/2014/main" xmlns="" id="{10FA2B1C-51C0-44FE-A003-5AAFEAE721C2}"/>
                </a:ext>
              </a:extLst>
            </p:cNvPr>
            <p:cNvCxnSpPr>
              <a:cxnSpLocks/>
            </p:cNvCxnSpPr>
            <p:nvPr/>
          </p:nvCxnSpPr>
          <p:spPr bwMode="auto">
            <a:xfrm>
              <a:off x="5057213" y="445837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19" name="Connettore diritto 18">
              <a:extLst>
                <a:ext uri="{FF2B5EF4-FFF2-40B4-BE49-F238E27FC236}">
                  <a16:creationId xmlns:a16="http://schemas.microsoft.com/office/drawing/2014/main" xmlns="" id="{5A40CAD6-C97F-44F3-BD27-8F6CB18CEC67}"/>
                </a:ext>
              </a:extLst>
            </p:cNvPr>
            <p:cNvCxnSpPr>
              <a:cxnSpLocks/>
            </p:cNvCxnSpPr>
            <p:nvPr/>
          </p:nvCxnSpPr>
          <p:spPr bwMode="auto">
            <a:xfrm>
              <a:off x="5057213" y="403696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20" name="Connettore diritto 19">
              <a:extLst>
                <a:ext uri="{FF2B5EF4-FFF2-40B4-BE49-F238E27FC236}">
                  <a16:creationId xmlns:a16="http://schemas.microsoft.com/office/drawing/2014/main" xmlns="" id="{6AE99D1A-757D-422B-BB26-5996BE83636B}"/>
                </a:ext>
              </a:extLst>
            </p:cNvPr>
            <p:cNvCxnSpPr>
              <a:cxnSpLocks/>
            </p:cNvCxnSpPr>
            <p:nvPr/>
          </p:nvCxnSpPr>
          <p:spPr bwMode="auto">
            <a:xfrm>
              <a:off x="5057213" y="361554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21" name="Connettore diritto 20">
              <a:extLst>
                <a:ext uri="{FF2B5EF4-FFF2-40B4-BE49-F238E27FC236}">
                  <a16:creationId xmlns:a16="http://schemas.microsoft.com/office/drawing/2014/main" xmlns="" id="{548F4B13-0203-445D-96EB-73FD74109E53}"/>
                </a:ext>
              </a:extLst>
            </p:cNvPr>
            <p:cNvCxnSpPr>
              <a:cxnSpLocks/>
            </p:cNvCxnSpPr>
            <p:nvPr/>
          </p:nvCxnSpPr>
          <p:spPr bwMode="auto">
            <a:xfrm>
              <a:off x="5057213" y="3194133"/>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cxnSp>
          <p:nvCxnSpPr>
            <p:cNvPr id="22" name="Connettore diritto 21">
              <a:extLst>
                <a:ext uri="{FF2B5EF4-FFF2-40B4-BE49-F238E27FC236}">
                  <a16:creationId xmlns:a16="http://schemas.microsoft.com/office/drawing/2014/main" xmlns="" id="{32BD89FA-B7AF-4994-80BF-67317EFFA400}"/>
                </a:ext>
              </a:extLst>
            </p:cNvPr>
            <p:cNvCxnSpPr>
              <a:cxnSpLocks/>
            </p:cNvCxnSpPr>
            <p:nvPr/>
          </p:nvCxnSpPr>
          <p:spPr bwMode="auto">
            <a:xfrm>
              <a:off x="5057213" y="2772718"/>
              <a:ext cx="3384376" cy="0"/>
            </a:xfrm>
            <a:prstGeom prst="line">
              <a:avLst/>
            </a:prstGeom>
            <a:noFill/>
            <a:ln w="12700" cap="flat" cmpd="sng" algn="ctr">
              <a:solidFill>
                <a:schemeClr val="bg2">
                  <a:lumMod val="20000"/>
                  <a:lumOff val="80000"/>
                </a:schemeClr>
              </a:solidFill>
              <a:prstDash val="solid"/>
              <a:round/>
              <a:headEnd type="none" w="med" len="med"/>
              <a:tailEnd type="none" w="med" len="med"/>
            </a:ln>
            <a:effectLst/>
          </p:spPr>
        </p:cxnSp>
      </p:grpSp>
      <p:grpSp>
        <p:nvGrpSpPr>
          <p:cNvPr id="31" name="Gruppo 30">
            <a:extLst>
              <a:ext uri="{FF2B5EF4-FFF2-40B4-BE49-F238E27FC236}">
                <a16:creationId xmlns:a16="http://schemas.microsoft.com/office/drawing/2014/main" xmlns="" id="{558ADEB2-9F03-4E22-9BF1-982C5A9BFCDD}"/>
              </a:ext>
            </a:extLst>
          </p:cNvPr>
          <p:cNvGrpSpPr/>
          <p:nvPr/>
        </p:nvGrpSpPr>
        <p:grpSpPr>
          <a:xfrm>
            <a:off x="333695" y="2625224"/>
            <a:ext cx="3531991" cy="371728"/>
            <a:chOff x="607960" y="2625224"/>
            <a:chExt cx="3531991" cy="371728"/>
          </a:xfrm>
        </p:grpSpPr>
        <p:sp>
          <p:nvSpPr>
            <p:cNvPr id="33" name="Rettangolo con angoli arrotondati 32">
              <a:extLst>
                <a:ext uri="{FF2B5EF4-FFF2-40B4-BE49-F238E27FC236}">
                  <a16:creationId xmlns:a16="http://schemas.microsoft.com/office/drawing/2014/main" xmlns="" id="{D095EF49-79B8-41FC-BBB9-4FD0FC3B5D6F}"/>
                </a:ext>
              </a:extLst>
            </p:cNvPr>
            <p:cNvSpPr/>
            <p:nvPr/>
          </p:nvSpPr>
          <p:spPr bwMode="auto">
            <a:xfrm>
              <a:off x="607960" y="2625224"/>
              <a:ext cx="3531991" cy="371728"/>
            </a:xfrm>
            <a:prstGeom prst="roundRect">
              <a:avLst/>
            </a:prstGeom>
            <a:solidFill>
              <a:srgbClr val="ED7D31"/>
            </a:solidFill>
            <a:ln w="12700" cap="flat" cmpd="sng" algn="ctr">
              <a:solidFill>
                <a:schemeClr val="bg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4" name="CasellaDiTesto 10">
              <a:extLst>
                <a:ext uri="{FF2B5EF4-FFF2-40B4-BE49-F238E27FC236}">
                  <a16:creationId xmlns:a16="http://schemas.microsoft.com/office/drawing/2014/main" xmlns="" id="{E3855F99-C5A2-4CBF-836C-95BBB8A6D87E}"/>
                </a:ext>
              </a:extLst>
            </p:cNvPr>
            <p:cNvSpPr txBox="1">
              <a:spLocks noChangeArrowheads="1"/>
            </p:cNvSpPr>
            <p:nvPr/>
          </p:nvSpPr>
          <p:spPr bwMode="auto">
            <a:xfrm>
              <a:off x="670798" y="2687666"/>
              <a:ext cx="784841"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PERIODO</a:t>
              </a:r>
            </a:p>
          </p:txBody>
        </p:sp>
        <p:sp>
          <p:nvSpPr>
            <p:cNvPr id="35" name="CasellaDiTesto 10">
              <a:extLst>
                <a:ext uri="{FF2B5EF4-FFF2-40B4-BE49-F238E27FC236}">
                  <a16:creationId xmlns:a16="http://schemas.microsoft.com/office/drawing/2014/main" xmlns="" id="{AE959152-4A56-4681-BA3F-6349538D031F}"/>
                </a:ext>
              </a:extLst>
            </p:cNvPr>
            <p:cNvSpPr txBox="1">
              <a:spLocks noChangeArrowheads="1"/>
            </p:cNvSpPr>
            <p:nvPr/>
          </p:nvSpPr>
          <p:spPr bwMode="auto">
            <a:xfrm>
              <a:off x="128426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migliore</a:t>
              </a:r>
            </a:p>
          </p:txBody>
        </p:sp>
        <p:sp>
          <p:nvSpPr>
            <p:cNvPr id="36" name="CasellaDiTesto 10">
              <a:extLst>
                <a:ext uri="{FF2B5EF4-FFF2-40B4-BE49-F238E27FC236}">
                  <a16:creationId xmlns:a16="http://schemas.microsoft.com/office/drawing/2014/main" xmlns="" id="{905358C6-5CC0-4882-95C8-28200A5E8632}"/>
                </a:ext>
              </a:extLst>
            </p:cNvPr>
            <p:cNvSpPr txBox="1">
              <a:spLocks noChangeArrowheads="1"/>
            </p:cNvSpPr>
            <p:nvPr/>
          </p:nvSpPr>
          <p:spPr bwMode="auto">
            <a:xfrm>
              <a:off x="1967583"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uguale</a:t>
              </a:r>
            </a:p>
          </p:txBody>
        </p:sp>
        <p:sp>
          <p:nvSpPr>
            <p:cNvPr id="38" name="CasellaDiTesto 10">
              <a:extLst>
                <a:ext uri="{FF2B5EF4-FFF2-40B4-BE49-F238E27FC236}">
                  <a16:creationId xmlns:a16="http://schemas.microsoft.com/office/drawing/2014/main" xmlns="" id="{874E8D3A-696C-47C8-A731-2F2833B1DDE7}"/>
                </a:ext>
              </a:extLst>
            </p:cNvPr>
            <p:cNvSpPr txBox="1">
              <a:spLocks noChangeArrowheads="1"/>
            </p:cNvSpPr>
            <p:nvPr/>
          </p:nvSpPr>
          <p:spPr bwMode="auto">
            <a:xfrm>
              <a:off x="2596605" y="2687666"/>
              <a:ext cx="1044624"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peggiore</a:t>
              </a:r>
            </a:p>
          </p:txBody>
        </p:sp>
        <p:sp>
          <p:nvSpPr>
            <p:cNvPr id="39" name="CasellaDiTesto 10">
              <a:extLst>
                <a:ext uri="{FF2B5EF4-FFF2-40B4-BE49-F238E27FC236}">
                  <a16:creationId xmlns:a16="http://schemas.microsoft.com/office/drawing/2014/main" xmlns="" id="{B7B602C3-EAC1-403F-89C9-D4603B90D2A1}"/>
                </a:ext>
              </a:extLst>
            </p:cNvPr>
            <p:cNvSpPr txBox="1">
              <a:spLocks noChangeArrowheads="1"/>
            </p:cNvSpPr>
            <p:nvPr/>
          </p:nvSpPr>
          <p:spPr bwMode="auto">
            <a:xfrm>
              <a:off x="3457415" y="2687666"/>
              <a:ext cx="648629" cy="261610"/>
            </a:xfrm>
            <a:prstGeom prst="rect">
              <a:avLst/>
            </a:prstGeom>
            <a:noFill/>
            <a:ln w="9525">
              <a:noFill/>
              <a:miter lim="800000"/>
              <a:headEnd/>
              <a:tailEnd/>
            </a:ln>
          </p:spPr>
          <p:txBody>
            <a:bodyPr wrap="square">
              <a:spAutoFit/>
            </a:bodyPr>
            <a:lstStyle/>
            <a:p>
              <a:pPr algn="ctr"/>
              <a:r>
                <a:rPr lang="it-IT" altLang="it-IT" sz="1100" i="1" dirty="0">
                  <a:solidFill>
                    <a:schemeClr val="bg1"/>
                  </a:solidFill>
                  <a:latin typeface="Calibri" panose="020F0502020204030204" pitchFamily="34" charset="0"/>
                </a:rPr>
                <a:t>SALDO</a:t>
              </a:r>
            </a:p>
          </p:txBody>
        </p:sp>
      </p:grpSp>
      <p:sp>
        <p:nvSpPr>
          <p:cNvPr id="41" name="Text Box 49">
            <a:extLst>
              <a:ext uri="{FF2B5EF4-FFF2-40B4-BE49-F238E27FC236}">
                <a16:creationId xmlns:a16="http://schemas.microsoft.com/office/drawing/2014/main" xmlns="" id="{7C2C11AF-DC5B-4300-99C4-EE940371855C}"/>
              </a:ext>
            </a:extLst>
          </p:cNvPr>
          <p:cNvSpPr txBox="1">
            <a:spLocks noChangeArrowheads="1"/>
          </p:cNvSpPr>
          <p:nvPr/>
        </p:nvSpPr>
        <p:spPr bwMode="auto">
          <a:xfrm>
            <a:off x="323528" y="5445224"/>
            <a:ext cx="3686175" cy="261610"/>
          </a:xfrm>
          <a:prstGeom prst="rect">
            <a:avLst/>
          </a:prstGeom>
          <a:noFill/>
          <a:ln w="9525">
            <a:noFill/>
            <a:miter lim="800000"/>
            <a:headEnd/>
            <a:tailEnd/>
          </a:ln>
        </p:spPr>
        <p:txBody>
          <a:bodyPr>
            <a:spAutoFit/>
          </a:bodyPr>
          <a:lstStyle/>
          <a:p>
            <a:pPr>
              <a:lnSpc>
                <a:spcPct val="110000"/>
              </a:lnSpc>
              <a:spcBef>
                <a:spcPts val="600"/>
              </a:spcBef>
            </a:pPr>
            <a:r>
              <a:rPr lang="it-IT" altLang="it-IT" sz="1000" i="1" dirty="0">
                <a:solidFill>
                  <a:srgbClr val="C00000"/>
                </a:solidFill>
                <a:latin typeface="Calibri" panose="020F0502020204030204" pitchFamily="34" charset="0"/>
              </a:rPr>
              <a:t>In rosso è riportata la previsione relativa al semestre successivo</a:t>
            </a:r>
          </a:p>
        </p:txBody>
      </p:sp>
      <p:pic>
        <p:nvPicPr>
          <p:cNvPr id="4" name="Immagine 3">
            <a:extLst>
              <a:ext uri="{FF2B5EF4-FFF2-40B4-BE49-F238E27FC236}">
                <a16:creationId xmlns:a16="http://schemas.microsoft.com/office/drawing/2014/main" xmlns="" id="{257A5684-FBE0-4C19-9C19-E1EB389A4766}"/>
              </a:ext>
            </a:extLst>
          </p:cNvPr>
          <p:cNvPicPr>
            <a:picLocks noChangeAspect="1"/>
          </p:cNvPicPr>
          <p:nvPr/>
        </p:nvPicPr>
        <p:blipFill>
          <a:blip r:embed="rId3"/>
          <a:stretch>
            <a:fillRect/>
          </a:stretch>
        </p:blipFill>
        <p:spPr>
          <a:xfrm>
            <a:off x="4434535" y="2566800"/>
            <a:ext cx="4172400" cy="2818852"/>
          </a:xfrm>
          <a:prstGeom prst="rect">
            <a:avLst/>
          </a:prstGeom>
        </p:spPr>
      </p:pic>
      <p:grpSp>
        <p:nvGrpSpPr>
          <p:cNvPr id="30" name="Gruppo 29">
            <a:extLst>
              <a:ext uri="{FF2B5EF4-FFF2-40B4-BE49-F238E27FC236}">
                <a16:creationId xmlns:a16="http://schemas.microsoft.com/office/drawing/2014/main" xmlns="" id="{57097DF7-F36A-43E3-BF25-DA7B8DA4243B}"/>
              </a:ext>
            </a:extLst>
          </p:cNvPr>
          <p:cNvGrpSpPr/>
          <p:nvPr/>
        </p:nvGrpSpPr>
        <p:grpSpPr>
          <a:xfrm>
            <a:off x="4436246" y="2711556"/>
            <a:ext cx="359575" cy="2183731"/>
            <a:chOff x="4710511" y="2711556"/>
            <a:chExt cx="359575" cy="2183731"/>
          </a:xfrm>
        </p:grpSpPr>
        <p:sp>
          <p:nvSpPr>
            <p:cNvPr id="43" name="Rettangolo 42">
              <a:extLst>
                <a:ext uri="{FF2B5EF4-FFF2-40B4-BE49-F238E27FC236}">
                  <a16:creationId xmlns:a16="http://schemas.microsoft.com/office/drawing/2014/main" xmlns="" id="{B598771D-3419-456F-8D57-EE9A5E9DE1B8}"/>
                </a:ext>
              </a:extLst>
            </p:cNvPr>
            <p:cNvSpPr/>
            <p:nvPr/>
          </p:nvSpPr>
          <p:spPr bwMode="auto">
            <a:xfrm>
              <a:off x="4710511" y="2711556"/>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4" name="Rettangolo 43">
              <a:extLst>
                <a:ext uri="{FF2B5EF4-FFF2-40B4-BE49-F238E27FC236}">
                  <a16:creationId xmlns:a16="http://schemas.microsoft.com/office/drawing/2014/main" xmlns="" id="{31DBD528-F2FF-4C39-9839-D38C428483A0}"/>
                </a:ext>
              </a:extLst>
            </p:cNvPr>
            <p:cNvSpPr/>
            <p:nvPr/>
          </p:nvSpPr>
          <p:spPr bwMode="auto">
            <a:xfrm>
              <a:off x="4710511" y="297717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5" name="Rettangolo 44">
              <a:extLst>
                <a:ext uri="{FF2B5EF4-FFF2-40B4-BE49-F238E27FC236}">
                  <a16:creationId xmlns:a16="http://schemas.microsoft.com/office/drawing/2014/main" xmlns="" id="{93AED345-ECE9-4F4A-9D59-524D487FB9FC}"/>
                </a:ext>
              </a:extLst>
            </p:cNvPr>
            <p:cNvSpPr/>
            <p:nvPr/>
          </p:nvSpPr>
          <p:spPr bwMode="auto">
            <a:xfrm>
              <a:off x="4710511" y="3223961"/>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Rettangolo 45">
              <a:extLst>
                <a:ext uri="{FF2B5EF4-FFF2-40B4-BE49-F238E27FC236}">
                  <a16:creationId xmlns:a16="http://schemas.microsoft.com/office/drawing/2014/main" xmlns="" id="{C479B942-7778-459B-875D-6085CAB9A76C}"/>
                </a:ext>
              </a:extLst>
            </p:cNvPr>
            <p:cNvSpPr/>
            <p:nvPr/>
          </p:nvSpPr>
          <p:spPr bwMode="auto">
            <a:xfrm>
              <a:off x="4710511" y="3496820"/>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7" name="Rettangolo 46">
              <a:extLst>
                <a:ext uri="{FF2B5EF4-FFF2-40B4-BE49-F238E27FC236}">
                  <a16:creationId xmlns:a16="http://schemas.microsoft.com/office/drawing/2014/main" xmlns="" id="{A97806BB-75E4-423B-969E-BD3A60B52CFE}"/>
                </a:ext>
              </a:extLst>
            </p:cNvPr>
            <p:cNvSpPr/>
            <p:nvPr/>
          </p:nvSpPr>
          <p:spPr bwMode="auto">
            <a:xfrm>
              <a:off x="4710511" y="3762435"/>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8" name="Rettangolo 47">
              <a:extLst>
                <a:ext uri="{FF2B5EF4-FFF2-40B4-BE49-F238E27FC236}">
                  <a16:creationId xmlns:a16="http://schemas.microsoft.com/office/drawing/2014/main" xmlns="" id="{420D8200-1BEB-4105-AD8B-2E83254BF7FF}"/>
                </a:ext>
              </a:extLst>
            </p:cNvPr>
            <p:cNvSpPr/>
            <p:nvPr/>
          </p:nvSpPr>
          <p:spPr bwMode="auto">
            <a:xfrm>
              <a:off x="4710511" y="401793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9" name="Rettangolo 48">
              <a:extLst>
                <a:ext uri="{FF2B5EF4-FFF2-40B4-BE49-F238E27FC236}">
                  <a16:creationId xmlns:a16="http://schemas.microsoft.com/office/drawing/2014/main" xmlns="" id="{ADBEF823-B585-42D1-9045-D3C536930082}"/>
                </a:ext>
              </a:extLst>
            </p:cNvPr>
            <p:cNvSpPr/>
            <p:nvPr/>
          </p:nvSpPr>
          <p:spPr bwMode="auto">
            <a:xfrm>
              <a:off x="4710511" y="4268549"/>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xmlns="" id="{6BF27833-6029-4477-ABC4-2C85132E6AD8}"/>
                </a:ext>
              </a:extLst>
            </p:cNvPr>
            <p:cNvSpPr/>
            <p:nvPr/>
          </p:nvSpPr>
          <p:spPr bwMode="auto">
            <a:xfrm>
              <a:off x="4710511" y="4534164"/>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1" name="Rettangolo 50">
              <a:extLst>
                <a:ext uri="{FF2B5EF4-FFF2-40B4-BE49-F238E27FC236}">
                  <a16:creationId xmlns:a16="http://schemas.microsoft.com/office/drawing/2014/main" xmlns="" id="{CFF049FB-B2FE-4AA8-BFCC-34C9E71017A8}"/>
                </a:ext>
              </a:extLst>
            </p:cNvPr>
            <p:cNvSpPr/>
            <p:nvPr/>
          </p:nvSpPr>
          <p:spPr bwMode="auto">
            <a:xfrm>
              <a:off x="4710511" y="4789663"/>
              <a:ext cx="359575" cy="10562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sp>
        <p:nvSpPr>
          <p:cNvPr id="52" name="Titolo 1">
            <a:extLst>
              <a:ext uri="{FF2B5EF4-FFF2-40B4-BE49-F238E27FC236}">
                <a16:creationId xmlns:a16="http://schemas.microsoft.com/office/drawing/2014/main" xmlns="" id="{AFF69FFC-BA25-41B0-81C3-48BC0610C560}"/>
              </a:ext>
            </a:extLst>
          </p:cNvPr>
          <p:cNvSpPr txBox="1">
            <a:spLocks/>
          </p:cNvSpPr>
          <p:nvPr/>
        </p:nvSpPr>
        <p:spPr>
          <a:xfrm>
            <a:off x="266267" y="172644"/>
            <a:ext cx="8877733" cy="1425102"/>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Andamento dell’OCCUPAZIONE </a:t>
            </a:r>
            <a:r>
              <a:rPr lang="it-IT" sz="2200" b="1" dirty="0">
                <a:solidFill>
                  <a:srgbClr val="203864"/>
                </a:solidFill>
                <a:latin typeface="Calibri" panose="020F0502020204030204" pitchFamily="34" charset="0"/>
                <a:ea typeface="+mj-ea"/>
                <a:cs typeface="Arial"/>
              </a:rPr>
              <a:t>| </a:t>
            </a:r>
            <a:r>
              <a:rPr lang="it-IT" sz="2200" dirty="0">
                <a:solidFill>
                  <a:schemeClr val="tx2">
                    <a:lumMod val="85000"/>
                    <a:lumOff val="15000"/>
                  </a:schemeClr>
                </a:solidFill>
                <a:latin typeface="Calibri" panose="020F0502020204030204" pitchFamily="34" charset="0"/>
                <a:cs typeface="Arial"/>
              </a:rPr>
              <a:t>La cornice macro-economica spinge gli imprenditori ad </a:t>
            </a:r>
            <a:r>
              <a:rPr lang="it-IT" sz="2200" u="sng" dirty="0">
                <a:solidFill>
                  <a:schemeClr val="tx2">
                    <a:lumMod val="85000"/>
                    <a:lumOff val="15000"/>
                  </a:schemeClr>
                </a:solidFill>
                <a:latin typeface="Calibri" panose="020F0502020204030204" pitchFamily="34" charset="0"/>
                <a:cs typeface="Arial"/>
              </a:rPr>
              <a:t>investire sui propri organici</a:t>
            </a:r>
            <a:r>
              <a:rPr lang="it-IT" sz="2200" dirty="0">
                <a:solidFill>
                  <a:schemeClr val="tx2">
                    <a:lumMod val="85000"/>
                    <a:lumOff val="15000"/>
                  </a:schemeClr>
                </a:solidFill>
                <a:latin typeface="Calibri" panose="020F0502020204030204" pitchFamily="34" charset="0"/>
                <a:cs typeface="Arial"/>
              </a:rPr>
              <a:t>… le imprese </a:t>
            </a:r>
            <a:r>
              <a:rPr lang="it-IT" sz="2200" dirty="0" err="1">
                <a:solidFill>
                  <a:schemeClr val="tx2">
                    <a:lumMod val="85000"/>
                    <a:lumOff val="15000"/>
                  </a:schemeClr>
                </a:solidFill>
                <a:latin typeface="Calibri" panose="020F0502020204030204" pitchFamily="34" charset="0"/>
                <a:cs typeface="Arial"/>
              </a:rPr>
              <a:t>dell’</a:t>
            </a:r>
            <a:r>
              <a:rPr lang="it-IT" sz="2200" i="1" dirty="0" err="1">
                <a:solidFill>
                  <a:schemeClr val="tx2">
                    <a:lumMod val="85000"/>
                    <a:lumOff val="15000"/>
                  </a:schemeClr>
                </a:solidFill>
                <a:latin typeface="Calibri" panose="020F0502020204030204" pitchFamily="34" charset="0"/>
                <a:cs typeface="Arial"/>
              </a:rPr>
              <a:t>automotive</a:t>
            </a:r>
            <a:r>
              <a:rPr lang="it-IT" sz="2200" dirty="0">
                <a:solidFill>
                  <a:schemeClr val="tx2">
                    <a:lumMod val="85000"/>
                    <a:lumOff val="15000"/>
                  </a:schemeClr>
                </a:solidFill>
                <a:latin typeface="Calibri" panose="020F0502020204030204" pitchFamily="34" charset="0"/>
                <a:cs typeface="Arial"/>
              </a:rPr>
              <a:t> evidenziano una </a:t>
            </a:r>
            <a:r>
              <a:rPr lang="it-IT" sz="2200" u="sng" dirty="0">
                <a:solidFill>
                  <a:schemeClr val="tx2">
                    <a:lumMod val="85000"/>
                    <a:lumOff val="15000"/>
                  </a:schemeClr>
                </a:solidFill>
                <a:latin typeface="Calibri" panose="020F0502020204030204" pitchFamily="34" charset="0"/>
                <a:cs typeface="Arial"/>
              </a:rPr>
              <a:t>ripresa sul lato occupazionale</a:t>
            </a:r>
            <a:r>
              <a:rPr lang="it-IT" sz="2200" dirty="0">
                <a:solidFill>
                  <a:schemeClr val="tx2">
                    <a:lumMod val="85000"/>
                    <a:lumOff val="15000"/>
                  </a:schemeClr>
                </a:solidFill>
                <a:latin typeface="Calibri" panose="020F0502020204030204" pitchFamily="34" charset="0"/>
                <a:cs typeface="Arial"/>
              </a:rPr>
              <a:t>… tuttavia, resta ancora lontana la soglia di espansione di mercato…</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42" name="CasellaDiTesto 10">
            <a:extLst>
              <a:ext uri="{FF2B5EF4-FFF2-40B4-BE49-F238E27FC236}">
                <a16:creationId xmlns:a16="http://schemas.microsoft.com/office/drawing/2014/main" xmlns="" id="{D332117E-177E-4D94-A48D-CF70ACE06FBB}"/>
              </a:ext>
            </a:extLst>
          </p:cNvPr>
          <p:cNvSpPr txBox="1">
            <a:spLocks noChangeArrowheads="1"/>
          </p:cNvSpPr>
          <p:nvPr/>
        </p:nvSpPr>
        <p:spPr bwMode="auto">
          <a:xfrm>
            <a:off x="7528306" y="2876516"/>
            <a:ext cx="949658" cy="307777"/>
          </a:xfrm>
          <a:prstGeom prst="rect">
            <a:avLst/>
          </a:prstGeom>
          <a:noFill/>
          <a:ln w="9525">
            <a:noFill/>
            <a:miter lim="800000"/>
            <a:headEnd/>
            <a:tailEnd/>
          </a:ln>
        </p:spPr>
        <p:txBody>
          <a:bodyPr wrap="square">
            <a:spAutoFit/>
          </a:bodyPr>
          <a:lstStyle/>
          <a:p>
            <a:pPr algn="ctr"/>
            <a:r>
              <a:rPr lang="it-IT" altLang="it-IT" sz="1400" i="1" dirty="0">
                <a:solidFill>
                  <a:srgbClr val="C00000"/>
                </a:solidFill>
                <a:latin typeface="Calibri" panose="020F0502020204030204" pitchFamily="34" charset="0"/>
              </a:rPr>
              <a:t>Previsione</a:t>
            </a:r>
          </a:p>
        </p:txBody>
      </p:sp>
      <p:sp>
        <p:nvSpPr>
          <p:cNvPr id="54" name="Rettangolo 53">
            <a:extLst>
              <a:ext uri="{FF2B5EF4-FFF2-40B4-BE49-F238E27FC236}">
                <a16:creationId xmlns:a16="http://schemas.microsoft.com/office/drawing/2014/main" xmlns="" id="{C0C8CEE9-798B-41CE-82A2-268491E64CE5}"/>
              </a:ext>
            </a:extLst>
          </p:cNvPr>
          <p:cNvSpPr/>
          <p:nvPr/>
        </p:nvSpPr>
        <p:spPr bwMode="auto">
          <a:xfrm>
            <a:off x="7568002" y="2736565"/>
            <a:ext cx="863045" cy="2316356"/>
          </a:xfrm>
          <a:prstGeom prst="rect">
            <a:avLst/>
          </a:prstGeom>
          <a:noFill/>
          <a:ln w="127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0" name="Picture 4" descr="https://image.freepik.com/icone-gratis/insegnante-che-punta-una-scheda-con-un-bastone_318-61893.png">
            <a:extLst>
              <a:ext uri="{FF2B5EF4-FFF2-40B4-BE49-F238E27FC236}">
                <a16:creationId xmlns:a16="http://schemas.microsoft.com/office/drawing/2014/main" xmlns="" id="{163191F5-C26B-43E6-8F4C-6418D16238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006" y="5358358"/>
            <a:ext cx="663769" cy="663769"/>
          </a:xfrm>
          <a:prstGeom prst="rect">
            <a:avLst/>
          </a:prstGeom>
          <a:noFill/>
          <a:extLst>
            <a:ext uri="{909E8E84-426E-40DD-AFC4-6F175D3DCCD1}">
              <a14:hiddenFill xmlns:a14="http://schemas.microsoft.com/office/drawing/2010/main">
                <a:solidFill>
                  <a:srgbClr val="FFFFFF"/>
                </a:solidFill>
              </a14:hiddenFill>
            </a:ext>
          </a:extLst>
        </p:spPr>
      </p:pic>
      <p:sp>
        <p:nvSpPr>
          <p:cNvPr id="53" name="Segnaposto contenuto 2">
            <a:extLst>
              <a:ext uri="{FF2B5EF4-FFF2-40B4-BE49-F238E27FC236}">
                <a16:creationId xmlns:a16="http://schemas.microsoft.com/office/drawing/2014/main" xmlns="" id="{265F250B-974A-4D8E-9671-EA45EB27690B}"/>
              </a:ext>
            </a:extLst>
          </p:cNvPr>
          <p:cNvSpPr txBox="1">
            <a:spLocks/>
          </p:cNvSpPr>
          <p:nvPr/>
        </p:nvSpPr>
        <p:spPr bwMode="auto">
          <a:xfrm>
            <a:off x="5255168" y="5367077"/>
            <a:ext cx="342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600"/>
              </a:spcBef>
              <a:buNone/>
            </a:pPr>
            <a:r>
              <a:rPr lang="it-IT" sz="1200" i="1" kern="0" dirty="0">
                <a:latin typeface="Calibri" panose="020F0502020204030204" pitchFamily="34" charset="0"/>
              </a:rPr>
              <a:t>L’area di espansione è convenzionalmente fissata al di sopra del valore soglia 50 dell’indicatore congiunturale.</a:t>
            </a:r>
            <a:endParaRPr lang="it-IT" sz="1100" i="1" kern="0" dirty="0">
              <a:latin typeface="Calibri" panose="020F0502020204030204" pitchFamily="34" charset="0"/>
            </a:endParaRPr>
          </a:p>
        </p:txBody>
      </p:sp>
      <p:sp>
        <p:nvSpPr>
          <p:cNvPr id="55" name="Rettangolo 54">
            <a:extLst>
              <a:ext uri="{FF2B5EF4-FFF2-40B4-BE49-F238E27FC236}">
                <a16:creationId xmlns:a16="http://schemas.microsoft.com/office/drawing/2014/main" xmlns="" id="{A94F3807-3CA8-4F9F-939F-1D8A38BA8612}"/>
              </a:ext>
            </a:extLst>
          </p:cNvPr>
          <p:cNvSpPr/>
          <p:nvPr/>
        </p:nvSpPr>
        <p:spPr bwMode="auto">
          <a:xfrm>
            <a:off x="4895737" y="5075757"/>
            <a:ext cx="3650470" cy="21795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nvGrpSpPr>
          <p:cNvPr id="56" name="Gruppo 55">
            <a:extLst>
              <a:ext uri="{FF2B5EF4-FFF2-40B4-BE49-F238E27FC236}">
                <a16:creationId xmlns:a16="http://schemas.microsoft.com/office/drawing/2014/main" xmlns="" id="{5E1D682A-B16C-4C05-9570-A8A944DFC67B}"/>
              </a:ext>
            </a:extLst>
          </p:cNvPr>
          <p:cNvGrpSpPr/>
          <p:nvPr/>
        </p:nvGrpSpPr>
        <p:grpSpPr>
          <a:xfrm>
            <a:off x="4901425" y="5052742"/>
            <a:ext cx="3591419" cy="432924"/>
            <a:chOff x="4901425" y="5052742"/>
            <a:chExt cx="3591419" cy="432924"/>
          </a:xfrm>
        </p:grpSpPr>
        <p:sp>
          <p:nvSpPr>
            <p:cNvPr id="57" name="Segnaposto contenuto 2">
              <a:extLst>
                <a:ext uri="{FF2B5EF4-FFF2-40B4-BE49-F238E27FC236}">
                  <a16:creationId xmlns:a16="http://schemas.microsoft.com/office/drawing/2014/main" xmlns="" id="{26A51788-9E39-4AC5-BA00-D25CC525B849}"/>
                </a:ext>
              </a:extLst>
            </p:cNvPr>
            <p:cNvSpPr txBox="1">
              <a:spLocks/>
            </p:cNvSpPr>
            <p:nvPr/>
          </p:nvSpPr>
          <p:spPr bwMode="auto">
            <a:xfrm>
              <a:off x="4901425"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8" name="Segnaposto contenuto 2">
              <a:extLst>
                <a:ext uri="{FF2B5EF4-FFF2-40B4-BE49-F238E27FC236}">
                  <a16:creationId xmlns:a16="http://schemas.microsoft.com/office/drawing/2014/main" xmlns="" id="{0C203930-D10B-45CE-B670-1BDA78B07593}"/>
                </a:ext>
              </a:extLst>
            </p:cNvPr>
            <p:cNvSpPr txBox="1">
              <a:spLocks/>
            </p:cNvSpPr>
            <p:nvPr/>
          </p:nvSpPr>
          <p:spPr bwMode="auto">
            <a:xfrm>
              <a:off x="5611489"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16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59" name="Segnaposto contenuto 2">
              <a:extLst>
                <a:ext uri="{FF2B5EF4-FFF2-40B4-BE49-F238E27FC236}">
                  <a16:creationId xmlns:a16="http://schemas.microsoft.com/office/drawing/2014/main" xmlns="" id="{7E9D5354-1E10-4DFE-8753-1459D11E36A3}"/>
                </a:ext>
              </a:extLst>
            </p:cNvPr>
            <p:cNvSpPr txBox="1">
              <a:spLocks/>
            </p:cNvSpPr>
            <p:nvPr/>
          </p:nvSpPr>
          <p:spPr bwMode="auto">
            <a:xfrm>
              <a:off x="6321553"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0" name="Segnaposto contenuto 2">
              <a:extLst>
                <a:ext uri="{FF2B5EF4-FFF2-40B4-BE49-F238E27FC236}">
                  <a16:creationId xmlns:a16="http://schemas.microsoft.com/office/drawing/2014/main" xmlns="" id="{F191248B-4B2E-4E14-BC93-B8B6D4CCE5E4}"/>
                </a:ext>
              </a:extLst>
            </p:cNvPr>
            <p:cNvSpPr txBox="1">
              <a:spLocks/>
            </p:cNvSpPr>
            <p:nvPr/>
          </p:nvSpPr>
          <p:spPr bwMode="auto">
            <a:xfrm>
              <a:off x="7050667" y="5052742"/>
              <a:ext cx="7130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17 II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sp>
          <p:nvSpPr>
            <p:cNvPr id="61" name="Segnaposto contenuto 2">
              <a:extLst>
                <a:ext uri="{FF2B5EF4-FFF2-40B4-BE49-F238E27FC236}">
                  <a16:creationId xmlns:a16="http://schemas.microsoft.com/office/drawing/2014/main" xmlns="" id="{0CC82D7F-AE28-4BA8-B758-380F1899B422}"/>
                </a:ext>
              </a:extLst>
            </p:cNvPr>
            <p:cNvSpPr txBox="1">
              <a:spLocks/>
            </p:cNvSpPr>
            <p:nvPr/>
          </p:nvSpPr>
          <p:spPr bwMode="auto">
            <a:xfrm>
              <a:off x="7779780" y="5054779"/>
              <a:ext cx="713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100" i="1" kern="0" dirty="0">
                  <a:latin typeface="Calibri" panose="020F0502020204030204" pitchFamily="34" charset="0"/>
                </a:rPr>
                <a:t>18 I </a:t>
              </a:r>
              <a:r>
                <a:rPr lang="it-IT" sz="1100" i="1" kern="0" dirty="0" err="1">
                  <a:latin typeface="Calibri" panose="020F0502020204030204" pitchFamily="34" charset="0"/>
                </a:rPr>
                <a:t>sem</a:t>
              </a:r>
              <a:endParaRPr lang="it-IT" sz="1050" i="1" kern="0" dirty="0">
                <a:latin typeface="Calibri" panose="020F0502020204030204" pitchFamily="34" charset="0"/>
              </a:endParaRPr>
            </a:p>
          </p:txBody>
        </p:sp>
      </p:grpSp>
      <p:grpSp>
        <p:nvGrpSpPr>
          <p:cNvPr id="2" name="Gruppo 1">
            <a:extLst>
              <a:ext uri="{FF2B5EF4-FFF2-40B4-BE49-F238E27FC236}">
                <a16:creationId xmlns:a16="http://schemas.microsoft.com/office/drawing/2014/main" xmlns="" id="{4E910632-CB68-4CB2-9A10-9C6C858E9722}"/>
              </a:ext>
            </a:extLst>
          </p:cNvPr>
          <p:cNvGrpSpPr/>
          <p:nvPr/>
        </p:nvGrpSpPr>
        <p:grpSpPr>
          <a:xfrm>
            <a:off x="358362" y="2998800"/>
            <a:ext cx="3575773" cy="2350699"/>
            <a:chOff x="358362" y="2998800"/>
            <a:chExt cx="3575773" cy="2350699"/>
          </a:xfrm>
        </p:grpSpPr>
        <p:pic>
          <p:nvPicPr>
            <p:cNvPr id="3" name="Immagine 2">
              <a:extLst>
                <a:ext uri="{FF2B5EF4-FFF2-40B4-BE49-F238E27FC236}">
                  <a16:creationId xmlns:a16="http://schemas.microsoft.com/office/drawing/2014/main" xmlns="" id="{5F646BFA-16F8-4354-8E5D-BA3FFFCA9415}"/>
                </a:ext>
              </a:extLst>
            </p:cNvPr>
            <p:cNvPicPr>
              <a:picLocks noChangeAspect="1"/>
            </p:cNvPicPr>
            <p:nvPr/>
          </p:nvPicPr>
          <p:blipFill>
            <a:blip r:embed="rId5"/>
            <a:stretch>
              <a:fillRect/>
            </a:stretch>
          </p:blipFill>
          <p:spPr>
            <a:xfrm>
              <a:off x="424135" y="2998800"/>
              <a:ext cx="3510000" cy="2350699"/>
            </a:xfrm>
            <a:prstGeom prst="rect">
              <a:avLst/>
            </a:prstGeom>
          </p:spPr>
        </p:pic>
        <p:sp>
          <p:nvSpPr>
            <p:cNvPr id="62" name="Segnaposto contenuto 2">
              <a:extLst>
                <a:ext uri="{FF2B5EF4-FFF2-40B4-BE49-F238E27FC236}">
                  <a16:creationId xmlns:a16="http://schemas.microsoft.com/office/drawing/2014/main" xmlns="" id="{CC8BEA02-C522-4754-A095-8A048C311A14}"/>
                </a:ext>
              </a:extLst>
            </p:cNvPr>
            <p:cNvSpPr txBox="1">
              <a:spLocks/>
            </p:cNvSpPr>
            <p:nvPr/>
          </p:nvSpPr>
          <p:spPr bwMode="auto">
            <a:xfrm>
              <a:off x="358362" y="4943545"/>
              <a:ext cx="829262" cy="307777"/>
            </a:xfrm>
            <a:prstGeom prst="rect">
              <a:avLst/>
            </a:prstGeom>
            <a:solidFill>
              <a:schemeClr val="bg1"/>
            </a:solidFill>
            <a:ln>
              <a:noFill/>
            </a:ln>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1400" kern="0" dirty="0">
                  <a:solidFill>
                    <a:srgbClr val="C00000"/>
                  </a:solidFill>
                  <a:latin typeface="Calibri" panose="020F0502020204030204" pitchFamily="34" charset="0"/>
                </a:rPr>
                <a:t>18 I </a:t>
              </a:r>
              <a:r>
                <a:rPr lang="it-IT" sz="1400" kern="0" dirty="0" err="1">
                  <a:solidFill>
                    <a:srgbClr val="C00000"/>
                  </a:solidFill>
                  <a:latin typeface="Calibri" panose="020F0502020204030204" pitchFamily="34" charset="0"/>
                </a:rPr>
                <a:t>sem</a:t>
              </a:r>
              <a:endParaRPr lang="it-IT" sz="1200" kern="0" dirty="0">
                <a:solidFill>
                  <a:srgbClr val="C00000"/>
                </a:solidFill>
                <a:latin typeface="Calibri" panose="020F0502020204030204" pitchFamily="34" charset="0"/>
              </a:endParaRPr>
            </a:p>
          </p:txBody>
        </p:sp>
      </p:grpSp>
      <p:sp>
        <p:nvSpPr>
          <p:cNvPr id="5" name="Rettangolo 4">
            <a:extLst>
              <a:ext uri="{FF2B5EF4-FFF2-40B4-BE49-F238E27FC236}">
                <a16:creationId xmlns:a16="http://schemas.microsoft.com/office/drawing/2014/main" xmlns="" id="{6DC74BEC-56BC-46E9-8C03-088A536C3E80}"/>
              </a:ext>
            </a:extLst>
          </p:cNvPr>
          <p:cNvSpPr/>
          <p:nvPr/>
        </p:nvSpPr>
        <p:spPr bwMode="auto">
          <a:xfrm>
            <a:off x="4244375" y="3714385"/>
            <a:ext cx="914400" cy="13753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6" name="Immagine 5">
            <a:extLst>
              <a:ext uri="{FF2B5EF4-FFF2-40B4-BE49-F238E27FC236}">
                <a16:creationId xmlns:a16="http://schemas.microsoft.com/office/drawing/2014/main" xmlns="" id="{76187ECE-F8EE-4003-9313-2DEBFC17335B}"/>
              </a:ext>
            </a:extLst>
          </p:cNvPr>
          <p:cNvPicPr>
            <a:picLocks noChangeAspect="1"/>
          </p:cNvPicPr>
          <p:nvPr/>
        </p:nvPicPr>
        <p:blipFill>
          <a:blip r:embed="rId6"/>
          <a:stretch>
            <a:fillRect/>
          </a:stretch>
        </p:blipFill>
        <p:spPr>
          <a:xfrm>
            <a:off x="3965230" y="5116677"/>
            <a:ext cx="1003158" cy="164993"/>
          </a:xfrm>
          <a:prstGeom prst="rect">
            <a:avLst/>
          </a:prstGeom>
        </p:spPr>
      </p:pic>
      <p:sp>
        <p:nvSpPr>
          <p:cNvPr id="63" name="Rettangolo 62">
            <a:extLst>
              <a:ext uri="{FF2B5EF4-FFF2-40B4-BE49-F238E27FC236}">
                <a16:creationId xmlns:a16="http://schemas.microsoft.com/office/drawing/2014/main" xmlns="" id="{FDD8C1FE-B490-4307-BE0B-1B0986250039}"/>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54124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a:picLocks noChangeAspect="1"/>
          </p:cNvPicPr>
          <p:nvPr/>
        </p:nvPicPr>
        <p:blipFill>
          <a:blip r:embed="rId2"/>
          <a:stretch>
            <a:fillRect/>
          </a:stretch>
        </p:blipFill>
        <p:spPr>
          <a:xfrm>
            <a:off x="5436096" y="2137879"/>
            <a:ext cx="3042439" cy="3883409"/>
          </a:xfrm>
          <a:prstGeom prst="rect">
            <a:avLst/>
          </a:prstGeom>
        </p:spPr>
      </p:pic>
      <p:sp>
        <p:nvSpPr>
          <p:cNvPr id="26" name="Text Box 49"/>
          <p:cNvSpPr txBox="1">
            <a:spLocks noChangeArrowheads="1"/>
          </p:cNvSpPr>
          <p:nvPr/>
        </p:nvSpPr>
        <p:spPr bwMode="auto">
          <a:xfrm>
            <a:off x="266267" y="6070600"/>
            <a:ext cx="8672512"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1.000 casi. </a:t>
            </a:r>
            <a:r>
              <a:rPr lang="it-IT" altLang="ja-JP" sz="900" b="0" dirty="0">
                <a:latin typeface="Calibri" panose="020F0502020204030204" pitchFamily="34" charset="0"/>
              </a:rPr>
              <a:t>Sono riportati gli indicatori delle imprese rispondenti. </a:t>
            </a:r>
            <a:r>
              <a:rPr lang="it-IT" altLang="ja-JP" sz="900" dirty="0">
                <a:latin typeface="Calibri" panose="020F0502020204030204" pitchFamily="34" charset="0"/>
              </a:rPr>
              <a:t>INDICATORE</a:t>
            </a:r>
            <a:r>
              <a:rPr lang="it-IT" altLang="ja-JP" sz="900" b="0" dirty="0">
                <a:latin typeface="Calibri" panose="020F0502020204030204" pitchFamily="34" charset="0"/>
              </a:rPr>
              <a:t> =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40" name="CasellaDiTesto 39"/>
          <p:cNvSpPr txBox="1"/>
          <p:nvPr/>
        </p:nvSpPr>
        <p:spPr>
          <a:xfrm>
            <a:off x="6536019" y="1988840"/>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43" name="CasellaDiTesto 42"/>
          <p:cNvSpPr txBox="1"/>
          <p:nvPr/>
        </p:nvSpPr>
        <p:spPr>
          <a:xfrm>
            <a:off x="7119649" y="2247603"/>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36,6</a:t>
            </a:r>
          </a:p>
        </p:txBody>
      </p:sp>
      <p:sp>
        <p:nvSpPr>
          <p:cNvPr id="44" name="CasellaDiTesto 43"/>
          <p:cNvSpPr txBox="1"/>
          <p:nvPr/>
        </p:nvSpPr>
        <p:spPr>
          <a:xfrm>
            <a:off x="7361191" y="4458343"/>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45" name="CasellaDiTesto 44"/>
          <p:cNvSpPr txBox="1"/>
          <p:nvPr/>
        </p:nvSpPr>
        <p:spPr>
          <a:xfrm>
            <a:off x="7972658" y="4722863"/>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32,0</a:t>
            </a:r>
            <a:endParaRPr lang="it-IT" sz="3600" dirty="0">
              <a:solidFill>
                <a:srgbClr val="1F4E79"/>
              </a:solidFill>
              <a:latin typeface="Calibri" panose="020F0502020204030204" pitchFamily="34" charset="0"/>
            </a:endParaRPr>
          </a:p>
        </p:txBody>
      </p:sp>
      <p:sp>
        <p:nvSpPr>
          <p:cNvPr id="46" name="CasellaDiTesto 45"/>
          <p:cNvSpPr txBox="1"/>
          <p:nvPr/>
        </p:nvSpPr>
        <p:spPr>
          <a:xfrm>
            <a:off x="6125562" y="3442503"/>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47" name="CasellaDiTesto 46"/>
          <p:cNvSpPr txBox="1"/>
          <p:nvPr/>
        </p:nvSpPr>
        <p:spPr>
          <a:xfrm>
            <a:off x="6706651" y="3724276"/>
            <a:ext cx="731289"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33,0</a:t>
            </a:r>
            <a:endParaRPr lang="it-IT" sz="3600" dirty="0">
              <a:solidFill>
                <a:srgbClr val="1F4E79"/>
              </a:solidFill>
              <a:latin typeface="Calibri" panose="020F0502020204030204" pitchFamily="34" charset="0"/>
            </a:endParaRPr>
          </a:p>
        </p:txBody>
      </p:sp>
      <p:sp>
        <p:nvSpPr>
          <p:cNvPr id="48" name="CasellaDiTesto 47"/>
          <p:cNvSpPr txBox="1"/>
          <p:nvPr/>
        </p:nvSpPr>
        <p:spPr>
          <a:xfrm>
            <a:off x="4792040" y="2385757"/>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49" name="CasellaDiTesto 48"/>
          <p:cNvSpPr txBox="1"/>
          <p:nvPr/>
        </p:nvSpPr>
        <p:spPr>
          <a:xfrm>
            <a:off x="5364088" y="2653681"/>
            <a:ext cx="731289"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42,0</a:t>
            </a:r>
          </a:p>
        </p:txBody>
      </p:sp>
      <p:pic>
        <p:nvPicPr>
          <p:cNvPr id="6" name="Immagine 5"/>
          <p:cNvPicPr>
            <a:picLocks noChangeAspect="1"/>
          </p:cNvPicPr>
          <p:nvPr/>
        </p:nvPicPr>
        <p:blipFill>
          <a:blip r:embed="rId3"/>
          <a:stretch>
            <a:fillRect/>
          </a:stretch>
        </p:blipFill>
        <p:spPr>
          <a:xfrm>
            <a:off x="4724285" y="2656397"/>
            <a:ext cx="822120" cy="561600"/>
          </a:xfrm>
          <a:prstGeom prst="rect">
            <a:avLst/>
          </a:prstGeom>
        </p:spPr>
      </p:pic>
      <p:pic>
        <p:nvPicPr>
          <p:cNvPr id="7" name="Immagine 6"/>
          <p:cNvPicPr>
            <a:picLocks noChangeAspect="1"/>
          </p:cNvPicPr>
          <p:nvPr/>
        </p:nvPicPr>
        <p:blipFill>
          <a:blip r:embed="rId4"/>
          <a:stretch>
            <a:fillRect/>
          </a:stretch>
        </p:blipFill>
        <p:spPr>
          <a:xfrm>
            <a:off x="6436081" y="2244731"/>
            <a:ext cx="822120" cy="561600"/>
          </a:xfrm>
          <a:prstGeom prst="rect">
            <a:avLst/>
          </a:prstGeom>
        </p:spPr>
      </p:pic>
      <p:pic>
        <p:nvPicPr>
          <p:cNvPr id="10" name="Immagine 9"/>
          <p:cNvPicPr>
            <a:picLocks noChangeAspect="1"/>
          </p:cNvPicPr>
          <p:nvPr/>
        </p:nvPicPr>
        <p:blipFill>
          <a:blip r:embed="rId5"/>
          <a:stretch>
            <a:fillRect/>
          </a:stretch>
        </p:blipFill>
        <p:spPr>
          <a:xfrm>
            <a:off x="6070178" y="3714640"/>
            <a:ext cx="822120" cy="561600"/>
          </a:xfrm>
          <a:prstGeom prst="rect">
            <a:avLst/>
          </a:prstGeom>
        </p:spPr>
      </p:pic>
      <p:pic>
        <p:nvPicPr>
          <p:cNvPr id="11" name="Immagine 10"/>
          <p:cNvPicPr>
            <a:picLocks noChangeAspect="1"/>
          </p:cNvPicPr>
          <p:nvPr/>
        </p:nvPicPr>
        <p:blipFill>
          <a:blip r:embed="rId6"/>
          <a:stretch>
            <a:fillRect/>
          </a:stretch>
        </p:blipFill>
        <p:spPr>
          <a:xfrm>
            <a:off x="7287037" y="4712472"/>
            <a:ext cx="822120" cy="561600"/>
          </a:xfrm>
          <a:prstGeom prst="rect">
            <a:avLst/>
          </a:prstGeom>
        </p:spPr>
      </p:pic>
      <p:sp>
        <p:nvSpPr>
          <p:cNvPr id="51" name="Rettangolo 50"/>
          <p:cNvSpPr/>
          <p:nvPr/>
        </p:nvSpPr>
        <p:spPr bwMode="auto">
          <a:xfrm>
            <a:off x="477888" y="2113351"/>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CasellaDiTesto 55"/>
          <p:cNvSpPr txBox="1"/>
          <p:nvPr/>
        </p:nvSpPr>
        <p:spPr>
          <a:xfrm>
            <a:off x="2454413" y="3205024"/>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36,9</a:t>
            </a:r>
          </a:p>
        </p:txBody>
      </p:sp>
      <p:sp>
        <p:nvSpPr>
          <p:cNvPr id="57" name="CasellaDiTesto 56"/>
          <p:cNvSpPr txBox="1"/>
          <p:nvPr/>
        </p:nvSpPr>
        <p:spPr>
          <a:xfrm>
            <a:off x="2112521" y="3016362"/>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58" name="CasellaDiTesto 57"/>
          <p:cNvSpPr txBox="1"/>
          <p:nvPr/>
        </p:nvSpPr>
        <p:spPr>
          <a:xfrm>
            <a:off x="2454413" y="5273451"/>
            <a:ext cx="915635" cy="58477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3200" b="1" dirty="0">
                <a:solidFill>
                  <a:srgbClr val="C00000"/>
                </a:solidFill>
              </a:rPr>
              <a:t>33,0</a:t>
            </a:r>
          </a:p>
        </p:txBody>
      </p:sp>
      <p:sp>
        <p:nvSpPr>
          <p:cNvPr id="59" name="CasellaDiTesto 58"/>
          <p:cNvSpPr txBox="1"/>
          <p:nvPr/>
        </p:nvSpPr>
        <p:spPr>
          <a:xfrm>
            <a:off x="2112521" y="5081487"/>
            <a:ext cx="1599412" cy="276999"/>
          </a:xfrm>
          <a:prstGeom prst="rect">
            <a:avLst/>
          </a:prstGeom>
          <a:noFill/>
        </p:spPr>
        <p:txBody>
          <a:bodyPr wrap="none" rtlCol="0">
            <a:spAutoFit/>
          </a:bodyPr>
          <a:lstStyle/>
          <a:p>
            <a:r>
              <a:rPr lang="it-IT" sz="1200" i="1" dirty="0">
                <a:latin typeface="Calibri" panose="020F0502020204030204" pitchFamily="34" charset="0"/>
              </a:rPr>
              <a:t>Migliore + ½ Invariato</a:t>
            </a:r>
          </a:p>
        </p:txBody>
      </p:sp>
      <p:sp>
        <p:nvSpPr>
          <p:cNvPr id="61" name="Rettangolo 60"/>
          <p:cNvSpPr/>
          <p:nvPr/>
        </p:nvSpPr>
        <p:spPr bwMode="auto">
          <a:xfrm>
            <a:off x="482724" y="4179338"/>
            <a:ext cx="3348000" cy="1732020"/>
          </a:xfrm>
          <a:prstGeom prst="rect">
            <a:avLst/>
          </a:prstGeom>
          <a:no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Segnaposto contenuto 2">
            <a:extLst>
              <a:ext uri="{FF2B5EF4-FFF2-40B4-BE49-F238E27FC236}">
                <a16:creationId xmlns:a16="http://schemas.microsoft.com/office/drawing/2014/main" xmlns="" id="{F32FFF46-5182-4652-877C-784892FC42AB}"/>
              </a:ext>
            </a:extLst>
          </p:cNvPr>
          <p:cNvSpPr txBox="1">
            <a:spLocks/>
          </p:cNvSpPr>
          <p:nvPr/>
        </p:nvSpPr>
        <p:spPr bwMode="auto">
          <a:xfrm>
            <a:off x="4900051" y="4385122"/>
            <a:ext cx="1197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2400" i="1" u="sng" kern="0" dirty="0">
                <a:solidFill>
                  <a:srgbClr val="C00000"/>
                </a:solidFill>
                <a:latin typeface="Calibri" panose="020F0502020204030204" pitchFamily="34" charset="0"/>
              </a:rPr>
              <a:t>Forbice</a:t>
            </a:r>
            <a:r>
              <a:rPr lang="it-IT" sz="2400" i="1" kern="0" dirty="0">
                <a:solidFill>
                  <a:srgbClr val="C00000"/>
                </a:solidFill>
                <a:latin typeface="Calibri" panose="020F0502020204030204" pitchFamily="34" charset="0"/>
              </a:rPr>
              <a:t> 10 punti</a:t>
            </a:r>
            <a:endParaRPr lang="it-IT" i="1" kern="0" dirty="0">
              <a:solidFill>
                <a:srgbClr val="C00000"/>
              </a:solidFill>
              <a:latin typeface="Calibri" panose="020F0502020204030204" pitchFamily="34" charset="0"/>
            </a:endParaRPr>
          </a:p>
        </p:txBody>
      </p:sp>
      <p:sp>
        <p:nvSpPr>
          <p:cNvPr id="42" name="Rettangolo arrotondato 56">
            <a:extLst>
              <a:ext uri="{FF2B5EF4-FFF2-40B4-BE49-F238E27FC236}">
                <a16:creationId xmlns:a16="http://schemas.microsoft.com/office/drawing/2014/main" xmlns="" id="{CE8E0971-240A-4407-9EDA-BFE5313EDEB2}"/>
              </a:ext>
            </a:extLst>
          </p:cNvPr>
          <p:cNvSpPr/>
          <p:nvPr/>
        </p:nvSpPr>
        <p:spPr bwMode="auto">
          <a:xfrm>
            <a:off x="478913" y="2036280"/>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sp>
        <p:nvSpPr>
          <p:cNvPr id="60" name="Rettangolo arrotondato 57">
            <a:extLst>
              <a:ext uri="{FF2B5EF4-FFF2-40B4-BE49-F238E27FC236}">
                <a16:creationId xmlns:a16="http://schemas.microsoft.com/office/drawing/2014/main" xmlns="" id="{03CABFDC-576C-4004-B0A6-2EC29623DA22}"/>
              </a:ext>
            </a:extLst>
          </p:cNvPr>
          <p:cNvSpPr/>
          <p:nvPr/>
        </p:nvSpPr>
        <p:spPr bwMode="auto">
          <a:xfrm>
            <a:off x="478913" y="4095087"/>
            <a:ext cx="3361808" cy="407380"/>
          </a:xfrm>
          <a:prstGeom prst="roundRect">
            <a:avLst/>
          </a:prstGeom>
          <a:solidFill>
            <a:srgbClr val="1F4E79"/>
          </a:solid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bg1"/>
              </a:solidFill>
              <a:effectLst/>
              <a:latin typeface="Calibri" panose="020F0502020204030204" pitchFamily="34" charset="0"/>
            </a:endParaRPr>
          </a:p>
        </p:txBody>
      </p:sp>
      <p:pic>
        <p:nvPicPr>
          <p:cNvPr id="34" name="Elemento grafico 33">
            <a:extLst>
              <a:ext uri="{FF2B5EF4-FFF2-40B4-BE49-F238E27FC236}">
                <a16:creationId xmlns:a16="http://schemas.microsoft.com/office/drawing/2014/main" xmlns="" id="{E32661E6-CD5A-449A-BF4F-C4D0DD99F5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611453">
            <a:off x="2542434" y="2522981"/>
            <a:ext cx="514720" cy="514720"/>
          </a:xfrm>
          <a:prstGeom prst="rect">
            <a:avLst/>
          </a:prstGeom>
        </p:spPr>
      </p:pic>
      <p:pic>
        <p:nvPicPr>
          <p:cNvPr id="35" name="Elemento grafico 34">
            <a:extLst>
              <a:ext uri="{FF2B5EF4-FFF2-40B4-BE49-F238E27FC236}">
                <a16:creationId xmlns:a16="http://schemas.microsoft.com/office/drawing/2014/main" xmlns="" id="{06DE8B70-1F52-4F6A-BAD8-33A0692CFE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82805" y="4647221"/>
            <a:ext cx="413136" cy="413136"/>
          </a:xfrm>
          <a:prstGeom prst="rect">
            <a:avLst/>
          </a:prstGeom>
        </p:spPr>
      </p:pic>
      <p:sp>
        <p:nvSpPr>
          <p:cNvPr id="53" name="Rettangolo 52">
            <a:extLst>
              <a:ext uri="{FF2B5EF4-FFF2-40B4-BE49-F238E27FC236}">
                <a16:creationId xmlns:a16="http://schemas.microsoft.com/office/drawing/2014/main" xmlns="" id="{4C91E651-11DD-41B5-84B9-16F77D159B0C}"/>
              </a:ext>
            </a:extLst>
          </p:cNvPr>
          <p:cNvSpPr/>
          <p:nvPr/>
        </p:nvSpPr>
        <p:spPr>
          <a:xfrm>
            <a:off x="395289" y="1328399"/>
            <a:ext cx="3193472"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CATEGORIA</a:t>
            </a:r>
          </a:p>
          <a:p>
            <a:r>
              <a:rPr lang="it-IT" sz="1400" b="0" i="1" dirty="0">
                <a:latin typeface="Calibri" panose="020F0502020204030204" pitchFamily="34" charset="0"/>
              </a:rPr>
              <a:t>(Previsione al 30 giugno 2018)</a:t>
            </a:r>
          </a:p>
        </p:txBody>
      </p:sp>
      <p:sp>
        <p:nvSpPr>
          <p:cNvPr id="54" name="Rettangolo 53">
            <a:extLst>
              <a:ext uri="{FF2B5EF4-FFF2-40B4-BE49-F238E27FC236}">
                <a16:creationId xmlns:a16="http://schemas.microsoft.com/office/drawing/2014/main" xmlns="" id="{07AF0204-EE72-4007-A4F9-D423D1038B32}"/>
              </a:ext>
            </a:extLst>
          </p:cNvPr>
          <p:cNvSpPr/>
          <p:nvPr/>
        </p:nvSpPr>
        <p:spPr>
          <a:xfrm>
            <a:off x="4572000" y="1328399"/>
            <a:ext cx="3293171" cy="569387"/>
          </a:xfrm>
          <a:prstGeom prst="rect">
            <a:avLst/>
          </a:prstGeom>
        </p:spPr>
        <p:txBody>
          <a:bodyPr wrap="square">
            <a:spAutoFit/>
          </a:bodyPr>
          <a:lstStyle/>
          <a:p>
            <a:r>
              <a:rPr lang="it-IT" sz="1700" dirty="0">
                <a:solidFill>
                  <a:srgbClr val="C00000"/>
                </a:solidFill>
                <a:latin typeface="Calibri" panose="020F0502020204030204" pitchFamily="34" charset="0"/>
              </a:rPr>
              <a:t>ANALISI PER AREA GEOGRAFICA</a:t>
            </a:r>
          </a:p>
          <a:p>
            <a:r>
              <a:rPr lang="it-IT" sz="1400" b="0" i="1" dirty="0">
                <a:latin typeface="Calibri" panose="020F0502020204030204" pitchFamily="34" charset="0"/>
              </a:rPr>
              <a:t>(Previsione al 30 giugno 2018)</a:t>
            </a:r>
          </a:p>
        </p:txBody>
      </p:sp>
      <p:pic>
        <p:nvPicPr>
          <p:cNvPr id="4" name="Immagine 3">
            <a:extLst>
              <a:ext uri="{FF2B5EF4-FFF2-40B4-BE49-F238E27FC236}">
                <a16:creationId xmlns:a16="http://schemas.microsoft.com/office/drawing/2014/main" xmlns="" id="{2F294335-6023-4603-9E2C-B347E2552320}"/>
              </a:ext>
            </a:extLst>
          </p:cNvPr>
          <p:cNvPicPr>
            <a:picLocks noChangeAspect="1"/>
          </p:cNvPicPr>
          <p:nvPr/>
        </p:nvPicPr>
        <p:blipFill>
          <a:blip r:embed="rId11"/>
          <a:stretch>
            <a:fillRect/>
          </a:stretch>
        </p:blipFill>
        <p:spPr>
          <a:xfrm>
            <a:off x="396000" y="2558578"/>
            <a:ext cx="2005200" cy="1369344"/>
          </a:xfrm>
          <a:prstGeom prst="rect">
            <a:avLst/>
          </a:prstGeom>
        </p:spPr>
      </p:pic>
      <p:pic>
        <p:nvPicPr>
          <p:cNvPr id="5" name="Immagine 4">
            <a:extLst>
              <a:ext uri="{FF2B5EF4-FFF2-40B4-BE49-F238E27FC236}">
                <a16:creationId xmlns:a16="http://schemas.microsoft.com/office/drawing/2014/main" xmlns="" id="{D2A4AD30-8D27-49C1-ABF6-9AF3FE9206C5}"/>
              </a:ext>
            </a:extLst>
          </p:cNvPr>
          <p:cNvPicPr>
            <a:picLocks noChangeAspect="1"/>
          </p:cNvPicPr>
          <p:nvPr/>
        </p:nvPicPr>
        <p:blipFill>
          <a:blip r:embed="rId12"/>
          <a:stretch>
            <a:fillRect/>
          </a:stretch>
        </p:blipFill>
        <p:spPr>
          <a:xfrm>
            <a:off x="396000" y="4581778"/>
            <a:ext cx="2005200" cy="1369344"/>
          </a:xfrm>
          <a:prstGeom prst="rect">
            <a:avLst/>
          </a:prstGeom>
        </p:spPr>
      </p:pic>
      <p:sp>
        <p:nvSpPr>
          <p:cNvPr id="37" name="Titolo 1">
            <a:extLst>
              <a:ext uri="{FF2B5EF4-FFF2-40B4-BE49-F238E27FC236}">
                <a16:creationId xmlns:a16="http://schemas.microsoft.com/office/drawing/2014/main" xmlns="" id="{D02E4120-A05E-4572-9FBC-4FB8D380091B}"/>
              </a:ext>
            </a:extLst>
          </p:cNvPr>
          <p:cNvSpPr txBox="1">
            <a:spLocks/>
          </p:cNvSpPr>
          <p:nvPr/>
        </p:nvSpPr>
        <p:spPr>
          <a:xfrm>
            <a:off x="266267" y="172644"/>
            <a:ext cx="8770229" cy="747994"/>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Andamento dell’OCCUPAZIONE </a:t>
            </a:r>
            <a:r>
              <a:rPr lang="it-IT" sz="2200" b="1" dirty="0">
                <a:solidFill>
                  <a:srgbClr val="203864"/>
                </a:solidFill>
                <a:latin typeface="Calibri" panose="020F0502020204030204" pitchFamily="34" charset="0"/>
                <a:ea typeface="+mj-ea"/>
                <a:cs typeface="Arial"/>
              </a:rPr>
              <a:t>| </a:t>
            </a:r>
            <a:r>
              <a:rPr lang="it-IT" sz="2200" dirty="0">
                <a:solidFill>
                  <a:schemeClr val="tx2">
                    <a:lumMod val="85000"/>
                    <a:lumOff val="15000"/>
                  </a:schemeClr>
                </a:solidFill>
                <a:latin typeface="Calibri" panose="020F0502020204030204" pitchFamily="34" charset="0"/>
                <a:cs typeface="Arial"/>
              </a:rPr>
              <a:t>Anche in questo caso, </a:t>
            </a:r>
            <a:r>
              <a:rPr lang="it-IT" sz="2200" u="sng" dirty="0">
                <a:solidFill>
                  <a:schemeClr val="tx2">
                    <a:lumMod val="85000"/>
                    <a:lumOff val="15000"/>
                  </a:schemeClr>
                </a:solidFill>
                <a:latin typeface="Calibri" panose="020F0502020204030204" pitchFamily="34" charset="0"/>
                <a:cs typeface="Arial"/>
              </a:rPr>
              <a:t>si allarga la forbice</a:t>
            </a:r>
            <a:r>
              <a:rPr lang="it-IT" sz="2200" dirty="0">
                <a:solidFill>
                  <a:schemeClr val="tx2">
                    <a:lumMod val="85000"/>
                    <a:lumOff val="15000"/>
                  </a:schemeClr>
                </a:solidFill>
                <a:latin typeface="Calibri" panose="020F0502020204030204" pitchFamily="34" charset="0"/>
                <a:cs typeface="Arial"/>
              </a:rPr>
              <a:t> tra imprese del </a:t>
            </a:r>
            <a:r>
              <a:rPr lang="it-IT" sz="2200" u="sng" dirty="0">
                <a:solidFill>
                  <a:schemeClr val="tx2">
                    <a:lumMod val="85000"/>
                    <a:lumOff val="15000"/>
                  </a:schemeClr>
                </a:solidFill>
                <a:latin typeface="Calibri" panose="020F0502020204030204" pitchFamily="34" charset="0"/>
                <a:cs typeface="Arial"/>
              </a:rPr>
              <a:t>Nord</a:t>
            </a:r>
            <a:r>
              <a:rPr lang="it-IT" sz="2200" dirty="0">
                <a:solidFill>
                  <a:schemeClr val="tx2">
                    <a:lumMod val="85000"/>
                    <a:lumOff val="15000"/>
                  </a:schemeClr>
                </a:solidFill>
                <a:latin typeface="Calibri" panose="020F0502020204030204" pitchFamily="34" charset="0"/>
                <a:cs typeface="Arial"/>
              </a:rPr>
              <a:t> e imprese del </a:t>
            </a:r>
            <a:r>
              <a:rPr lang="it-IT" sz="2200" u="sng" dirty="0">
                <a:solidFill>
                  <a:schemeClr val="tx2">
                    <a:lumMod val="85000"/>
                    <a:lumOff val="15000"/>
                  </a:schemeClr>
                </a:solidFill>
                <a:latin typeface="Calibri" panose="020F0502020204030204" pitchFamily="34" charset="0"/>
                <a:cs typeface="Arial"/>
              </a:rPr>
              <a:t>Mezzogiorno</a:t>
            </a:r>
            <a:r>
              <a:rPr lang="it-IT" sz="2200" dirty="0">
                <a:solidFill>
                  <a:schemeClr val="tx2">
                    <a:lumMod val="85000"/>
                    <a:lumOff val="15000"/>
                  </a:schemeClr>
                </a:solidFill>
                <a:latin typeface="Calibri" panose="020F0502020204030204" pitchFamily="34" charset="0"/>
                <a:cs typeface="Arial"/>
              </a:rPr>
              <a:t>…</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50" name="Rettangolo arrotondato 56">
            <a:extLst>
              <a:ext uri="{FF2B5EF4-FFF2-40B4-BE49-F238E27FC236}">
                <a16:creationId xmlns:a16="http://schemas.microsoft.com/office/drawing/2014/main" xmlns="" id="{099F23C8-323E-4AAC-AEB9-C25F2A8D766B}"/>
              </a:ext>
            </a:extLst>
          </p:cNvPr>
          <p:cNvSpPr/>
          <p:nvPr/>
        </p:nvSpPr>
        <p:spPr bwMode="auto">
          <a:xfrm>
            <a:off x="584426" y="2010303"/>
            <a:ext cx="3056189" cy="448118"/>
          </a:xfrm>
          <a:prstGeom prst="roundRect">
            <a:avLst>
              <a:gd name="adj" fmla="val 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Venditori 4w e 2w</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52" name="Rettangolo arrotondato 57">
            <a:extLst>
              <a:ext uri="{FF2B5EF4-FFF2-40B4-BE49-F238E27FC236}">
                <a16:creationId xmlns:a16="http://schemas.microsoft.com/office/drawing/2014/main" xmlns="" id="{3F509220-BD9D-4A84-B8AF-16CC5F844F62}"/>
              </a:ext>
            </a:extLst>
          </p:cNvPr>
          <p:cNvSpPr/>
          <p:nvPr/>
        </p:nvSpPr>
        <p:spPr bwMode="auto">
          <a:xfrm>
            <a:off x="623793" y="4080289"/>
            <a:ext cx="3056189" cy="448118"/>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sz="2000" b="0" dirty="0">
                <a:solidFill>
                  <a:schemeClr val="bg1"/>
                </a:solidFill>
                <a:latin typeface="Eras Medium ITC" panose="020B0602030504020804" pitchFamily="34" charset="0"/>
              </a:rPr>
              <a:t>Riparatori e altri</a:t>
            </a:r>
            <a:endParaRPr kumimoji="0" lang="it-IT" sz="2000" b="0" i="0" u="none" strike="noStrike" cap="none" normalizeH="0" baseline="0" dirty="0">
              <a:ln>
                <a:noFill/>
              </a:ln>
              <a:solidFill>
                <a:schemeClr val="bg1"/>
              </a:solidFill>
              <a:effectLst/>
              <a:latin typeface="Eras Medium ITC" panose="020B0602030504020804" pitchFamily="34" charset="0"/>
            </a:endParaRPr>
          </a:p>
        </p:txBody>
      </p:sp>
      <p:sp>
        <p:nvSpPr>
          <p:cNvPr id="39" name="CasellaDiTesto 38">
            <a:extLst>
              <a:ext uri="{FF2B5EF4-FFF2-40B4-BE49-F238E27FC236}">
                <a16:creationId xmlns:a16="http://schemas.microsoft.com/office/drawing/2014/main" xmlns="" id="{64CE4D25-F452-43A4-936A-8BB2122BDCF5}"/>
              </a:ext>
            </a:extLst>
          </p:cNvPr>
          <p:cNvSpPr txBox="1"/>
          <p:nvPr/>
        </p:nvSpPr>
        <p:spPr>
          <a:xfrm>
            <a:off x="4787396" y="3051642"/>
            <a:ext cx="1432547" cy="253916"/>
          </a:xfrm>
          <a:prstGeom prst="rect">
            <a:avLst/>
          </a:prstGeom>
          <a:noFill/>
        </p:spPr>
        <p:txBody>
          <a:bodyPr wrap="square" rtlCol="0">
            <a:spAutoFit/>
          </a:bodyPr>
          <a:lstStyle/>
          <a:p>
            <a:pPr algn="ctr"/>
            <a:r>
              <a:rPr lang="it-IT" sz="1050" b="0" i="1" dirty="0">
                <a:latin typeface="Calibri" panose="020F0502020204030204" pitchFamily="34" charset="0"/>
              </a:rPr>
              <a:t>(41,4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55" name="CasellaDiTesto 54">
            <a:extLst>
              <a:ext uri="{FF2B5EF4-FFF2-40B4-BE49-F238E27FC236}">
                <a16:creationId xmlns:a16="http://schemas.microsoft.com/office/drawing/2014/main" xmlns="" id="{E39452B1-35C7-46B6-8F87-0615E46E8096}"/>
              </a:ext>
            </a:extLst>
          </p:cNvPr>
          <p:cNvSpPr txBox="1"/>
          <p:nvPr/>
        </p:nvSpPr>
        <p:spPr>
          <a:xfrm>
            <a:off x="6491055" y="2624312"/>
            <a:ext cx="1432547" cy="253916"/>
          </a:xfrm>
          <a:prstGeom prst="rect">
            <a:avLst/>
          </a:prstGeom>
          <a:noFill/>
        </p:spPr>
        <p:txBody>
          <a:bodyPr wrap="square" rtlCol="0">
            <a:spAutoFit/>
          </a:bodyPr>
          <a:lstStyle/>
          <a:p>
            <a:pPr algn="ctr"/>
            <a:r>
              <a:rPr lang="it-IT" sz="1050" b="0" i="1" dirty="0">
                <a:latin typeface="Calibri" panose="020F0502020204030204" pitchFamily="34" charset="0"/>
              </a:rPr>
              <a:t>(34,5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2" name="CasellaDiTesto 61">
            <a:extLst>
              <a:ext uri="{FF2B5EF4-FFF2-40B4-BE49-F238E27FC236}">
                <a16:creationId xmlns:a16="http://schemas.microsoft.com/office/drawing/2014/main" xmlns="" id="{C1DD3112-556A-4B9B-B134-FCDFA2BCA0B8}"/>
              </a:ext>
            </a:extLst>
          </p:cNvPr>
          <p:cNvSpPr txBox="1"/>
          <p:nvPr/>
        </p:nvSpPr>
        <p:spPr>
          <a:xfrm>
            <a:off x="6068933" y="4098186"/>
            <a:ext cx="1432547" cy="253916"/>
          </a:xfrm>
          <a:prstGeom prst="rect">
            <a:avLst/>
          </a:prstGeom>
          <a:noFill/>
        </p:spPr>
        <p:txBody>
          <a:bodyPr wrap="square" rtlCol="0">
            <a:spAutoFit/>
          </a:bodyPr>
          <a:lstStyle/>
          <a:p>
            <a:pPr algn="ctr"/>
            <a:r>
              <a:rPr lang="it-IT" sz="1050" b="0" i="1" dirty="0">
                <a:latin typeface="Calibri" panose="020F0502020204030204" pitchFamily="34" charset="0"/>
              </a:rPr>
              <a:t>(32,0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3" name="CasellaDiTesto 62">
            <a:extLst>
              <a:ext uri="{FF2B5EF4-FFF2-40B4-BE49-F238E27FC236}">
                <a16:creationId xmlns:a16="http://schemas.microsoft.com/office/drawing/2014/main" xmlns="" id="{3E18B6F6-51E8-4B5F-B093-1986082E7E76}"/>
              </a:ext>
            </a:extLst>
          </p:cNvPr>
          <p:cNvSpPr txBox="1"/>
          <p:nvPr/>
        </p:nvSpPr>
        <p:spPr>
          <a:xfrm>
            <a:off x="7339677" y="5138643"/>
            <a:ext cx="1432547" cy="253916"/>
          </a:xfrm>
          <a:prstGeom prst="rect">
            <a:avLst/>
          </a:prstGeom>
          <a:noFill/>
        </p:spPr>
        <p:txBody>
          <a:bodyPr wrap="square" rtlCol="0">
            <a:spAutoFit/>
          </a:bodyPr>
          <a:lstStyle/>
          <a:p>
            <a:pPr algn="ctr"/>
            <a:r>
              <a:rPr lang="it-IT" sz="1050" b="0" i="1" dirty="0">
                <a:latin typeface="Calibri" panose="020F0502020204030204" pitchFamily="34" charset="0"/>
              </a:rPr>
              <a:t>(29,9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4" name="CasellaDiTesto 63">
            <a:extLst>
              <a:ext uri="{FF2B5EF4-FFF2-40B4-BE49-F238E27FC236}">
                <a16:creationId xmlns:a16="http://schemas.microsoft.com/office/drawing/2014/main" xmlns="" id="{6C3F22B4-AF15-4874-9931-08AAC23912CD}"/>
              </a:ext>
            </a:extLst>
          </p:cNvPr>
          <p:cNvSpPr txBox="1"/>
          <p:nvPr/>
        </p:nvSpPr>
        <p:spPr>
          <a:xfrm>
            <a:off x="2153686" y="3611806"/>
            <a:ext cx="1432547" cy="253916"/>
          </a:xfrm>
          <a:prstGeom prst="rect">
            <a:avLst/>
          </a:prstGeom>
          <a:noFill/>
        </p:spPr>
        <p:txBody>
          <a:bodyPr wrap="square" rtlCol="0">
            <a:spAutoFit/>
          </a:bodyPr>
          <a:lstStyle/>
          <a:p>
            <a:pPr algn="ctr"/>
            <a:r>
              <a:rPr lang="it-IT" sz="1050" b="0" i="1" dirty="0">
                <a:latin typeface="Calibri" panose="020F0502020204030204" pitchFamily="34" charset="0"/>
              </a:rPr>
              <a:t>(33,3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5" name="CasellaDiTesto 64">
            <a:extLst>
              <a:ext uri="{FF2B5EF4-FFF2-40B4-BE49-F238E27FC236}">
                <a16:creationId xmlns:a16="http://schemas.microsoft.com/office/drawing/2014/main" xmlns="" id="{EAEDF198-BDE9-4B48-B9AE-5426B2E88DD4}"/>
              </a:ext>
            </a:extLst>
          </p:cNvPr>
          <p:cNvSpPr txBox="1"/>
          <p:nvPr/>
        </p:nvSpPr>
        <p:spPr>
          <a:xfrm>
            <a:off x="2173099" y="5689348"/>
            <a:ext cx="1432547" cy="253916"/>
          </a:xfrm>
          <a:prstGeom prst="rect">
            <a:avLst/>
          </a:prstGeom>
          <a:noFill/>
        </p:spPr>
        <p:txBody>
          <a:bodyPr wrap="square" rtlCol="0">
            <a:spAutoFit/>
          </a:bodyPr>
          <a:lstStyle/>
          <a:p>
            <a:pPr algn="ctr"/>
            <a:r>
              <a:rPr lang="it-IT" sz="1050" b="0" i="1" dirty="0">
                <a:latin typeface="Calibri" panose="020F0502020204030204" pitchFamily="34" charset="0"/>
              </a:rPr>
              <a:t>(31,0 nel I </a:t>
            </a:r>
            <a:r>
              <a:rPr lang="it-IT" sz="1050" b="0" i="1" dirty="0" err="1">
                <a:latin typeface="Calibri" panose="020F0502020204030204" pitchFamily="34" charset="0"/>
              </a:rPr>
              <a:t>sem</a:t>
            </a:r>
            <a:r>
              <a:rPr lang="it-IT" sz="1050" b="0" i="1" dirty="0">
                <a:latin typeface="Calibri" panose="020F0502020204030204" pitchFamily="34" charset="0"/>
              </a:rPr>
              <a:t> 2017)</a:t>
            </a:r>
          </a:p>
        </p:txBody>
      </p:sp>
      <p:sp>
        <p:nvSpPr>
          <p:cNvPr id="66" name="Rettangolo 65">
            <a:extLst>
              <a:ext uri="{FF2B5EF4-FFF2-40B4-BE49-F238E27FC236}">
                <a16:creationId xmlns:a16="http://schemas.microsoft.com/office/drawing/2014/main" xmlns="" id="{49CAFD63-CFE6-46BF-B510-7DD9347B7BC2}"/>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67" name="Immagine 66">
            <a:extLst>
              <a:ext uri="{FF2B5EF4-FFF2-40B4-BE49-F238E27FC236}">
                <a16:creationId xmlns:a16="http://schemas.microsoft.com/office/drawing/2014/main" xmlns="" id="{5F9623E5-C3F3-4C1C-A1B6-98A118183E58}"/>
              </a:ext>
            </a:extLst>
          </p:cNvPr>
          <p:cNvPicPr>
            <a:picLocks noChangeAspect="1"/>
          </p:cNvPicPr>
          <p:nvPr/>
        </p:nvPicPr>
        <p:blipFill>
          <a:blip r:embed="rId13"/>
          <a:stretch>
            <a:fillRect/>
          </a:stretch>
        </p:blipFill>
        <p:spPr>
          <a:xfrm rot="974914">
            <a:off x="4492973" y="1635633"/>
            <a:ext cx="1810655" cy="2465798"/>
          </a:xfrm>
          <a:prstGeom prst="rect">
            <a:avLst/>
          </a:prstGeom>
        </p:spPr>
      </p:pic>
      <p:pic>
        <p:nvPicPr>
          <p:cNvPr id="68" name="Immagine 67">
            <a:extLst>
              <a:ext uri="{FF2B5EF4-FFF2-40B4-BE49-F238E27FC236}">
                <a16:creationId xmlns:a16="http://schemas.microsoft.com/office/drawing/2014/main" xmlns="" id="{7FB18E82-323E-4C7D-80F0-25D6EDFF6D41}"/>
              </a:ext>
            </a:extLst>
          </p:cNvPr>
          <p:cNvPicPr>
            <a:picLocks noChangeAspect="1"/>
          </p:cNvPicPr>
          <p:nvPr/>
        </p:nvPicPr>
        <p:blipFill>
          <a:blip r:embed="rId13"/>
          <a:stretch>
            <a:fillRect/>
          </a:stretch>
        </p:blipFill>
        <p:spPr>
          <a:xfrm rot="927818">
            <a:off x="7060825" y="3638219"/>
            <a:ext cx="1810655" cy="2607698"/>
          </a:xfrm>
          <a:prstGeom prst="rect">
            <a:avLst/>
          </a:prstGeom>
        </p:spPr>
      </p:pic>
      <p:pic>
        <p:nvPicPr>
          <p:cNvPr id="69" name="Immagine 68">
            <a:extLst>
              <a:ext uri="{FF2B5EF4-FFF2-40B4-BE49-F238E27FC236}">
                <a16:creationId xmlns:a16="http://schemas.microsoft.com/office/drawing/2014/main" xmlns="" id="{BFD9B22A-88D5-459E-86F8-3FA5021D3833}"/>
              </a:ext>
            </a:extLst>
          </p:cNvPr>
          <p:cNvPicPr>
            <a:picLocks noChangeAspect="1"/>
          </p:cNvPicPr>
          <p:nvPr/>
        </p:nvPicPr>
        <p:blipFill>
          <a:blip r:embed="rId14"/>
          <a:stretch>
            <a:fillRect/>
          </a:stretch>
        </p:blipFill>
        <p:spPr>
          <a:xfrm>
            <a:off x="4974747" y="3144012"/>
            <a:ext cx="2467406" cy="1892250"/>
          </a:xfrm>
          <a:prstGeom prst="rect">
            <a:avLst/>
          </a:prstGeom>
        </p:spPr>
      </p:pic>
    </p:spTree>
    <p:extLst>
      <p:ext uri="{BB962C8B-B14F-4D97-AF65-F5344CB8AC3E}">
        <p14:creationId xmlns:p14="http://schemas.microsoft.com/office/powerpoint/2010/main" val="3288275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638E994A-9EC5-4B9C-A9D9-984FF5687090}"/>
              </a:ext>
            </a:extLst>
          </p:cNvPr>
          <p:cNvSpPr/>
          <p:nvPr/>
        </p:nvSpPr>
        <p:spPr bwMode="auto">
          <a:xfrm>
            <a:off x="0" y="3933056"/>
            <a:ext cx="9144000" cy="2924944"/>
          </a:xfrm>
          <a:prstGeom prst="rect">
            <a:avLst/>
          </a:prstGeom>
          <a:solidFill>
            <a:srgbClr val="679B13"/>
          </a:solidFill>
          <a:ln w="1270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050" name="Picture 2" descr="Risultati immagini per mobilità">
            <a:extLst>
              <a:ext uri="{FF2B5EF4-FFF2-40B4-BE49-F238E27FC236}">
                <a16:creationId xmlns:a16="http://schemas.microsoft.com/office/drawing/2014/main" xmlns="" id="{93D344D6-EEDD-4840-9495-3F670F48A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82924"/>
            <a:ext cx="9071056" cy="24740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xmlns="" id="{4DB81E5A-73A6-4EDA-A113-F683F3332E0C}"/>
              </a:ext>
            </a:extLst>
          </p:cNvPr>
          <p:cNvSpPr txBox="1">
            <a:spLocks noChangeArrowheads="1"/>
          </p:cNvSpPr>
          <p:nvPr/>
        </p:nvSpPr>
        <p:spPr bwMode="auto">
          <a:xfrm>
            <a:off x="35496" y="3933056"/>
            <a:ext cx="8820052" cy="2308324"/>
          </a:xfrm>
          <a:prstGeom prst="rect">
            <a:avLst/>
          </a:prstGeom>
          <a:noFill/>
          <a:ln>
            <a:noFill/>
          </a:ln>
          <a:extLst/>
        </p:spPr>
        <p:txBody>
          <a:bodyPr wrap="square"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7200" i="1" kern="0" dirty="0">
                <a:solidFill>
                  <a:schemeClr val="bg1"/>
                </a:solidFill>
                <a:latin typeface="Calibri" panose="020F0502020204030204" pitchFamily="34" charset="0"/>
                <a:cs typeface="Arial" pitchFamily="34" charset="0"/>
              </a:rPr>
              <a:t>domanda e offerta di credito</a:t>
            </a:r>
          </a:p>
        </p:txBody>
      </p:sp>
      <p:cxnSp>
        <p:nvCxnSpPr>
          <p:cNvPr id="7" name="Connettore diritto 6">
            <a:extLst>
              <a:ext uri="{FF2B5EF4-FFF2-40B4-BE49-F238E27FC236}">
                <a16:creationId xmlns:a16="http://schemas.microsoft.com/office/drawing/2014/main" xmlns="" id="{CFDFA60E-4079-45E4-8599-EB2BED8A84D8}"/>
              </a:ext>
            </a:extLst>
          </p:cNvPr>
          <p:cNvCxnSpPr/>
          <p:nvPr/>
        </p:nvCxnSpPr>
        <p:spPr bwMode="auto">
          <a:xfrm>
            <a:off x="503548" y="587519"/>
            <a:ext cx="8352000" cy="0"/>
          </a:xfrm>
          <a:prstGeom prst="line">
            <a:avLst/>
          </a:prstGeom>
          <a:noFill/>
          <a:ln w="57150" cap="flat" cmpd="sng" algn="ctr">
            <a:solidFill>
              <a:srgbClr val="679B13"/>
            </a:solidFill>
            <a:prstDash val="solid"/>
            <a:round/>
            <a:headEnd type="none" w="med" len="med"/>
            <a:tailEnd type="none" w="med" len="med"/>
          </a:ln>
          <a:effectLst/>
        </p:spPr>
      </p:cxnSp>
    </p:spTree>
    <p:extLst>
      <p:ext uri="{BB962C8B-B14F-4D97-AF65-F5344CB8AC3E}">
        <p14:creationId xmlns:p14="http://schemas.microsoft.com/office/powerpoint/2010/main" val="58136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5386" t="1980" r="18685" b="1151"/>
          <a:stretch/>
        </p:blipFill>
        <p:spPr>
          <a:xfrm rot="3192932">
            <a:off x="442242" y="2960223"/>
            <a:ext cx="2154892" cy="2265668"/>
          </a:xfrm>
          <a:prstGeom prst="rect">
            <a:avLst/>
          </a:prstGeom>
        </p:spPr>
      </p:pic>
      <p:sp>
        <p:nvSpPr>
          <p:cNvPr id="54" name="CasellaDiTesto 9"/>
          <p:cNvSpPr txBox="1">
            <a:spLocks noChangeArrowheads="1"/>
          </p:cNvSpPr>
          <p:nvPr/>
        </p:nvSpPr>
        <p:spPr bwMode="auto">
          <a:xfrm>
            <a:off x="266267" y="1445875"/>
            <a:ext cx="854177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A prescindere dalle motivazioni e dalla forma tecnica, </a:t>
            </a:r>
            <a:r>
              <a:rPr lang="it-IT" sz="1600" u="sng" dirty="0">
                <a:latin typeface="Calibri" panose="020F0502020204030204" pitchFamily="34" charset="0"/>
              </a:rPr>
              <a:t>la Sua impresa ha chiesto un fido  o un finanziamento</a:t>
            </a:r>
            <a:r>
              <a:rPr lang="it-IT" sz="1600" b="0" dirty="0">
                <a:latin typeface="Calibri" panose="020F0502020204030204" pitchFamily="34" charset="0"/>
              </a:rPr>
              <a:t>, o ha chiesto di rinegoziare un fido o un finanziamento esistente, ad una delle banche con la quale intrattiene rapporti negli ultimi sei mesi? </a:t>
            </a:r>
          </a:p>
        </p:txBody>
      </p:sp>
      <p:sp>
        <p:nvSpPr>
          <p:cNvPr id="7" name="Text Box 49"/>
          <p:cNvSpPr txBox="1">
            <a:spLocks noChangeArrowheads="1"/>
          </p:cNvSpPr>
          <p:nvPr/>
        </p:nvSpPr>
        <p:spPr bwMode="auto">
          <a:xfrm>
            <a:off x="266267" y="5693272"/>
            <a:ext cx="867005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8" name="CasellaDiTesto 7"/>
          <p:cNvSpPr txBox="1">
            <a:spLocks noChangeArrowheads="1"/>
          </p:cNvSpPr>
          <p:nvPr/>
        </p:nvSpPr>
        <p:spPr bwMode="auto">
          <a:xfrm>
            <a:off x="2946138" y="3550454"/>
            <a:ext cx="11560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4000" b="0" dirty="0">
                <a:solidFill>
                  <a:srgbClr val="1F4E79"/>
                </a:solidFill>
                <a:latin typeface="Calibri" panose="020F0502020204030204" pitchFamily="34" charset="0"/>
              </a:rPr>
              <a:t>21</a:t>
            </a:r>
            <a:r>
              <a:rPr lang="it-IT" sz="2400" b="0" dirty="0">
                <a:solidFill>
                  <a:srgbClr val="1F4E79"/>
                </a:solidFill>
                <a:latin typeface="Calibri" panose="020F0502020204030204" pitchFamily="34" charset="0"/>
              </a:rPr>
              <a:t>,1%</a:t>
            </a:r>
          </a:p>
        </p:txBody>
      </p:sp>
      <p:sp>
        <p:nvSpPr>
          <p:cNvPr id="11" name="Text Box 22"/>
          <p:cNvSpPr txBox="1">
            <a:spLocks noChangeArrowheads="1"/>
          </p:cNvSpPr>
          <p:nvPr/>
        </p:nvSpPr>
        <p:spPr bwMode="auto">
          <a:xfrm>
            <a:off x="273822" y="2551789"/>
            <a:ext cx="40043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latin typeface="Calibri" panose="020F0502020204030204" pitchFamily="34" charset="0"/>
              </a:rPr>
              <a:t>Percentuali di imprese che </a:t>
            </a:r>
            <a:r>
              <a:rPr lang="it-IT" altLang="it-IT" sz="1400" u="sng" dirty="0">
                <a:solidFill>
                  <a:srgbClr val="1F4E79"/>
                </a:solidFill>
                <a:latin typeface="Calibri" panose="020F0502020204030204" pitchFamily="34" charset="0"/>
              </a:rPr>
              <a:t>hanno chiesto credito</a:t>
            </a:r>
            <a:r>
              <a:rPr lang="it-IT" altLang="it-IT" sz="1400" dirty="0">
                <a:latin typeface="Calibri" panose="020F0502020204030204" pitchFamily="34" charset="0"/>
              </a:rPr>
              <a:t> al sistema bancario nel periodo gennaio-giugno 2017</a:t>
            </a:r>
          </a:p>
        </p:txBody>
      </p:sp>
      <p:sp>
        <p:nvSpPr>
          <p:cNvPr id="14" name="Text Box 22"/>
          <p:cNvSpPr txBox="1">
            <a:spLocks noChangeArrowheads="1"/>
          </p:cNvSpPr>
          <p:nvPr/>
        </p:nvSpPr>
        <p:spPr bwMode="auto">
          <a:xfrm>
            <a:off x="4552100" y="2551789"/>
            <a:ext cx="451324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u="sng" dirty="0">
                <a:latin typeface="Calibri" panose="020F0502020204030204" pitchFamily="34" charset="0"/>
              </a:rPr>
              <a:t>Esito della domanda di credito</a:t>
            </a:r>
            <a:r>
              <a:rPr lang="it-IT" altLang="it-IT" sz="1400" dirty="0">
                <a:latin typeface="Calibri" panose="020F0502020204030204" pitchFamily="34" charset="0"/>
              </a:rPr>
              <a:t> nel periodo </a:t>
            </a:r>
            <a:r>
              <a:rPr lang="it-IT" altLang="it-IT" sz="1400" dirty="0" err="1">
                <a:latin typeface="Calibri" panose="020F0502020204030204" pitchFamily="34" charset="0"/>
              </a:rPr>
              <a:t>Gen</a:t>
            </a:r>
            <a:r>
              <a:rPr lang="it-IT" altLang="it-IT" sz="1400" dirty="0">
                <a:latin typeface="Calibri" panose="020F0502020204030204" pitchFamily="34" charset="0"/>
              </a:rPr>
              <a:t> - </a:t>
            </a:r>
            <a:r>
              <a:rPr lang="it-IT" altLang="it-IT" sz="1400" dirty="0" err="1">
                <a:latin typeface="Calibri" panose="020F0502020204030204" pitchFamily="34" charset="0"/>
              </a:rPr>
              <a:t>Giu</a:t>
            </a:r>
            <a:r>
              <a:rPr lang="it-IT" altLang="it-IT" sz="1400" dirty="0">
                <a:latin typeface="Calibri" panose="020F0502020204030204" pitchFamily="34" charset="0"/>
              </a:rPr>
              <a:t> 2017 </a:t>
            </a:r>
            <a:r>
              <a:rPr lang="it-IT" altLang="it-IT" sz="1400" b="0" dirty="0">
                <a:latin typeface="Calibri" panose="020F0502020204030204" pitchFamily="34" charset="0"/>
              </a:rPr>
              <a:t>(analisi effettuata sul </a:t>
            </a:r>
            <a:r>
              <a:rPr lang="it-IT" altLang="it-IT" sz="1400" b="0" dirty="0">
                <a:solidFill>
                  <a:schemeClr val="tx2">
                    <a:lumMod val="85000"/>
                    <a:lumOff val="15000"/>
                  </a:schemeClr>
                </a:solidFill>
                <a:latin typeface="Calibri" panose="020F0502020204030204" pitchFamily="34" charset="0"/>
              </a:rPr>
              <a:t>21,1%</a:t>
            </a:r>
            <a:r>
              <a:rPr lang="it-IT" altLang="it-IT" sz="1400" b="0" dirty="0">
                <a:latin typeface="Calibri" panose="020F0502020204030204" pitchFamily="34" charset="0"/>
              </a:rPr>
              <a:t> del campione)</a:t>
            </a:r>
          </a:p>
        </p:txBody>
      </p:sp>
      <p:sp>
        <p:nvSpPr>
          <p:cNvPr id="21" name="CasellaDiTesto 20"/>
          <p:cNvSpPr txBox="1">
            <a:spLocks noChangeArrowheads="1"/>
          </p:cNvSpPr>
          <p:nvPr/>
        </p:nvSpPr>
        <p:spPr bwMode="auto">
          <a:xfrm>
            <a:off x="5526944" y="3208405"/>
            <a:ext cx="14398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200" b="0" dirty="0">
                <a:solidFill>
                  <a:srgbClr val="1F4E79"/>
                </a:solidFill>
                <a:latin typeface="Calibri" panose="020F0502020204030204" pitchFamily="34" charset="0"/>
              </a:rPr>
              <a:t>37</a:t>
            </a:r>
            <a:r>
              <a:rPr lang="it-IT" sz="1800" b="0" dirty="0">
                <a:solidFill>
                  <a:srgbClr val="1F4E79"/>
                </a:solidFill>
                <a:latin typeface="Calibri" panose="020F0502020204030204" pitchFamily="34" charset="0"/>
              </a:rPr>
              <a:t>,</a:t>
            </a:r>
            <a:r>
              <a:rPr lang="it-IT" sz="1600" b="0" dirty="0">
                <a:solidFill>
                  <a:srgbClr val="1F4E79"/>
                </a:solidFill>
                <a:latin typeface="Calibri" panose="020F0502020204030204" pitchFamily="34" charset="0"/>
              </a:rPr>
              <a:t>7%</a:t>
            </a:r>
            <a:r>
              <a:rPr lang="it-IT" sz="2800" b="0" dirty="0">
                <a:solidFill>
                  <a:srgbClr val="1F4E79"/>
                </a:solidFill>
                <a:latin typeface="Calibri" panose="020F0502020204030204" pitchFamily="34" charset="0"/>
              </a:rPr>
              <a:t> </a:t>
            </a:r>
            <a:r>
              <a:rPr lang="it-IT" sz="1600" b="0" i="1" dirty="0">
                <a:solidFill>
                  <a:srgbClr val="1F4E79"/>
                </a:solidFill>
                <a:latin typeface="Calibri" panose="020F0502020204030204" pitchFamily="34" charset="0"/>
              </a:rPr>
              <a:t>(-0,3)</a:t>
            </a:r>
            <a:endParaRPr lang="it-IT" sz="3200" b="0" i="1" dirty="0">
              <a:solidFill>
                <a:srgbClr val="1F4E79"/>
              </a:solidFill>
              <a:latin typeface="Calibri" panose="020F0502020204030204" pitchFamily="34" charset="0"/>
            </a:endParaRPr>
          </a:p>
        </p:txBody>
      </p:sp>
      <p:sp>
        <p:nvSpPr>
          <p:cNvPr id="22" name="Text Box 22"/>
          <p:cNvSpPr txBox="1">
            <a:spLocks noChangeArrowheads="1"/>
          </p:cNvSpPr>
          <p:nvPr/>
        </p:nvSpPr>
        <p:spPr bwMode="auto">
          <a:xfrm>
            <a:off x="6938871" y="3284984"/>
            <a:ext cx="212647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364E88"/>
                </a:solidFill>
                <a:latin typeface="Calibri" panose="020F0502020204030204" pitchFamily="34" charset="0"/>
              </a:rPr>
              <a:t>ACCOLTA con ammontare pari o superiore</a:t>
            </a:r>
          </a:p>
        </p:txBody>
      </p:sp>
      <p:sp>
        <p:nvSpPr>
          <p:cNvPr id="23" name="CasellaDiTesto 22"/>
          <p:cNvSpPr txBox="1">
            <a:spLocks noChangeArrowheads="1"/>
          </p:cNvSpPr>
          <p:nvPr/>
        </p:nvSpPr>
        <p:spPr bwMode="auto">
          <a:xfrm>
            <a:off x="5526944" y="3839876"/>
            <a:ext cx="14398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200" b="0" dirty="0">
                <a:solidFill>
                  <a:srgbClr val="C00000"/>
                </a:solidFill>
                <a:latin typeface="Calibri" panose="020F0502020204030204" pitchFamily="34" charset="0"/>
              </a:rPr>
              <a:t>33</a:t>
            </a:r>
            <a:r>
              <a:rPr lang="it-IT" sz="1800" b="0" dirty="0">
                <a:solidFill>
                  <a:srgbClr val="C00000"/>
                </a:solidFill>
                <a:latin typeface="Calibri" panose="020F0502020204030204" pitchFamily="34" charset="0"/>
              </a:rPr>
              <a:t>,</a:t>
            </a:r>
            <a:r>
              <a:rPr lang="it-IT" sz="1600" b="0" dirty="0">
                <a:solidFill>
                  <a:srgbClr val="C00000"/>
                </a:solidFill>
                <a:latin typeface="Calibri" panose="020F0502020204030204" pitchFamily="34" charset="0"/>
              </a:rPr>
              <a:t>2%</a:t>
            </a:r>
            <a:r>
              <a:rPr lang="it-IT" sz="2800" b="0" dirty="0">
                <a:solidFill>
                  <a:srgbClr val="C00000"/>
                </a:solidFill>
                <a:latin typeface="Calibri" panose="020F0502020204030204" pitchFamily="34" charset="0"/>
              </a:rPr>
              <a:t> </a:t>
            </a:r>
            <a:r>
              <a:rPr lang="it-IT" sz="1600" b="0" i="1" dirty="0">
                <a:solidFill>
                  <a:srgbClr val="C00000"/>
                </a:solidFill>
                <a:latin typeface="Calibri" panose="020F0502020204030204" pitchFamily="34" charset="0"/>
              </a:rPr>
              <a:t>(-0,1)</a:t>
            </a:r>
            <a:endParaRPr lang="it-IT" sz="1600" b="0" dirty="0">
              <a:solidFill>
                <a:srgbClr val="C00000"/>
              </a:solidFill>
              <a:latin typeface="Calibri" panose="020F0502020204030204" pitchFamily="34" charset="0"/>
            </a:endParaRPr>
          </a:p>
        </p:txBody>
      </p:sp>
      <p:sp>
        <p:nvSpPr>
          <p:cNvPr id="24" name="Text Box 22"/>
          <p:cNvSpPr txBox="1">
            <a:spLocks noChangeArrowheads="1"/>
          </p:cNvSpPr>
          <p:nvPr/>
        </p:nvSpPr>
        <p:spPr bwMode="auto">
          <a:xfrm>
            <a:off x="6938872" y="3916455"/>
            <a:ext cx="199818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C00000"/>
                </a:solidFill>
                <a:latin typeface="Calibri" panose="020F0502020204030204" pitchFamily="34" charset="0"/>
              </a:rPr>
              <a:t>ACCOLTA con ammontare inferiore</a:t>
            </a:r>
          </a:p>
        </p:txBody>
      </p:sp>
      <p:sp>
        <p:nvSpPr>
          <p:cNvPr id="25" name="CasellaDiTesto 24"/>
          <p:cNvSpPr txBox="1">
            <a:spLocks noChangeArrowheads="1"/>
          </p:cNvSpPr>
          <p:nvPr/>
        </p:nvSpPr>
        <p:spPr bwMode="auto">
          <a:xfrm>
            <a:off x="5441986" y="4442840"/>
            <a:ext cx="15247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200" b="0" dirty="0">
                <a:solidFill>
                  <a:srgbClr val="C00000"/>
                </a:solidFill>
                <a:latin typeface="Calibri" panose="020F0502020204030204" pitchFamily="34" charset="0"/>
              </a:rPr>
              <a:t>19,</a:t>
            </a:r>
            <a:r>
              <a:rPr lang="it-IT" sz="1600" b="0" dirty="0">
                <a:solidFill>
                  <a:srgbClr val="C00000"/>
                </a:solidFill>
                <a:latin typeface="Calibri" panose="020F0502020204030204" pitchFamily="34" charset="0"/>
              </a:rPr>
              <a:t>8%</a:t>
            </a:r>
            <a:r>
              <a:rPr lang="it-IT" sz="2800" b="0" dirty="0">
                <a:solidFill>
                  <a:srgbClr val="C00000"/>
                </a:solidFill>
                <a:latin typeface="Calibri" panose="020F0502020204030204" pitchFamily="34" charset="0"/>
              </a:rPr>
              <a:t> </a:t>
            </a:r>
            <a:r>
              <a:rPr lang="it-IT" sz="1600" b="0" i="1" dirty="0">
                <a:solidFill>
                  <a:srgbClr val="C00000"/>
                </a:solidFill>
                <a:latin typeface="Calibri" panose="020F0502020204030204" pitchFamily="34" charset="0"/>
              </a:rPr>
              <a:t>(+1,8)</a:t>
            </a:r>
            <a:endParaRPr lang="it-IT" sz="3200" b="0" dirty="0">
              <a:solidFill>
                <a:srgbClr val="C00000"/>
              </a:solidFill>
              <a:latin typeface="Calibri" panose="020F0502020204030204" pitchFamily="34" charset="0"/>
            </a:endParaRPr>
          </a:p>
        </p:txBody>
      </p:sp>
      <p:sp>
        <p:nvSpPr>
          <p:cNvPr id="26" name="Text Box 22"/>
          <p:cNvSpPr txBox="1">
            <a:spLocks noChangeArrowheads="1"/>
          </p:cNvSpPr>
          <p:nvPr/>
        </p:nvSpPr>
        <p:spPr bwMode="auto">
          <a:xfrm>
            <a:off x="6938872" y="4674753"/>
            <a:ext cx="19981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rgbClr val="C00000"/>
                </a:solidFill>
                <a:latin typeface="Calibri" panose="020F0502020204030204" pitchFamily="34" charset="0"/>
              </a:rPr>
              <a:t>NON ACCOLTA</a:t>
            </a:r>
          </a:p>
        </p:txBody>
      </p:sp>
      <p:sp>
        <p:nvSpPr>
          <p:cNvPr id="29" name="CasellaDiTesto 28"/>
          <p:cNvSpPr txBox="1">
            <a:spLocks noChangeArrowheads="1"/>
          </p:cNvSpPr>
          <p:nvPr/>
        </p:nvSpPr>
        <p:spPr bwMode="auto">
          <a:xfrm>
            <a:off x="5677627" y="5049550"/>
            <a:ext cx="12891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3200" b="0" dirty="0">
                <a:solidFill>
                  <a:schemeClr val="bg2">
                    <a:lumMod val="75000"/>
                  </a:schemeClr>
                </a:solidFill>
                <a:latin typeface="Calibri" panose="020F0502020204030204" pitchFamily="34" charset="0"/>
              </a:rPr>
              <a:t>9,</a:t>
            </a:r>
            <a:r>
              <a:rPr lang="it-IT" sz="1800" b="0" dirty="0">
                <a:solidFill>
                  <a:schemeClr val="bg2">
                    <a:lumMod val="75000"/>
                  </a:schemeClr>
                </a:solidFill>
                <a:latin typeface="Calibri" panose="020F0502020204030204" pitchFamily="34" charset="0"/>
              </a:rPr>
              <a:t>3</a:t>
            </a:r>
            <a:r>
              <a:rPr lang="it-IT" sz="1600" b="0" dirty="0">
                <a:solidFill>
                  <a:schemeClr val="bg2">
                    <a:lumMod val="75000"/>
                  </a:schemeClr>
                </a:solidFill>
                <a:latin typeface="Calibri" panose="020F0502020204030204" pitchFamily="34" charset="0"/>
              </a:rPr>
              <a:t>%</a:t>
            </a:r>
            <a:r>
              <a:rPr lang="it-IT" sz="2800" b="0" dirty="0">
                <a:solidFill>
                  <a:schemeClr val="bg2">
                    <a:lumMod val="75000"/>
                  </a:schemeClr>
                </a:solidFill>
                <a:latin typeface="Calibri" panose="020F0502020204030204" pitchFamily="34" charset="0"/>
              </a:rPr>
              <a:t> </a:t>
            </a:r>
            <a:r>
              <a:rPr lang="it-IT" sz="1600" b="0" i="1" dirty="0">
                <a:solidFill>
                  <a:schemeClr val="bg2">
                    <a:lumMod val="75000"/>
                  </a:schemeClr>
                </a:solidFill>
                <a:latin typeface="Calibri" panose="020F0502020204030204" pitchFamily="34" charset="0"/>
              </a:rPr>
              <a:t>(-1,4)</a:t>
            </a:r>
            <a:endParaRPr lang="it-IT" sz="3200" b="0" dirty="0">
              <a:solidFill>
                <a:schemeClr val="bg2">
                  <a:lumMod val="75000"/>
                </a:schemeClr>
              </a:solidFill>
              <a:latin typeface="Calibri" panose="020F0502020204030204" pitchFamily="34" charset="0"/>
            </a:endParaRPr>
          </a:p>
        </p:txBody>
      </p:sp>
      <p:sp>
        <p:nvSpPr>
          <p:cNvPr id="30" name="Text Box 22"/>
          <p:cNvSpPr txBox="1">
            <a:spLocks noChangeArrowheads="1"/>
          </p:cNvSpPr>
          <p:nvPr/>
        </p:nvSpPr>
        <p:spPr bwMode="auto">
          <a:xfrm>
            <a:off x="6938872" y="5281463"/>
            <a:ext cx="19981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400" dirty="0">
                <a:solidFill>
                  <a:schemeClr val="bg2">
                    <a:lumMod val="75000"/>
                  </a:schemeClr>
                </a:solidFill>
                <a:latin typeface="Calibri" panose="020F0502020204030204" pitchFamily="34" charset="0"/>
              </a:rPr>
              <a:t>In ATTESA di risposta</a:t>
            </a:r>
          </a:p>
        </p:txBody>
      </p:sp>
      <p:sp>
        <p:nvSpPr>
          <p:cNvPr id="28" name="CasellaDiTesto 27"/>
          <p:cNvSpPr txBox="1">
            <a:spLocks noChangeArrowheads="1"/>
          </p:cNvSpPr>
          <p:nvPr/>
        </p:nvSpPr>
        <p:spPr bwMode="auto">
          <a:xfrm>
            <a:off x="2764412" y="4173758"/>
            <a:ext cx="146090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500" i="1" dirty="0">
                <a:solidFill>
                  <a:srgbClr val="1F4E79"/>
                </a:solidFill>
                <a:latin typeface="Calibri" panose="020F0502020204030204" pitchFamily="34" charset="0"/>
              </a:rPr>
              <a:t>(+0,8 rispetto a giugno 2017)</a:t>
            </a:r>
          </a:p>
        </p:txBody>
      </p:sp>
      <p:pic>
        <p:nvPicPr>
          <p:cNvPr id="27" name="Immagine 26">
            <a:extLst>
              <a:ext uri="{FF2B5EF4-FFF2-40B4-BE49-F238E27FC236}">
                <a16:creationId xmlns:a16="http://schemas.microsoft.com/office/drawing/2014/main" xmlns="" id="{27DB9A05-1001-49D9-8A69-1017C4669C13}"/>
              </a:ext>
            </a:extLst>
          </p:cNvPr>
          <p:cNvPicPr>
            <a:picLocks noChangeAspect="1"/>
          </p:cNvPicPr>
          <p:nvPr/>
        </p:nvPicPr>
        <p:blipFill rotWithShape="1">
          <a:blip r:embed="rId3">
            <a:extLst>
              <a:ext uri="{28A0092B-C50C-407E-A947-70E740481C1C}">
                <a14:useLocalDpi xmlns:a14="http://schemas.microsoft.com/office/drawing/2010/main" val="0"/>
              </a:ext>
            </a:extLst>
          </a:blip>
          <a:srcRect l="70645" t="36952" r="5378" b="37640"/>
          <a:stretch/>
        </p:blipFill>
        <p:spPr>
          <a:xfrm>
            <a:off x="4701171" y="4895641"/>
            <a:ext cx="650548" cy="648000"/>
          </a:xfrm>
          <a:prstGeom prst="rect">
            <a:avLst/>
          </a:prstGeom>
        </p:spPr>
      </p:pic>
      <p:pic>
        <p:nvPicPr>
          <p:cNvPr id="33" name="Immagine 32">
            <a:extLst>
              <a:ext uri="{FF2B5EF4-FFF2-40B4-BE49-F238E27FC236}">
                <a16:creationId xmlns:a16="http://schemas.microsoft.com/office/drawing/2014/main" xmlns="" id="{CD752EFC-8469-43A1-AFC7-94548BC9C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351" y="3185047"/>
            <a:ext cx="631490" cy="631490"/>
          </a:xfrm>
          <a:prstGeom prst="rect">
            <a:avLst/>
          </a:prstGeom>
          <a:solidFill>
            <a:srgbClr val="1F497D"/>
          </a:solidFill>
        </p:spPr>
      </p:pic>
      <p:pic>
        <p:nvPicPr>
          <p:cNvPr id="34" name="Immagine 33">
            <a:extLst>
              <a:ext uri="{FF2B5EF4-FFF2-40B4-BE49-F238E27FC236}">
                <a16:creationId xmlns:a16="http://schemas.microsoft.com/office/drawing/2014/main" xmlns="" id="{7C6FA187-B7EE-4998-B6D7-4D1B8CE2D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3943" y="4096550"/>
            <a:ext cx="631490" cy="631490"/>
          </a:xfrm>
          <a:prstGeom prst="rect">
            <a:avLst/>
          </a:prstGeom>
        </p:spPr>
      </p:pic>
      <p:pic>
        <p:nvPicPr>
          <p:cNvPr id="35" name="Immagine 34">
            <a:extLst>
              <a:ext uri="{FF2B5EF4-FFF2-40B4-BE49-F238E27FC236}">
                <a16:creationId xmlns:a16="http://schemas.microsoft.com/office/drawing/2014/main" xmlns="" id="{FD6B5159-B608-43ED-A015-3AFCCC04B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901899"/>
            <a:ext cx="959723" cy="959723"/>
          </a:xfrm>
          <a:prstGeom prst="rect">
            <a:avLst/>
          </a:prstGeom>
        </p:spPr>
      </p:pic>
      <p:cxnSp>
        <p:nvCxnSpPr>
          <p:cNvPr id="39" name="Connettore diritto 38">
            <a:extLst>
              <a:ext uri="{FF2B5EF4-FFF2-40B4-BE49-F238E27FC236}">
                <a16:creationId xmlns:a16="http://schemas.microsoft.com/office/drawing/2014/main" xmlns="" id="{5A1F45DE-57EB-420F-95F6-C084A717CA69}"/>
              </a:ext>
            </a:extLst>
          </p:cNvPr>
          <p:cNvCxnSpPr>
            <a:cxnSpLocks/>
          </p:cNvCxnSpPr>
          <p:nvPr/>
        </p:nvCxnSpPr>
        <p:spPr bwMode="auto">
          <a:xfrm flipV="1">
            <a:off x="2602340" y="3283893"/>
            <a:ext cx="1900067" cy="363846"/>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40" name="Connettore diritto 39">
            <a:extLst>
              <a:ext uri="{FF2B5EF4-FFF2-40B4-BE49-F238E27FC236}">
                <a16:creationId xmlns:a16="http://schemas.microsoft.com/office/drawing/2014/main" xmlns="" id="{EFEBAD1E-6D39-4D59-9F55-EF46C4567F63}"/>
              </a:ext>
            </a:extLst>
          </p:cNvPr>
          <p:cNvCxnSpPr>
            <a:cxnSpLocks/>
          </p:cNvCxnSpPr>
          <p:nvPr/>
        </p:nvCxnSpPr>
        <p:spPr bwMode="auto">
          <a:xfrm>
            <a:off x="2588649" y="4691743"/>
            <a:ext cx="1827061" cy="615514"/>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36" name="Titolo 1">
            <a:extLst>
              <a:ext uri="{FF2B5EF4-FFF2-40B4-BE49-F238E27FC236}">
                <a16:creationId xmlns:a16="http://schemas.microsoft.com/office/drawing/2014/main" xmlns="" id="{FDD64E70-2DF4-47AF-BF87-9CF19D02842D}"/>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DOMANDA e OFFERTA di credito </a:t>
            </a:r>
            <a:r>
              <a:rPr lang="it-IT" sz="2200" b="1" dirty="0">
                <a:solidFill>
                  <a:srgbClr val="203864"/>
                </a:solidFill>
                <a:latin typeface="Calibri" panose="020F0502020204030204" pitchFamily="34" charset="0"/>
                <a:ea typeface="+mj-ea"/>
                <a:cs typeface="Arial"/>
              </a:rPr>
              <a:t>| </a:t>
            </a:r>
            <a:r>
              <a:rPr lang="it-IT" sz="2200" b="1" dirty="0">
                <a:solidFill>
                  <a:schemeClr val="tx2">
                    <a:lumMod val="85000"/>
                    <a:lumOff val="15000"/>
                  </a:schemeClr>
                </a:solidFill>
                <a:latin typeface="Calibri" panose="020F0502020204030204" pitchFamily="34" charset="0"/>
                <a:ea typeface="+mj-ea"/>
                <a:cs typeface="Arial"/>
              </a:rPr>
              <a:t>I</a:t>
            </a:r>
            <a:r>
              <a:rPr lang="it-IT" sz="2200" dirty="0">
                <a:solidFill>
                  <a:schemeClr val="tx2">
                    <a:lumMod val="85000"/>
                    <a:lumOff val="15000"/>
                  </a:schemeClr>
                </a:solidFill>
                <a:latin typeface="Calibri" panose="020F0502020204030204" pitchFamily="34" charset="0"/>
                <a:cs typeface="Arial"/>
              </a:rPr>
              <a:t>l </a:t>
            </a:r>
            <a:r>
              <a:rPr lang="it-IT" sz="2200" u="sng" dirty="0">
                <a:solidFill>
                  <a:schemeClr val="tx2">
                    <a:lumMod val="85000"/>
                    <a:lumOff val="15000"/>
                  </a:schemeClr>
                </a:solidFill>
                <a:latin typeface="Calibri" panose="020F0502020204030204" pitchFamily="34" charset="0"/>
                <a:cs typeface="Arial"/>
              </a:rPr>
              <a:t>21,1%</a:t>
            </a:r>
            <a:r>
              <a:rPr lang="it-IT" sz="2200" dirty="0">
                <a:solidFill>
                  <a:schemeClr val="tx2">
                    <a:lumMod val="85000"/>
                    <a:lumOff val="15000"/>
                  </a:schemeClr>
                </a:solidFill>
                <a:latin typeface="Calibri" panose="020F0502020204030204" pitchFamily="34" charset="0"/>
                <a:cs typeface="Arial"/>
              </a:rPr>
              <a:t> delle imprese </a:t>
            </a:r>
            <a:r>
              <a:rPr lang="it-IT" sz="2200" u="sng" dirty="0">
                <a:solidFill>
                  <a:schemeClr val="tx2">
                    <a:lumMod val="85000"/>
                    <a:lumOff val="15000"/>
                  </a:schemeClr>
                </a:solidFill>
                <a:latin typeface="Calibri" panose="020F0502020204030204" pitchFamily="34" charset="0"/>
                <a:cs typeface="Arial"/>
              </a:rPr>
              <a:t>ha fatto domanda di credito</a:t>
            </a:r>
            <a:r>
              <a:rPr lang="it-IT" sz="2200" dirty="0">
                <a:solidFill>
                  <a:schemeClr val="tx2">
                    <a:lumMod val="85000"/>
                    <a:lumOff val="15000"/>
                  </a:schemeClr>
                </a:solidFill>
                <a:latin typeface="Calibri" panose="020F0502020204030204" pitchFamily="34" charset="0"/>
                <a:cs typeface="Arial"/>
              </a:rPr>
              <a:t> nella seconda metà del 2017… tra queste, </a:t>
            </a:r>
            <a:r>
              <a:rPr lang="it-IT" sz="2200" u="sng" dirty="0">
                <a:solidFill>
                  <a:schemeClr val="tx2">
                    <a:lumMod val="85000"/>
                    <a:lumOff val="15000"/>
                  </a:schemeClr>
                </a:solidFill>
                <a:latin typeface="Calibri" panose="020F0502020204030204" pitchFamily="34" charset="0"/>
                <a:cs typeface="Arial"/>
              </a:rPr>
              <a:t>quasi il 38% ha visto accolta la propria richiesta</a:t>
            </a:r>
            <a:r>
              <a:rPr lang="it-IT" sz="2200" dirty="0">
                <a:solidFill>
                  <a:schemeClr val="tx2">
                    <a:lumMod val="85000"/>
                    <a:lumOff val="15000"/>
                  </a:schemeClr>
                </a:solidFill>
                <a:latin typeface="Calibri" panose="020F0502020204030204" pitchFamily="34" charset="0"/>
                <a:cs typeface="Arial"/>
              </a:rPr>
              <a:t> con un </a:t>
            </a:r>
            <a:r>
              <a:rPr lang="it-IT" sz="2200" u="sng" dirty="0">
                <a:solidFill>
                  <a:schemeClr val="tx2">
                    <a:lumMod val="85000"/>
                    <a:lumOff val="15000"/>
                  </a:schemeClr>
                </a:solidFill>
                <a:latin typeface="Calibri" panose="020F0502020204030204" pitchFamily="34" charset="0"/>
                <a:cs typeface="Arial"/>
              </a:rPr>
              <a:t>ammontare pari o superiore</a:t>
            </a:r>
            <a:r>
              <a:rPr lang="it-IT" sz="2200" dirty="0">
                <a:solidFill>
                  <a:schemeClr val="tx2">
                    <a:lumMod val="85000"/>
                    <a:lumOff val="15000"/>
                  </a:schemeClr>
                </a:solidFill>
                <a:latin typeface="Calibri" panose="020F0502020204030204" pitchFamily="34" charset="0"/>
                <a:cs typeface="Arial"/>
              </a:rPr>
              <a:t>…</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31" name="Rettangolo 30">
            <a:extLst>
              <a:ext uri="{FF2B5EF4-FFF2-40B4-BE49-F238E27FC236}">
                <a16:creationId xmlns:a16="http://schemas.microsoft.com/office/drawing/2014/main" xmlns="" id="{E675DF5A-F98D-4EFC-B93B-8FD9A6797C83}"/>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98891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bwMode="auto">
          <a:xfrm>
            <a:off x="467296" y="1436159"/>
            <a:ext cx="3528640" cy="2356625"/>
          </a:xfrm>
          <a:prstGeom prst="rect">
            <a:avLst/>
          </a:prstGeom>
          <a:solidFill>
            <a:schemeClr val="bg1"/>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8" name="Immagine 7">
            <a:extLst>
              <a:ext uri="{FF2B5EF4-FFF2-40B4-BE49-F238E27FC236}">
                <a16:creationId xmlns:a16="http://schemas.microsoft.com/office/drawing/2014/main" xmlns="" id="{714E63D8-7B39-4490-B978-F24995D7FDCF}"/>
              </a:ext>
            </a:extLst>
          </p:cNvPr>
          <p:cNvPicPr>
            <a:picLocks noChangeAspect="1"/>
          </p:cNvPicPr>
          <p:nvPr/>
        </p:nvPicPr>
        <p:blipFill>
          <a:blip r:embed="rId2"/>
          <a:stretch>
            <a:fillRect/>
          </a:stretch>
        </p:blipFill>
        <p:spPr>
          <a:xfrm>
            <a:off x="5443470" y="2036375"/>
            <a:ext cx="3042439" cy="3883409"/>
          </a:xfrm>
          <a:prstGeom prst="rect">
            <a:avLst/>
          </a:prstGeom>
        </p:spPr>
      </p:pic>
      <p:pic>
        <p:nvPicPr>
          <p:cNvPr id="34" name="Immagine 33">
            <a:extLst>
              <a:ext uri="{FF2B5EF4-FFF2-40B4-BE49-F238E27FC236}">
                <a16:creationId xmlns:a16="http://schemas.microsoft.com/office/drawing/2014/main" xmlns="" id="{23E29DE1-CD9F-4018-891E-9497DE30EEA3}"/>
              </a:ext>
            </a:extLst>
          </p:cNvPr>
          <p:cNvPicPr>
            <a:picLocks noChangeAspect="1"/>
          </p:cNvPicPr>
          <p:nvPr/>
        </p:nvPicPr>
        <p:blipFill>
          <a:blip r:embed="rId3"/>
          <a:stretch>
            <a:fillRect/>
          </a:stretch>
        </p:blipFill>
        <p:spPr>
          <a:xfrm>
            <a:off x="4974747" y="3110023"/>
            <a:ext cx="2467406" cy="1892250"/>
          </a:xfrm>
          <a:prstGeom prst="rect">
            <a:avLst/>
          </a:prstGeom>
        </p:spPr>
      </p:pic>
      <p:pic>
        <p:nvPicPr>
          <p:cNvPr id="24" name="Immagine 23">
            <a:extLst>
              <a:ext uri="{FF2B5EF4-FFF2-40B4-BE49-F238E27FC236}">
                <a16:creationId xmlns:a16="http://schemas.microsoft.com/office/drawing/2014/main" xmlns="" id="{B20E7429-D42B-4CD2-B59B-8EF44CA7F8BE}"/>
              </a:ext>
            </a:extLst>
          </p:cNvPr>
          <p:cNvPicPr>
            <a:picLocks noChangeAspect="1"/>
          </p:cNvPicPr>
          <p:nvPr/>
        </p:nvPicPr>
        <p:blipFill>
          <a:blip r:embed="rId4"/>
          <a:stretch>
            <a:fillRect/>
          </a:stretch>
        </p:blipFill>
        <p:spPr>
          <a:xfrm rot="606896">
            <a:off x="4587546" y="1591857"/>
            <a:ext cx="1810655" cy="2061900"/>
          </a:xfrm>
          <a:prstGeom prst="rect">
            <a:avLst/>
          </a:prstGeom>
        </p:spPr>
      </p:pic>
      <p:pic>
        <p:nvPicPr>
          <p:cNvPr id="3" name="Immagine 2">
            <a:extLst>
              <a:ext uri="{FF2B5EF4-FFF2-40B4-BE49-F238E27FC236}">
                <a16:creationId xmlns:a16="http://schemas.microsoft.com/office/drawing/2014/main" xmlns="" id="{A83050C4-47D5-4489-9836-B391567B1D72}"/>
              </a:ext>
            </a:extLst>
          </p:cNvPr>
          <p:cNvPicPr>
            <a:picLocks noChangeAspect="1"/>
          </p:cNvPicPr>
          <p:nvPr/>
        </p:nvPicPr>
        <p:blipFill>
          <a:blip r:embed="rId5"/>
          <a:stretch>
            <a:fillRect/>
          </a:stretch>
        </p:blipFill>
        <p:spPr>
          <a:xfrm>
            <a:off x="549674" y="1600905"/>
            <a:ext cx="3440474" cy="2068019"/>
          </a:xfrm>
          <a:prstGeom prst="rect">
            <a:avLst/>
          </a:prstGeom>
        </p:spPr>
      </p:pic>
      <p:sp>
        <p:nvSpPr>
          <p:cNvPr id="7" name="Text Box 49"/>
          <p:cNvSpPr txBox="1">
            <a:spLocks noChangeArrowheads="1"/>
          </p:cNvSpPr>
          <p:nvPr/>
        </p:nvSpPr>
        <p:spPr bwMode="auto">
          <a:xfrm>
            <a:off x="395536" y="4365104"/>
            <a:ext cx="3784359" cy="216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it-IT" sz="900" dirty="0">
                <a:latin typeface="Calibri" panose="020F0502020204030204" pitchFamily="34" charset="0"/>
                <a:cs typeface="Arial" panose="020B0604020202020204" pitchFamily="34" charset="0"/>
              </a:rPr>
              <a:t>Base campione</a:t>
            </a:r>
            <a:r>
              <a:rPr lang="it-IT" altLang="it-IT" sz="900" b="0" dirty="0">
                <a:latin typeface="Calibri" panose="020F0502020204030204" pitchFamily="34" charset="0"/>
                <a:cs typeface="Arial" panose="020B0604020202020204" pitchFamily="34" charset="0"/>
              </a:rPr>
              <a:t>: 1.000 casi. Percentuali ricalcolate facendo =100,0 le imprese che nei trimestri considerati hanno chiesto un fido o un finanziamento, o hanno chiesto di rinegoziare un fido o un finanziamento esistente. (</a:t>
            </a:r>
            <a:r>
              <a:rPr lang="it-IT" altLang="it-IT" sz="900" dirty="0">
                <a:latin typeface="Calibri" panose="020F0502020204030204" pitchFamily="34" charset="0"/>
                <a:cs typeface="Arial" panose="020B0604020202020204" pitchFamily="34" charset="0"/>
              </a:rPr>
              <a:t>Irrigidimento</a:t>
            </a:r>
            <a:r>
              <a:rPr lang="it-IT" altLang="it-IT" sz="900" b="0" dirty="0">
                <a:latin typeface="Calibri" panose="020F0502020204030204" pitchFamily="34" charset="0"/>
                <a:cs typeface="Arial" panose="020B0604020202020204" pitchFamily="34" charset="0"/>
              </a:rPr>
              <a:t> = richiesta accolta con ammontare inferiore + richiesta non accolta). </a:t>
            </a:r>
            <a:r>
              <a:rPr lang="it-IT" altLang="it-IT" sz="900" dirty="0">
                <a:latin typeface="Calibri" panose="020F0502020204030204" pitchFamily="34" charset="0"/>
                <a:cs typeface="Arial" panose="020B0604020202020204" pitchFamily="34" charset="0"/>
              </a:rPr>
              <a:t>Testo originale della domanda</a:t>
            </a:r>
            <a:r>
              <a:rPr lang="it-IT" altLang="it-IT" sz="900" b="0" dirty="0">
                <a:latin typeface="Calibri" panose="020F0502020204030204" pitchFamily="34" charset="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sei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latin typeface="Calibri" panose="020F0502020204030204" pitchFamily="34" charset="0"/>
                <a:cs typeface="Arial" panose="020B0604020202020204" pitchFamily="34" charset="0"/>
              </a:rPr>
              <a:t>. </a:t>
            </a:r>
            <a:r>
              <a:rPr lang="it-IT" altLang="ja-JP" sz="900" dirty="0">
                <a:latin typeface="Calibri" panose="020F0502020204030204" pitchFamily="34" charset="0"/>
                <a:cs typeface="Arial" panose="020B0604020202020204" pitchFamily="34" charset="0"/>
              </a:rPr>
              <a:t>I dati sono riportati all’universo.</a:t>
            </a:r>
            <a:endParaRPr lang="it-IT" altLang="it-IT" sz="900" dirty="0">
              <a:latin typeface="Calibri" panose="020F050202020403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xmlns="" id="{10A08E65-4844-4CB2-97DB-120F2C8CBC27}"/>
              </a:ext>
            </a:extLst>
          </p:cNvPr>
          <p:cNvSpPr txBox="1"/>
          <p:nvPr/>
        </p:nvSpPr>
        <p:spPr>
          <a:xfrm>
            <a:off x="6543393" y="1887336"/>
            <a:ext cx="1340900" cy="338554"/>
          </a:xfrm>
          <a:prstGeom prst="rect">
            <a:avLst/>
          </a:prstGeom>
          <a:noFill/>
        </p:spPr>
        <p:txBody>
          <a:bodyPr wrap="square" rtlCol="0">
            <a:spAutoFit/>
          </a:bodyPr>
          <a:lstStyle/>
          <a:p>
            <a:r>
              <a:rPr lang="it-IT" sz="1600" dirty="0">
                <a:latin typeface="Calibri" panose="020F0502020204030204" pitchFamily="34" charset="0"/>
              </a:rPr>
              <a:t>Nord Est</a:t>
            </a:r>
          </a:p>
        </p:txBody>
      </p:sp>
      <p:sp>
        <p:nvSpPr>
          <p:cNvPr id="11" name="CasellaDiTesto 10">
            <a:extLst>
              <a:ext uri="{FF2B5EF4-FFF2-40B4-BE49-F238E27FC236}">
                <a16:creationId xmlns:a16="http://schemas.microsoft.com/office/drawing/2014/main" xmlns="" id="{E9882E1E-5DF6-450E-9859-4FE0834231A8}"/>
              </a:ext>
            </a:extLst>
          </p:cNvPr>
          <p:cNvSpPr txBox="1"/>
          <p:nvPr/>
        </p:nvSpPr>
        <p:spPr>
          <a:xfrm>
            <a:off x="7017929" y="2145588"/>
            <a:ext cx="829073"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42,</a:t>
            </a:r>
            <a:r>
              <a:rPr lang="it-IT" sz="1600" b="1" dirty="0"/>
              <a:t>0%</a:t>
            </a:r>
            <a:endParaRPr lang="it-IT" sz="2400" b="1" dirty="0"/>
          </a:p>
        </p:txBody>
      </p:sp>
      <p:sp>
        <p:nvSpPr>
          <p:cNvPr id="12" name="CasellaDiTesto 11">
            <a:extLst>
              <a:ext uri="{FF2B5EF4-FFF2-40B4-BE49-F238E27FC236}">
                <a16:creationId xmlns:a16="http://schemas.microsoft.com/office/drawing/2014/main" xmlns="" id="{1FB84A7D-FD5B-4CE4-9BE5-0DF503C8D68D}"/>
              </a:ext>
            </a:extLst>
          </p:cNvPr>
          <p:cNvSpPr txBox="1"/>
          <p:nvPr/>
        </p:nvSpPr>
        <p:spPr>
          <a:xfrm>
            <a:off x="7368565" y="4356839"/>
            <a:ext cx="1125129" cy="338554"/>
          </a:xfrm>
          <a:prstGeom prst="rect">
            <a:avLst/>
          </a:prstGeom>
          <a:noFill/>
        </p:spPr>
        <p:txBody>
          <a:bodyPr wrap="square" rtlCol="0">
            <a:spAutoFit/>
          </a:bodyPr>
          <a:lstStyle/>
          <a:p>
            <a:r>
              <a:rPr lang="it-IT" sz="1600" dirty="0">
                <a:latin typeface="Calibri" panose="020F0502020204030204" pitchFamily="34" charset="0"/>
              </a:rPr>
              <a:t>Sud e Isole</a:t>
            </a:r>
          </a:p>
        </p:txBody>
      </p:sp>
      <p:sp>
        <p:nvSpPr>
          <p:cNvPr id="13" name="CasellaDiTesto 12">
            <a:extLst>
              <a:ext uri="{FF2B5EF4-FFF2-40B4-BE49-F238E27FC236}">
                <a16:creationId xmlns:a16="http://schemas.microsoft.com/office/drawing/2014/main" xmlns="" id="{00F93510-44A1-4389-B911-DF82382E317E}"/>
              </a:ext>
            </a:extLst>
          </p:cNvPr>
          <p:cNvSpPr txBox="1"/>
          <p:nvPr/>
        </p:nvSpPr>
        <p:spPr>
          <a:xfrm>
            <a:off x="7931140" y="4621359"/>
            <a:ext cx="829073"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33,</a:t>
            </a:r>
            <a:r>
              <a:rPr lang="it-IT" sz="1600" dirty="0">
                <a:solidFill>
                  <a:srgbClr val="1F4E79"/>
                </a:solidFill>
                <a:latin typeface="Calibri" panose="020F0502020204030204" pitchFamily="34" charset="0"/>
              </a:rPr>
              <a:t>0%</a:t>
            </a:r>
            <a:endParaRPr lang="it-IT" sz="3600" dirty="0">
              <a:solidFill>
                <a:srgbClr val="1F4E79"/>
              </a:solidFill>
              <a:latin typeface="Calibri" panose="020F0502020204030204" pitchFamily="34" charset="0"/>
            </a:endParaRPr>
          </a:p>
        </p:txBody>
      </p:sp>
      <p:sp>
        <p:nvSpPr>
          <p:cNvPr id="14" name="CasellaDiTesto 13">
            <a:extLst>
              <a:ext uri="{FF2B5EF4-FFF2-40B4-BE49-F238E27FC236}">
                <a16:creationId xmlns:a16="http://schemas.microsoft.com/office/drawing/2014/main" xmlns="" id="{E5DFF607-54AA-4795-BB53-66B4AD058EF9}"/>
              </a:ext>
            </a:extLst>
          </p:cNvPr>
          <p:cNvSpPr txBox="1"/>
          <p:nvPr/>
        </p:nvSpPr>
        <p:spPr>
          <a:xfrm>
            <a:off x="6132936" y="3340999"/>
            <a:ext cx="1340900" cy="338554"/>
          </a:xfrm>
          <a:prstGeom prst="rect">
            <a:avLst/>
          </a:prstGeom>
          <a:noFill/>
        </p:spPr>
        <p:txBody>
          <a:bodyPr wrap="square" rtlCol="0">
            <a:spAutoFit/>
          </a:bodyPr>
          <a:lstStyle/>
          <a:p>
            <a:r>
              <a:rPr lang="it-IT" sz="1600" dirty="0">
                <a:latin typeface="Calibri" panose="020F0502020204030204" pitchFamily="34" charset="0"/>
              </a:rPr>
              <a:t>Centro</a:t>
            </a:r>
          </a:p>
        </p:txBody>
      </p:sp>
      <p:sp>
        <p:nvSpPr>
          <p:cNvPr id="15" name="CasellaDiTesto 14">
            <a:extLst>
              <a:ext uri="{FF2B5EF4-FFF2-40B4-BE49-F238E27FC236}">
                <a16:creationId xmlns:a16="http://schemas.microsoft.com/office/drawing/2014/main" xmlns="" id="{8AF4290F-62B5-451C-B92B-910092F3D040}"/>
              </a:ext>
            </a:extLst>
          </p:cNvPr>
          <p:cNvSpPr txBox="1"/>
          <p:nvPr/>
        </p:nvSpPr>
        <p:spPr>
          <a:xfrm>
            <a:off x="6665133" y="3622772"/>
            <a:ext cx="829073" cy="461665"/>
          </a:xfrm>
          <a:prstGeom prst="rect">
            <a:avLst/>
          </a:prstGeom>
          <a:noFill/>
        </p:spPr>
        <p:txBody>
          <a:bodyPr wrap="none" rtlCol="0">
            <a:spAutoFit/>
          </a:bodyPr>
          <a:lstStyle/>
          <a:p>
            <a:pPr algn="ctr"/>
            <a:r>
              <a:rPr lang="it-IT" sz="2400" dirty="0">
                <a:solidFill>
                  <a:srgbClr val="1F4E79"/>
                </a:solidFill>
                <a:latin typeface="Calibri" panose="020F0502020204030204" pitchFamily="34" charset="0"/>
              </a:rPr>
              <a:t>35,</a:t>
            </a:r>
            <a:r>
              <a:rPr lang="it-IT" sz="1600" dirty="0">
                <a:solidFill>
                  <a:srgbClr val="1F4E79"/>
                </a:solidFill>
                <a:latin typeface="Calibri" panose="020F0502020204030204" pitchFamily="34" charset="0"/>
              </a:rPr>
              <a:t>0%</a:t>
            </a:r>
            <a:endParaRPr lang="it-IT" sz="3600" dirty="0">
              <a:solidFill>
                <a:srgbClr val="1F4E79"/>
              </a:solidFill>
              <a:latin typeface="Calibri" panose="020F0502020204030204" pitchFamily="34" charset="0"/>
            </a:endParaRPr>
          </a:p>
        </p:txBody>
      </p:sp>
      <p:sp>
        <p:nvSpPr>
          <p:cNvPr id="16" name="CasellaDiTesto 15">
            <a:extLst>
              <a:ext uri="{FF2B5EF4-FFF2-40B4-BE49-F238E27FC236}">
                <a16:creationId xmlns:a16="http://schemas.microsoft.com/office/drawing/2014/main" xmlns="" id="{E2B0222A-3610-4491-AC66-FFA873D240E4}"/>
              </a:ext>
            </a:extLst>
          </p:cNvPr>
          <p:cNvSpPr txBox="1"/>
          <p:nvPr/>
        </p:nvSpPr>
        <p:spPr>
          <a:xfrm>
            <a:off x="4799414" y="2284253"/>
            <a:ext cx="1340900" cy="338554"/>
          </a:xfrm>
          <a:prstGeom prst="rect">
            <a:avLst/>
          </a:prstGeom>
          <a:noFill/>
        </p:spPr>
        <p:txBody>
          <a:bodyPr wrap="square" rtlCol="0">
            <a:spAutoFit/>
          </a:bodyPr>
          <a:lstStyle/>
          <a:p>
            <a:r>
              <a:rPr lang="it-IT" sz="1600" dirty="0">
                <a:latin typeface="Calibri" panose="020F0502020204030204" pitchFamily="34" charset="0"/>
              </a:rPr>
              <a:t>Nord Ovest</a:t>
            </a:r>
          </a:p>
        </p:txBody>
      </p:sp>
      <p:sp>
        <p:nvSpPr>
          <p:cNvPr id="17" name="CasellaDiTesto 16">
            <a:extLst>
              <a:ext uri="{FF2B5EF4-FFF2-40B4-BE49-F238E27FC236}">
                <a16:creationId xmlns:a16="http://schemas.microsoft.com/office/drawing/2014/main" xmlns="" id="{1397E653-08CB-4136-83EF-F34899D5E1AB}"/>
              </a:ext>
            </a:extLst>
          </p:cNvPr>
          <p:cNvSpPr txBox="1"/>
          <p:nvPr/>
        </p:nvSpPr>
        <p:spPr>
          <a:xfrm>
            <a:off x="5322571" y="2552177"/>
            <a:ext cx="829073" cy="461665"/>
          </a:xfrm>
          <a:prstGeom prst="rect">
            <a:avLst/>
          </a:prstGeom>
          <a:noFill/>
        </p:spPr>
        <p:txBody>
          <a:bodyPr wrap="none" rtlCol="0">
            <a:spAutoFit/>
          </a:bodyPr>
          <a:lstStyle>
            <a:defPPr>
              <a:defRPr lang="it-IT"/>
            </a:defPPr>
            <a:lvl1pPr algn="ctr">
              <a:defRPr sz="3600" b="0">
                <a:solidFill>
                  <a:srgbClr val="1F4E79"/>
                </a:solidFill>
                <a:latin typeface="Calibri" panose="020F0502020204030204" pitchFamily="34" charset="0"/>
              </a:defRPr>
            </a:lvl1pPr>
          </a:lstStyle>
          <a:p>
            <a:r>
              <a:rPr lang="it-IT" sz="2400" b="1" dirty="0"/>
              <a:t>45,</a:t>
            </a:r>
            <a:r>
              <a:rPr lang="it-IT" sz="1600" b="1" dirty="0"/>
              <a:t>4%</a:t>
            </a:r>
            <a:endParaRPr lang="it-IT" sz="2400" b="1" dirty="0"/>
          </a:p>
        </p:txBody>
      </p:sp>
      <p:pic>
        <p:nvPicPr>
          <p:cNvPr id="25" name="Immagine 24">
            <a:extLst>
              <a:ext uri="{FF2B5EF4-FFF2-40B4-BE49-F238E27FC236}">
                <a16:creationId xmlns:a16="http://schemas.microsoft.com/office/drawing/2014/main" xmlns="" id="{29E87A61-9651-482B-92C6-FFEA4A60D277}"/>
              </a:ext>
            </a:extLst>
          </p:cNvPr>
          <p:cNvPicPr>
            <a:picLocks noChangeAspect="1"/>
          </p:cNvPicPr>
          <p:nvPr/>
        </p:nvPicPr>
        <p:blipFill>
          <a:blip r:embed="rId6"/>
          <a:stretch>
            <a:fillRect/>
          </a:stretch>
        </p:blipFill>
        <p:spPr>
          <a:xfrm rot="5400000">
            <a:off x="1873881" y="-451551"/>
            <a:ext cx="1027593" cy="4591666"/>
          </a:xfrm>
          <a:prstGeom prst="rect">
            <a:avLst/>
          </a:prstGeom>
        </p:spPr>
      </p:pic>
      <p:sp>
        <p:nvSpPr>
          <p:cNvPr id="33" name="Text Box 22">
            <a:extLst>
              <a:ext uri="{FF2B5EF4-FFF2-40B4-BE49-F238E27FC236}">
                <a16:creationId xmlns:a16="http://schemas.microsoft.com/office/drawing/2014/main" xmlns="" id="{383F9AD6-5D1E-4DFF-9765-B39C656E3DCA}"/>
              </a:ext>
            </a:extLst>
          </p:cNvPr>
          <p:cNvSpPr txBox="1">
            <a:spLocks noChangeArrowheads="1"/>
          </p:cNvSpPr>
          <p:nvPr/>
        </p:nvSpPr>
        <p:spPr bwMode="auto">
          <a:xfrm>
            <a:off x="400549" y="1066869"/>
            <a:ext cx="32517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it-IT" altLang="it-IT" sz="1800" i="1" dirty="0">
                <a:solidFill>
                  <a:srgbClr val="1F4E79"/>
                </a:solidFill>
                <a:latin typeface="Calibri" panose="020F0502020204030204" pitchFamily="34" charset="0"/>
              </a:rPr>
              <a:t>Esito della domanda di credito</a:t>
            </a:r>
          </a:p>
        </p:txBody>
      </p:sp>
      <p:pic>
        <p:nvPicPr>
          <p:cNvPr id="23" name="Immagine 22">
            <a:extLst>
              <a:ext uri="{FF2B5EF4-FFF2-40B4-BE49-F238E27FC236}">
                <a16:creationId xmlns:a16="http://schemas.microsoft.com/office/drawing/2014/main" xmlns="" id="{37687C05-579C-4FFA-812C-C0E6A99B38E0}"/>
              </a:ext>
            </a:extLst>
          </p:cNvPr>
          <p:cNvPicPr>
            <a:picLocks noChangeAspect="1"/>
          </p:cNvPicPr>
          <p:nvPr/>
        </p:nvPicPr>
        <p:blipFill>
          <a:blip r:embed="rId4"/>
          <a:stretch>
            <a:fillRect/>
          </a:stretch>
        </p:blipFill>
        <p:spPr>
          <a:xfrm rot="606896">
            <a:off x="7113668" y="3744406"/>
            <a:ext cx="1810655" cy="2061900"/>
          </a:xfrm>
          <a:prstGeom prst="rect">
            <a:avLst/>
          </a:prstGeom>
        </p:spPr>
      </p:pic>
      <p:sp>
        <p:nvSpPr>
          <p:cNvPr id="35" name="Segnaposto contenuto 2">
            <a:extLst>
              <a:ext uri="{FF2B5EF4-FFF2-40B4-BE49-F238E27FC236}">
                <a16:creationId xmlns:a16="http://schemas.microsoft.com/office/drawing/2014/main" xmlns="" id="{5291D2C4-E721-4F37-9F0B-10186C14CFE7}"/>
              </a:ext>
            </a:extLst>
          </p:cNvPr>
          <p:cNvSpPr txBox="1">
            <a:spLocks/>
          </p:cNvSpPr>
          <p:nvPr/>
        </p:nvSpPr>
        <p:spPr bwMode="auto">
          <a:xfrm>
            <a:off x="4900051" y="4351133"/>
            <a:ext cx="1197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600"/>
              </a:spcBef>
              <a:buNone/>
            </a:pPr>
            <a:r>
              <a:rPr lang="it-IT" sz="2400" i="1" u="sng" kern="0" dirty="0">
                <a:solidFill>
                  <a:srgbClr val="C00000"/>
                </a:solidFill>
                <a:latin typeface="Calibri" panose="020F0502020204030204" pitchFamily="34" charset="0"/>
              </a:rPr>
              <a:t>Forbice</a:t>
            </a:r>
            <a:r>
              <a:rPr lang="it-IT" sz="2400" i="1" kern="0" dirty="0">
                <a:solidFill>
                  <a:srgbClr val="C00000"/>
                </a:solidFill>
                <a:latin typeface="Calibri" panose="020F0502020204030204" pitchFamily="34" charset="0"/>
              </a:rPr>
              <a:t> 12,4 punti</a:t>
            </a:r>
            <a:endParaRPr lang="it-IT" i="1" kern="0" dirty="0">
              <a:solidFill>
                <a:srgbClr val="C00000"/>
              </a:solidFill>
              <a:latin typeface="Calibri" panose="020F0502020204030204" pitchFamily="34" charset="0"/>
            </a:endParaRPr>
          </a:p>
        </p:txBody>
      </p:sp>
      <p:sp>
        <p:nvSpPr>
          <p:cNvPr id="36" name="Rettangolo 35">
            <a:extLst>
              <a:ext uri="{FF2B5EF4-FFF2-40B4-BE49-F238E27FC236}">
                <a16:creationId xmlns:a16="http://schemas.microsoft.com/office/drawing/2014/main" xmlns="" id="{F548C68C-E524-4EC6-A14A-0CE232796DFA}"/>
              </a:ext>
            </a:extLst>
          </p:cNvPr>
          <p:cNvSpPr/>
          <p:nvPr/>
        </p:nvSpPr>
        <p:spPr>
          <a:xfrm>
            <a:off x="4758055" y="1061121"/>
            <a:ext cx="3340065" cy="624341"/>
          </a:xfrm>
          <a:prstGeom prst="rect">
            <a:avLst/>
          </a:prstGeom>
        </p:spPr>
        <p:txBody>
          <a:bodyPr wrap="square">
            <a:spAutoFit/>
          </a:bodyPr>
          <a:lstStyle/>
          <a:p>
            <a:pPr algn="ctr"/>
            <a:r>
              <a:rPr lang="it-IT" sz="1700" dirty="0">
                <a:latin typeface="Calibri" panose="020F0502020204030204" pitchFamily="34" charset="0"/>
              </a:rPr>
              <a:t>ANALISI PER AREA GEOGRAFICA</a:t>
            </a:r>
          </a:p>
          <a:p>
            <a:pPr algn="ctr"/>
            <a:r>
              <a:rPr lang="it-IT" sz="1400" b="0" i="1" dirty="0">
                <a:latin typeface="Calibri" panose="020F0502020204030204" pitchFamily="34" charset="0"/>
              </a:rPr>
              <a:t>(Aggiornamento al 31 dicembre 2017)</a:t>
            </a:r>
          </a:p>
        </p:txBody>
      </p:sp>
      <p:sp>
        <p:nvSpPr>
          <p:cNvPr id="30" name="Titolo 1">
            <a:extLst>
              <a:ext uri="{FF2B5EF4-FFF2-40B4-BE49-F238E27FC236}">
                <a16:creationId xmlns:a16="http://schemas.microsoft.com/office/drawing/2014/main" xmlns="" id="{907DEEB1-94BA-4B3C-8EEA-F421B4441E09}"/>
              </a:ext>
            </a:extLst>
          </p:cNvPr>
          <p:cNvSpPr txBox="1">
            <a:spLocks/>
          </p:cNvSpPr>
          <p:nvPr/>
        </p:nvSpPr>
        <p:spPr>
          <a:xfrm>
            <a:off x="266267" y="172644"/>
            <a:ext cx="8877733" cy="409440"/>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DOMANDA e OFFERTA di credito </a:t>
            </a:r>
            <a:r>
              <a:rPr lang="it-IT" sz="2200" b="1" dirty="0">
                <a:solidFill>
                  <a:srgbClr val="203864"/>
                </a:solidFill>
                <a:latin typeface="Calibri" panose="020F0502020204030204" pitchFamily="34" charset="0"/>
                <a:ea typeface="+mj-ea"/>
                <a:cs typeface="Arial"/>
              </a:rPr>
              <a:t>| </a:t>
            </a:r>
            <a:r>
              <a:rPr lang="it-IT" sz="2200" b="1" dirty="0">
                <a:solidFill>
                  <a:schemeClr val="tx2">
                    <a:lumMod val="85000"/>
                    <a:lumOff val="15000"/>
                  </a:schemeClr>
                </a:solidFill>
                <a:latin typeface="Calibri" panose="020F0502020204030204" pitchFamily="34" charset="0"/>
                <a:ea typeface="+mj-ea"/>
                <a:cs typeface="Arial"/>
              </a:rPr>
              <a:t>A</a:t>
            </a:r>
            <a:r>
              <a:rPr lang="it-IT" sz="2200" dirty="0">
                <a:solidFill>
                  <a:schemeClr val="tx2">
                    <a:lumMod val="85000"/>
                    <a:lumOff val="15000"/>
                  </a:schemeClr>
                </a:solidFill>
                <a:latin typeface="Calibri" panose="020F0502020204030204" pitchFamily="34" charset="0"/>
                <a:cs typeface="Arial"/>
              </a:rPr>
              <a:t>nalisi per territorio…</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31" name="Freccia circolare a destra 30">
            <a:extLst>
              <a:ext uri="{FF2B5EF4-FFF2-40B4-BE49-F238E27FC236}">
                <a16:creationId xmlns:a16="http://schemas.microsoft.com/office/drawing/2014/main" xmlns="" id="{4BA4C8FF-89B6-4633-BB91-8C83DFC09459}"/>
              </a:ext>
            </a:extLst>
          </p:cNvPr>
          <p:cNvSpPr/>
          <p:nvPr/>
        </p:nvSpPr>
        <p:spPr bwMode="auto">
          <a:xfrm rot="17265148" flipH="1">
            <a:off x="4057025" y="890881"/>
            <a:ext cx="737642" cy="1150674"/>
          </a:xfrm>
          <a:prstGeom prst="curvedRightArrow">
            <a:avLst>
              <a:gd name="adj1" fmla="val 18066"/>
              <a:gd name="adj2" fmla="val 50000"/>
              <a:gd name="adj3" fmla="val 25000"/>
            </a:avLst>
          </a:prstGeom>
          <a:solidFill>
            <a:schemeClr val="bg2">
              <a:lumMod val="60000"/>
              <a:lumOff val="40000"/>
            </a:schemeClr>
          </a:solid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 name="Rettangolo 1">
            <a:extLst>
              <a:ext uri="{FF2B5EF4-FFF2-40B4-BE49-F238E27FC236}">
                <a16:creationId xmlns:a16="http://schemas.microsoft.com/office/drawing/2014/main" xmlns="" id="{24EE1555-34E5-462C-AE44-D21C1C515A7F}"/>
              </a:ext>
            </a:extLst>
          </p:cNvPr>
          <p:cNvSpPr/>
          <p:nvPr/>
        </p:nvSpPr>
        <p:spPr bwMode="auto">
          <a:xfrm>
            <a:off x="536402" y="2189408"/>
            <a:ext cx="3360122" cy="1501818"/>
          </a:xfrm>
          <a:prstGeom prst="rect">
            <a:avLst/>
          </a:prstGeom>
          <a:solidFill>
            <a:schemeClr val="bg1">
              <a:alpha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Rettangolo 25">
            <a:extLst>
              <a:ext uri="{FF2B5EF4-FFF2-40B4-BE49-F238E27FC236}">
                <a16:creationId xmlns:a16="http://schemas.microsoft.com/office/drawing/2014/main" xmlns="" id="{99A2C365-6A6A-4C76-86A2-5D1A6C4D7E0F}"/>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45333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9"/>
          <p:cNvSpPr txBox="1">
            <a:spLocks noChangeArrowheads="1"/>
          </p:cNvSpPr>
          <p:nvPr/>
        </p:nvSpPr>
        <p:spPr bwMode="auto">
          <a:xfrm>
            <a:off x="266267" y="6365922"/>
            <a:ext cx="8676866"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187  casi. Esclusivamente le imprese che hanno fatto domanda di credito. </a:t>
            </a:r>
            <a:r>
              <a:rPr lang="it-IT" altLang="ja-JP" sz="900" dirty="0">
                <a:latin typeface="Calibri" panose="020F0502020204030204" pitchFamily="34" charset="0"/>
              </a:rPr>
              <a:t>I dati sono riportati all’universo.	</a:t>
            </a:r>
            <a:endParaRPr lang="it-IT" altLang="it-IT" sz="900" dirty="0">
              <a:latin typeface="Calibri" panose="020F0502020204030204" pitchFamily="34" charset="0"/>
            </a:endParaRPr>
          </a:p>
        </p:txBody>
      </p:sp>
      <p:sp>
        <p:nvSpPr>
          <p:cNvPr id="36" name="CasellaDiTesto 9">
            <a:extLst>
              <a:ext uri="{FF2B5EF4-FFF2-40B4-BE49-F238E27FC236}">
                <a16:creationId xmlns:a16="http://schemas.microsoft.com/office/drawing/2014/main" xmlns="" id="{D9356042-FE2E-4171-B0AF-E1631C1BA829}"/>
              </a:ext>
            </a:extLst>
          </p:cNvPr>
          <p:cNvSpPr txBox="1">
            <a:spLocks noChangeArrowheads="1"/>
          </p:cNvSpPr>
          <p:nvPr/>
        </p:nvSpPr>
        <p:spPr bwMode="auto">
          <a:xfrm>
            <a:off x="266267" y="1702549"/>
            <a:ext cx="854612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Negli ultimi sei mesi La Sua impresa </a:t>
            </a:r>
            <a:r>
              <a:rPr lang="it-IT" sz="1600" u="sng" dirty="0">
                <a:latin typeface="Calibri" panose="020F0502020204030204" pitchFamily="34" charset="0"/>
              </a:rPr>
              <a:t>ha chiesto</a:t>
            </a:r>
            <a:r>
              <a:rPr lang="it-IT" sz="1600" b="0" dirty="0">
                <a:latin typeface="Calibri" panose="020F0502020204030204" pitchFamily="34" charset="0"/>
              </a:rPr>
              <a:t> un finanziamento o la rinegoziazione di un finanziamento esistente </a:t>
            </a:r>
            <a:r>
              <a:rPr lang="it-IT" sz="1600" u="sng" dirty="0">
                <a:latin typeface="Calibri" panose="020F0502020204030204" pitchFamily="34" charset="0"/>
              </a:rPr>
              <a:t>prevalentemente per</a:t>
            </a:r>
            <a:r>
              <a:rPr lang="it-IT" sz="1600" b="0" dirty="0">
                <a:latin typeface="Calibri" panose="020F0502020204030204" pitchFamily="34" charset="0"/>
              </a:rPr>
              <a:t>…?</a:t>
            </a:r>
          </a:p>
        </p:txBody>
      </p:sp>
      <p:sp>
        <p:nvSpPr>
          <p:cNvPr id="50" name="CasellaDiTesto 49">
            <a:extLst>
              <a:ext uri="{FF2B5EF4-FFF2-40B4-BE49-F238E27FC236}">
                <a16:creationId xmlns:a16="http://schemas.microsoft.com/office/drawing/2014/main" xmlns="" id="{0694E298-7034-40AB-A517-96C170C22803}"/>
              </a:ext>
            </a:extLst>
          </p:cNvPr>
          <p:cNvSpPr txBox="1">
            <a:spLocks noChangeArrowheads="1"/>
          </p:cNvSpPr>
          <p:nvPr/>
        </p:nvSpPr>
        <p:spPr bwMode="auto">
          <a:xfrm>
            <a:off x="531008" y="3263458"/>
            <a:ext cx="207022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2000" b="0" dirty="0">
                <a:latin typeface="Calibri" panose="020F0502020204030204" pitchFamily="34" charset="0"/>
              </a:rPr>
              <a:t>Liquidità e cassa</a:t>
            </a:r>
          </a:p>
        </p:txBody>
      </p:sp>
      <p:sp>
        <p:nvSpPr>
          <p:cNvPr id="53" name="CasellaDiTesto 52">
            <a:extLst>
              <a:ext uri="{FF2B5EF4-FFF2-40B4-BE49-F238E27FC236}">
                <a16:creationId xmlns:a16="http://schemas.microsoft.com/office/drawing/2014/main" xmlns="" id="{CE68728E-0B9A-4727-9709-2B8C3658AB58}"/>
              </a:ext>
            </a:extLst>
          </p:cNvPr>
          <p:cNvSpPr txBox="1">
            <a:spLocks noChangeArrowheads="1"/>
          </p:cNvSpPr>
          <p:nvPr/>
        </p:nvSpPr>
        <p:spPr bwMode="auto">
          <a:xfrm>
            <a:off x="1125311" y="4179621"/>
            <a:ext cx="147591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2000" b="0" dirty="0">
                <a:latin typeface="Calibri" panose="020F0502020204030204" pitchFamily="34" charset="0"/>
              </a:rPr>
              <a:t>Investimenti</a:t>
            </a:r>
          </a:p>
        </p:txBody>
      </p:sp>
      <p:sp>
        <p:nvSpPr>
          <p:cNvPr id="57" name="CasellaDiTesto 56">
            <a:extLst>
              <a:ext uri="{FF2B5EF4-FFF2-40B4-BE49-F238E27FC236}">
                <a16:creationId xmlns:a16="http://schemas.microsoft.com/office/drawing/2014/main" xmlns="" id="{A3303B94-8674-4058-B0F9-9B9F42F6CE36}"/>
              </a:ext>
            </a:extLst>
          </p:cNvPr>
          <p:cNvSpPr txBox="1">
            <a:spLocks noChangeArrowheads="1"/>
          </p:cNvSpPr>
          <p:nvPr/>
        </p:nvSpPr>
        <p:spPr bwMode="auto">
          <a:xfrm>
            <a:off x="368980" y="4953362"/>
            <a:ext cx="223224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r" eaLnBrk="1" hangingPunct="1"/>
            <a:r>
              <a:rPr lang="it-IT" sz="2000" b="0" dirty="0">
                <a:latin typeface="Calibri" panose="020F0502020204030204" pitchFamily="34" charset="0"/>
              </a:rPr>
              <a:t>Ristrutturazione del debito</a:t>
            </a:r>
          </a:p>
        </p:txBody>
      </p:sp>
      <p:sp>
        <p:nvSpPr>
          <p:cNvPr id="19" name="Rettangolo con angoli arrotondati 18">
            <a:extLst>
              <a:ext uri="{FF2B5EF4-FFF2-40B4-BE49-F238E27FC236}">
                <a16:creationId xmlns:a16="http://schemas.microsoft.com/office/drawing/2014/main" xmlns="" id="{EC62C17F-B016-4D98-AEF6-8EF7D568AF8F}"/>
              </a:ext>
            </a:extLst>
          </p:cNvPr>
          <p:cNvSpPr/>
          <p:nvPr/>
        </p:nvSpPr>
        <p:spPr bwMode="auto">
          <a:xfrm>
            <a:off x="2650679" y="3148907"/>
            <a:ext cx="3744415" cy="629212"/>
          </a:xfrm>
          <a:prstGeom prst="roundRect">
            <a:avLst>
              <a:gd name="adj" fmla="val 45428"/>
            </a:avLst>
          </a:prstGeom>
          <a:solidFill>
            <a:srgbClr val="1F4E7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20" name="Rettangolo con angoli arrotondati 19">
            <a:extLst>
              <a:ext uri="{FF2B5EF4-FFF2-40B4-BE49-F238E27FC236}">
                <a16:creationId xmlns:a16="http://schemas.microsoft.com/office/drawing/2014/main" xmlns="" id="{1014A31D-90F5-4BBE-91A6-0F57291AAB6D}"/>
              </a:ext>
            </a:extLst>
          </p:cNvPr>
          <p:cNvSpPr/>
          <p:nvPr/>
        </p:nvSpPr>
        <p:spPr bwMode="auto">
          <a:xfrm>
            <a:off x="2650680" y="4065070"/>
            <a:ext cx="1633288" cy="629212"/>
          </a:xfrm>
          <a:prstGeom prst="roundRect">
            <a:avLst>
              <a:gd name="adj" fmla="val 48040"/>
            </a:avLst>
          </a:prstGeom>
          <a:solidFill>
            <a:srgbClr val="1F4E79"/>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21" name="Rettangolo con angoli arrotondati 20">
            <a:extLst>
              <a:ext uri="{FF2B5EF4-FFF2-40B4-BE49-F238E27FC236}">
                <a16:creationId xmlns:a16="http://schemas.microsoft.com/office/drawing/2014/main" xmlns="" id="{4AE6E3BB-F35C-4B7D-A01B-D3F5A0182817}"/>
              </a:ext>
            </a:extLst>
          </p:cNvPr>
          <p:cNvSpPr/>
          <p:nvPr/>
        </p:nvSpPr>
        <p:spPr bwMode="auto">
          <a:xfrm>
            <a:off x="2650679" y="4992699"/>
            <a:ext cx="1333405" cy="629212"/>
          </a:xfrm>
          <a:prstGeom prst="roundRect">
            <a:avLst>
              <a:gd name="adj" fmla="val 43655"/>
            </a:avLst>
          </a:prstGeom>
          <a:solidFill>
            <a:srgbClr val="1F4E79"/>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pPr>
            <a:endParaRPr kumimoji="0" lang="it-IT" sz="2000" b="0" i="0" u="none" strike="noStrike" cap="none" normalizeH="0" baseline="0">
              <a:ln>
                <a:noFill/>
              </a:ln>
              <a:solidFill>
                <a:schemeClr val="tx1"/>
              </a:solidFill>
              <a:effectLst/>
              <a:latin typeface="Arial" charset="0"/>
            </a:endParaRPr>
          </a:p>
        </p:txBody>
      </p:sp>
      <p:sp>
        <p:nvSpPr>
          <p:cNvPr id="46" name="CasellaDiTesto 45">
            <a:extLst>
              <a:ext uri="{FF2B5EF4-FFF2-40B4-BE49-F238E27FC236}">
                <a16:creationId xmlns:a16="http://schemas.microsoft.com/office/drawing/2014/main" xmlns="" id="{B507BC38-218F-44BC-A737-7D5B1C66C5BB}"/>
              </a:ext>
            </a:extLst>
          </p:cNvPr>
          <p:cNvSpPr txBox="1">
            <a:spLocks noChangeArrowheads="1"/>
          </p:cNvSpPr>
          <p:nvPr/>
        </p:nvSpPr>
        <p:spPr bwMode="auto">
          <a:xfrm>
            <a:off x="6395606" y="3140348"/>
            <a:ext cx="11432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3600" b="0" dirty="0">
                <a:solidFill>
                  <a:srgbClr val="1F497D"/>
                </a:solidFill>
                <a:latin typeface="Calibri" panose="020F0502020204030204" pitchFamily="34" charset="0"/>
              </a:rPr>
              <a:t>67,</a:t>
            </a:r>
            <a:r>
              <a:rPr lang="it-IT" sz="2400" b="0" dirty="0">
                <a:solidFill>
                  <a:srgbClr val="1F497D"/>
                </a:solidFill>
                <a:latin typeface="Calibri" panose="020F0502020204030204" pitchFamily="34" charset="0"/>
              </a:rPr>
              <a:t>6%</a:t>
            </a:r>
            <a:endParaRPr lang="it-IT" sz="3600" b="0" dirty="0">
              <a:solidFill>
                <a:srgbClr val="1F497D"/>
              </a:solidFill>
              <a:latin typeface="Calibri" panose="020F0502020204030204" pitchFamily="34" charset="0"/>
            </a:endParaRPr>
          </a:p>
        </p:txBody>
      </p:sp>
      <p:sp>
        <p:nvSpPr>
          <p:cNvPr id="52" name="CasellaDiTesto 51">
            <a:extLst>
              <a:ext uri="{FF2B5EF4-FFF2-40B4-BE49-F238E27FC236}">
                <a16:creationId xmlns:a16="http://schemas.microsoft.com/office/drawing/2014/main" xmlns="" id="{0F195386-D99F-4AEB-8D68-91FC15E37A57}"/>
              </a:ext>
            </a:extLst>
          </p:cNvPr>
          <p:cNvSpPr txBox="1">
            <a:spLocks noChangeArrowheads="1"/>
          </p:cNvSpPr>
          <p:nvPr/>
        </p:nvSpPr>
        <p:spPr bwMode="auto">
          <a:xfrm>
            <a:off x="4283968" y="4056511"/>
            <a:ext cx="11432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3600" b="0" dirty="0">
                <a:solidFill>
                  <a:srgbClr val="1F497D"/>
                </a:solidFill>
                <a:latin typeface="Calibri" panose="020F0502020204030204" pitchFamily="34" charset="0"/>
              </a:rPr>
              <a:t>19,</a:t>
            </a:r>
            <a:r>
              <a:rPr lang="it-IT" sz="2400" b="0" dirty="0">
                <a:solidFill>
                  <a:srgbClr val="1F497D"/>
                </a:solidFill>
                <a:latin typeface="Calibri" panose="020F0502020204030204" pitchFamily="34" charset="0"/>
              </a:rPr>
              <a:t>9%</a:t>
            </a:r>
            <a:endParaRPr lang="it-IT" sz="3600" b="0" dirty="0">
              <a:solidFill>
                <a:srgbClr val="1F497D"/>
              </a:solidFill>
              <a:latin typeface="Calibri" panose="020F0502020204030204" pitchFamily="34" charset="0"/>
            </a:endParaRPr>
          </a:p>
        </p:txBody>
      </p:sp>
      <p:sp>
        <p:nvSpPr>
          <p:cNvPr id="56" name="CasellaDiTesto 55">
            <a:extLst>
              <a:ext uri="{FF2B5EF4-FFF2-40B4-BE49-F238E27FC236}">
                <a16:creationId xmlns:a16="http://schemas.microsoft.com/office/drawing/2014/main" xmlns="" id="{9D2AC05E-F80A-4ABE-AA31-BB1DDFB96947}"/>
              </a:ext>
            </a:extLst>
          </p:cNvPr>
          <p:cNvSpPr txBox="1">
            <a:spLocks noChangeArrowheads="1"/>
          </p:cNvSpPr>
          <p:nvPr/>
        </p:nvSpPr>
        <p:spPr bwMode="auto">
          <a:xfrm>
            <a:off x="3983539" y="4984140"/>
            <a:ext cx="11432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3600" b="0" dirty="0">
                <a:solidFill>
                  <a:srgbClr val="1F497D"/>
                </a:solidFill>
                <a:latin typeface="Calibri" panose="020F0502020204030204" pitchFamily="34" charset="0"/>
              </a:rPr>
              <a:t>12,</a:t>
            </a:r>
            <a:r>
              <a:rPr lang="it-IT" sz="2400" b="0" dirty="0">
                <a:solidFill>
                  <a:srgbClr val="1F497D"/>
                </a:solidFill>
                <a:latin typeface="Calibri" panose="020F0502020204030204" pitchFamily="34" charset="0"/>
              </a:rPr>
              <a:t>5%</a:t>
            </a:r>
            <a:endParaRPr lang="it-IT" sz="3600" b="0" dirty="0">
              <a:solidFill>
                <a:srgbClr val="1F497D"/>
              </a:solidFill>
              <a:latin typeface="Calibri" panose="020F0502020204030204" pitchFamily="34" charset="0"/>
            </a:endParaRPr>
          </a:p>
        </p:txBody>
      </p:sp>
      <p:sp>
        <p:nvSpPr>
          <p:cNvPr id="28" name="CasellaDiTesto 27">
            <a:extLst>
              <a:ext uri="{FF2B5EF4-FFF2-40B4-BE49-F238E27FC236}">
                <a16:creationId xmlns:a16="http://schemas.microsoft.com/office/drawing/2014/main" xmlns="" id="{DD80E39A-6BB2-4BD5-A915-85BFFCBF0D2E}"/>
              </a:ext>
            </a:extLst>
          </p:cNvPr>
          <p:cNvSpPr txBox="1">
            <a:spLocks noChangeArrowheads="1"/>
          </p:cNvSpPr>
          <p:nvPr/>
        </p:nvSpPr>
        <p:spPr bwMode="auto">
          <a:xfrm>
            <a:off x="7542060" y="2554548"/>
            <a:ext cx="150442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1600" i="1" dirty="0">
                <a:latin typeface="Calibri" panose="020F0502020204030204" pitchFamily="34" charset="0"/>
              </a:rPr>
              <a:t>Scostamento dal I </a:t>
            </a:r>
            <a:r>
              <a:rPr lang="it-IT" sz="1600" i="1" dirty="0" err="1">
                <a:latin typeface="Calibri" panose="020F0502020204030204" pitchFamily="34" charset="0"/>
              </a:rPr>
              <a:t>sem</a:t>
            </a:r>
            <a:r>
              <a:rPr lang="it-IT" sz="1600" i="1" dirty="0">
                <a:latin typeface="Calibri" panose="020F0502020204030204" pitchFamily="34" charset="0"/>
              </a:rPr>
              <a:t> 2017</a:t>
            </a:r>
          </a:p>
        </p:txBody>
      </p:sp>
      <p:sp>
        <p:nvSpPr>
          <p:cNvPr id="29" name="CasellaDiTesto 28">
            <a:extLst>
              <a:ext uri="{FF2B5EF4-FFF2-40B4-BE49-F238E27FC236}">
                <a16:creationId xmlns:a16="http://schemas.microsoft.com/office/drawing/2014/main" xmlns="" id="{B2C904ED-34E3-4C88-852E-C4EE6AE60CD9}"/>
              </a:ext>
            </a:extLst>
          </p:cNvPr>
          <p:cNvSpPr txBox="1">
            <a:spLocks noChangeArrowheads="1"/>
          </p:cNvSpPr>
          <p:nvPr/>
        </p:nvSpPr>
        <p:spPr bwMode="auto">
          <a:xfrm>
            <a:off x="7828540" y="3288436"/>
            <a:ext cx="85311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2">
                    <a:lumMod val="75000"/>
                  </a:schemeClr>
                </a:solidFill>
                <a:latin typeface="Calibri" panose="020F0502020204030204" pitchFamily="34" charset="0"/>
              </a:rPr>
              <a:t>(-2</a:t>
            </a:r>
            <a:r>
              <a:rPr lang="it-IT" sz="1600" b="0" i="1" dirty="0">
                <a:solidFill>
                  <a:schemeClr val="bg2">
                    <a:lumMod val="75000"/>
                  </a:schemeClr>
                </a:solidFill>
                <a:latin typeface="Calibri" panose="020F0502020204030204" pitchFamily="34" charset="0"/>
              </a:rPr>
              <a:t>,9%</a:t>
            </a:r>
            <a:r>
              <a:rPr lang="it-IT" sz="2000" b="0" i="1" dirty="0">
                <a:solidFill>
                  <a:schemeClr val="bg2">
                    <a:lumMod val="75000"/>
                  </a:schemeClr>
                </a:solidFill>
                <a:latin typeface="Calibri" panose="020F0502020204030204" pitchFamily="34" charset="0"/>
              </a:rPr>
              <a:t>)</a:t>
            </a:r>
          </a:p>
        </p:txBody>
      </p:sp>
      <p:sp>
        <p:nvSpPr>
          <p:cNvPr id="30" name="CasellaDiTesto 29">
            <a:extLst>
              <a:ext uri="{FF2B5EF4-FFF2-40B4-BE49-F238E27FC236}">
                <a16:creationId xmlns:a16="http://schemas.microsoft.com/office/drawing/2014/main" xmlns="" id="{79F3EBC2-8021-4DDC-B6AE-7B8ED623DA43}"/>
              </a:ext>
            </a:extLst>
          </p:cNvPr>
          <p:cNvSpPr txBox="1">
            <a:spLocks noChangeArrowheads="1"/>
          </p:cNvSpPr>
          <p:nvPr/>
        </p:nvSpPr>
        <p:spPr bwMode="auto">
          <a:xfrm>
            <a:off x="7790871" y="4173821"/>
            <a:ext cx="9284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i="1" dirty="0">
                <a:solidFill>
                  <a:schemeClr val="bg2">
                    <a:lumMod val="75000"/>
                  </a:schemeClr>
                </a:solidFill>
                <a:latin typeface="Calibri" panose="020F0502020204030204" pitchFamily="34" charset="0"/>
              </a:rPr>
              <a:t>(+1</a:t>
            </a:r>
            <a:r>
              <a:rPr lang="it-IT" sz="2400" i="1" dirty="0">
                <a:solidFill>
                  <a:schemeClr val="bg2">
                    <a:lumMod val="75000"/>
                  </a:schemeClr>
                </a:solidFill>
                <a:latin typeface="Calibri" panose="020F0502020204030204" pitchFamily="34" charset="0"/>
              </a:rPr>
              <a:t>,</a:t>
            </a:r>
            <a:r>
              <a:rPr lang="it-IT" sz="1600" i="1" dirty="0">
                <a:solidFill>
                  <a:schemeClr val="bg2">
                    <a:lumMod val="75000"/>
                  </a:schemeClr>
                </a:solidFill>
                <a:latin typeface="Calibri" panose="020F0502020204030204" pitchFamily="34" charset="0"/>
              </a:rPr>
              <a:t>2%</a:t>
            </a:r>
            <a:r>
              <a:rPr lang="it-IT" sz="2000" i="1" dirty="0">
                <a:solidFill>
                  <a:schemeClr val="bg2">
                    <a:lumMod val="75000"/>
                  </a:schemeClr>
                </a:solidFill>
                <a:latin typeface="Calibri" panose="020F0502020204030204" pitchFamily="34" charset="0"/>
              </a:rPr>
              <a:t>)</a:t>
            </a:r>
          </a:p>
        </p:txBody>
      </p:sp>
      <p:sp>
        <p:nvSpPr>
          <p:cNvPr id="31" name="CasellaDiTesto 30">
            <a:extLst>
              <a:ext uri="{FF2B5EF4-FFF2-40B4-BE49-F238E27FC236}">
                <a16:creationId xmlns:a16="http://schemas.microsoft.com/office/drawing/2014/main" xmlns="" id="{E5A9D615-08AD-44A4-899E-939308C40589}"/>
              </a:ext>
            </a:extLst>
          </p:cNvPr>
          <p:cNvSpPr txBox="1">
            <a:spLocks noChangeArrowheads="1"/>
          </p:cNvSpPr>
          <p:nvPr/>
        </p:nvSpPr>
        <p:spPr bwMode="auto">
          <a:xfrm>
            <a:off x="7803694" y="5132228"/>
            <a:ext cx="90281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algn="ctr" eaLnBrk="1" hangingPunct="1"/>
            <a:r>
              <a:rPr lang="it-IT" sz="2000" b="0" i="1" dirty="0">
                <a:solidFill>
                  <a:schemeClr val="bg2">
                    <a:lumMod val="75000"/>
                  </a:schemeClr>
                </a:solidFill>
                <a:latin typeface="Calibri" panose="020F0502020204030204" pitchFamily="34" charset="0"/>
              </a:rPr>
              <a:t>(+1</a:t>
            </a:r>
            <a:r>
              <a:rPr lang="it-IT" sz="1600" b="0" i="1" dirty="0">
                <a:solidFill>
                  <a:schemeClr val="bg2">
                    <a:lumMod val="75000"/>
                  </a:schemeClr>
                </a:solidFill>
                <a:latin typeface="Calibri" panose="020F0502020204030204" pitchFamily="34" charset="0"/>
              </a:rPr>
              <a:t>,7%</a:t>
            </a:r>
            <a:r>
              <a:rPr lang="it-IT" sz="2000" b="0" i="1" dirty="0">
                <a:solidFill>
                  <a:schemeClr val="bg2">
                    <a:lumMod val="75000"/>
                  </a:schemeClr>
                </a:solidFill>
                <a:latin typeface="Calibri" panose="020F0502020204030204" pitchFamily="34" charset="0"/>
              </a:rPr>
              <a:t>)</a:t>
            </a:r>
          </a:p>
        </p:txBody>
      </p:sp>
      <p:sp>
        <p:nvSpPr>
          <p:cNvPr id="23" name="Titolo 1">
            <a:extLst>
              <a:ext uri="{FF2B5EF4-FFF2-40B4-BE49-F238E27FC236}">
                <a16:creationId xmlns:a16="http://schemas.microsoft.com/office/drawing/2014/main" xmlns="" id="{60BAAE58-B55A-4EB2-86D4-082CB7CB4CEE}"/>
              </a:ext>
            </a:extLst>
          </p:cNvPr>
          <p:cNvSpPr txBox="1">
            <a:spLocks/>
          </p:cNvSpPr>
          <p:nvPr/>
        </p:nvSpPr>
        <p:spPr>
          <a:xfrm>
            <a:off x="266267" y="172644"/>
            <a:ext cx="8877733" cy="1425102"/>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DOMANDA e OFFERTA di credito </a:t>
            </a:r>
            <a:r>
              <a:rPr lang="it-IT" sz="2200" b="1" dirty="0">
                <a:solidFill>
                  <a:srgbClr val="203864"/>
                </a:solidFill>
                <a:latin typeface="Calibri" panose="020F0502020204030204" pitchFamily="34" charset="0"/>
                <a:ea typeface="+mj-ea"/>
                <a:cs typeface="Arial"/>
              </a:rPr>
              <a:t>| </a:t>
            </a:r>
            <a:r>
              <a:rPr lang="it-IT" sz="2200" dirty="0">
                <a:solidFill>
                  <a:schemeClr val="tx2">
                    <a:lumMod val="85000"/>
                    <a:lumOff val="15000"/>
                  </a:schemeClr>
                </a:solidFill>
                <a:latin typeface="Calibri" panose="020F0502020204030204" pitchFamily="34" charset="0"/>
                <a:cs typeface="Arial"/>
              </a:rPr>
              <a:t>…la prima ragione alla base della </a:t>
            </a:r>
            <a:r>
              <a:rPr lang="it-IT" sz="2200" u="sng" dirty="0">
                <a:solidFill>
                  <a:schemeClr val="tx2">
                    <a:lumMod val="85000"/>
                    <a:lumOff val="15000"/>
                  </a:schemeClr>
                </a:solidFill>
                <a:latin typeface="Calibri" panose="020F0502020204030204" pitchFamily="34" charset="0"/>
                <a:cs typeface="Arial"/>
              </a:rPr>
              <a:t>richiesta di credito</a:t>
            </a:r>
            <a:r>
              <a:rPr lang="it-IT" sz="2200" dirty="0">
                <a:solidFill>
                  <a:schemeClr val="tx2">
                    <a:lumMod val="85000"/>
                    <a:lumOff val="15000"/>
                  </a:schemeClr>
                </a:solidFill>
                <a:latin typeface="Calibri" panose="020F0502020204030204" pitchFamily="34" charset="0"/>
                <a:cs typeface="Arial"/>
              </a:rPr>
              <a:t> resta legata alla </a:t>
            </a:r>
            <a:r>
              <a:rPr lang="it-IT" sz="2200" u="sng" dirty="0">
                <a:solidFill>
                  <a:schemeClr val="tx2">
                    <a:lumMod val="85000"/>
                    <a:lumOff val="15000"/>
                  </a:schemeClr>
                </a:solidFill>
                <a:latin typeface="Calibri" panose="020F0502020204030204" pitchFamily="34" charset="0"/>
                <a:cs typeface="Arial"/>
              </a:rPr>
              <a:t>necessità di liquidità e cassa</a:t>
            </a:r>
            <a:r>
              <a:rPr lang="it-IT" sz="2200" dirty="0">
                <a:solidFill>
                  <a:schemeClr val="tx2">
                    <a:lumMod val="85000"/>
                    <a:lumOff val="15000"/>
                  </a:schemeClr>
                </a:solidFill>
                <a:latin typeface="Calibri" panose="020F0502020204030204" pitchFamily="34" charset="0"/>
                <a:cs typeface="Arial"/>
              </a:rPr>
              <a:t>, ma è in crescita la quota di imprese </a:t>
            </a:r>
            <a:r>
              <a:rPr lang="it-IT" sz="2200" dirty="0" err="1">
                <a:solidFill>
                  <a:schemeClr val="tx2">
                    <a:lumMod val="85000"/>
                    <a:lumOff val="15000"/>
                  </a:schemeClr>
                </a:solidFill>
                <a:latin typeface="Calibri" panose="020F0502020204030204" pitchFamily="34" charset="0"/>
                <a:cs typeface="Arial"/>
              </a:rPr>
              <a:t>dell’</a:t>
            </a:r>
            <a:r>
              <a:rPr lang="it-IT" sz="2200" i="1" dirty="0" err="1">
                <a:solidFill>
                  <a:schemeClr val="tx2">
                    <a:lumMod val="85000"/>
                    <a:lumOff val="15000"/>
                  </a:schemeClr>
                </a:solidFill>
                <a:latin typeface="Calibri" panose="020F0502020204030204" pitchFamily="34" charset="0"/>
                <a:cs typeface="Arial"/>
              </a:rPr>
              <a:t>automotive</a:t>
            </a:r>
            <a:r>
              <a:rPr lang="it-IT" sz="2200" dirty="0">
                <a:solidFill>
                  <a:schemeClr val="tx2">
                    <a:lumMod val="85000"/>
                    <a:lumOff val="15000"/>
                  </a:schemeClr>
                </a:solidFill>
                <a:latin typeface="Calibri" panose="020F0502020204030204" pitchFamily="34" charset="0"/>
                <a:cs typeface="Arial"/>
              </a:rPr>
              <a:t> che hanno in programma investimenti…</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22" name="Rettangolo 21">
            <a:extLst>
              <a:ext uri="{FF2B5EF4-FFF2-40B4-BE49-F238E27FC236}">
                <a16:creationId xmlns:a16="http://schemas.microsoft.com/office/drawing/2014/main" xmlns="" id="{99215716-8F3F-4526-B4D1-9DE18DEA85FD}"/>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2" name="Freccia a destra 1">
            <a:extLst>
              <a:ext uri="{FF2B5EF4-FFF2-40B4-BE49-F238E27FC236}">
                <a16:creationId xmlns:a16="http://schemas.microsoft.com/office/drawing/2014/main" xmlns="" id="{9F25C639-7B39-40AC-BA43-1F232DC2376C}"/>
              </a:ext>
            </a:extLst>
          </p:cNvPr>
          <p:cNvSpPr/>
          <p:nvPr/>
        </p:nvSpPr>
        <p:spPr bwMode="auto">
          <a:xfrm rot="19654814">
            <a:off x="7010541" y="4583489"/>
            <a:ext cx="662612" cy="575720"/>
          </a:xfrm>
          <a:prstGeom prst="right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4" name="Immagine 23">
            <a:extLst>
              <a:ext uri="{FF2B5EF4-FFF2-40B4-BE49-F238E27FC236}">
                <a16:creationId xmlns:a16="http://schemas.microsoft.com/office/drawing/2014/main" xmlns="" id="{05F32125-8C94-4806-B055-FA1471865CA7}"/>
              </a:ext>
            </a:extLst>
          </p:cNvPr>
          <p:cNvPicPr>
            <a:picLocks noChangeAspect="1"/>
          </p:cNvPicPr>
          <p:nvPr/>
        </p:nvPicPr>
        <p:blipFill>
          <a:blip r:embed="rId2"/>
          <a:stretch>
            <a:fillRect/>
          </a:stretch>
        </p:blipFill>
        <p:spPr>
          <a:xfrm rot="5400000">
            <a:off x="7670541" y="3454046"/>
            <a:ext cx="1068729" cy="1926897"/>
          </a:xfrm>
          <a:prstGeom prst="rect">
            <a:avLst/>
          </a:prstGeom>
        </p:spPr>
      </p:pic>
    </p:spTree>
    <p:extLst>
      <p:ext uri="{BB962C8B-B14F-4D97-AF65-F5344CB8AC3E}">
        <p14:creationId xmlns:p14="http://schemas.microsoft.com/office/powerpoint/2010/main" val="69480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con angoli arrotondati 38">
            <a:extLst>
              <a:ext uri="{FF2B5EF4-FFF2-40B4-BE49-F238E27FC236}">
                <a16:creationId xmlns:a16="http://schemas.microsoft.com/office/drawing/2014/main" xmlns="" id="{EE02C057-0564-4259-8585-4626E9CEDA9E}"/>
              </a:ext>
            </a:extLst>
          </p:cNvPr>
          <p:cNvSpPr/>
          <p:nvPr/>
        </p:nvSpPr>
        <p:spPr bwMode="auto">
          <a:xfrm>
            <a:off x="1765666" y="1912896"/>
            <a:ext cx="6732239" cy="706602"/>
          </a:xfrm>
          <a:prstGeom prst="roundRect">
            <a:avLst/>
          </a:prstGeom>
          <a:solidFill>
            <a:schemeClr val="bg1">
              <a:lumMod val="9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0" name="Rettangolo con angoli arrotondati 39">
            <a:extLst>
              <a:ext uri="{FF2B5EF4-FFF2-40B4-BE49-F238E27FC236}">
                <a16:creationId xmlns:a16="http://schemas.microsoft.com/office/drawing/2014/main" xmlns="" id="{E8B0CAB1-47D8-4DD7-94F1-F4C0ED29FC1D}"/>
              </a:ext>
            </a:extLst>
          </p:cNvPr>
          <p:cNvSpPr/>
          <p:nvPr/>
        </p:nvSpPr>
        <p:spPr bwMode="auto">
          <a:xfrm>
            <a:off x="1765666" y="2931893"/>
            <a:ext cx="6732239" cy="706602"/>
          </a:xfrm>
          <a:prstGeom prst="roundRect">
            <a:avLst/>
          </a:prstGeom>
          <a:solidFill>
            <a:schemeClr val="bg1">
              <a:lumMod val="9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1" name="Rettangolo con angoli arrotondati 40">
            <a:extLst>
              <a:ext uri="{FF2B5EF4-FFF2-40B4-BE49-F238E27FC236}">
                <a16:creationId xmlns:a16="http://schemas.microsoft.com/office/drawing/2014/main" xmlns="" id="{597D5C81-5171-46C6-B5BA-F233E6590CB8}"/>
              </a:ext>
            </a:extLst>
          </p:cNvPr>
          <p:cNvSpPr/>
          <p:nvPr/>
        </p:nvSpPr>
        <p:spPr bwMode="auto">
          <a:xfrm>
            <a:off x="1765666" y="3947925"/>
            <a:ext cx="6732239" cy="706602"/>
          </a:xfrm>
          <a:prstGeom prst="roundRect">
            <a:avLst/>
          </a:prstGeom>
          <a:solidFill>
            <a:schemeClr val="bg1">
              <a:lumMod val="9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Rettangolo con angoli arrotondati 41">
            <a:extLst>
              <a:ext uri="{FF2B5EF4-FFF2-40B4-BE49-F238E27FC236}">
                <a16:creationId xmlns:a16="http://schemas.microsoft.com/office/drawing/2014/main" xmlns="" id="{47F1B80B-5F9E-4446-85D2-67F5D8D2CE11}"/>
              </a:ext>
            </a:extLst>
          </p:cNvPr>
          <p:cNvSpPr/>
          <p:nvPr/>
        </p:nvSpPr>
        <p:spPr bwMode="auto">
          <a:xfrm>
            <a:off x="1765666" y="4996674"/>
            <a:ext cx="6732239" cy="706602"/>
          </a:xfrm>
          <a:prstGeom prst="roundRect">
            <a:avLst/>
          </a:prstGeom>
          <a:solidFill>
            <a:schemeClr val="bg1">
              <a:lumMod val="9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Ovale 22">
            <a:extLst>
              <a:ext uri="{FF2B5EF4-FFF2-40B4-BE49-F238E27FC236}">
                <a16:creationId xmlns:a16="http://schemas.microsoft.com/office/drawing/2014/main" xmlns="" id="{993B7778-6E5B-41DF-BDB7-E0E70CC99403}"/>
              </a:ext>
            </a:extLst>
          </p:cNvPr>
          <p:cNvSpPr/>
          <p:nvPr/>
        </p:nvSpPr>
        <p:spPr bwMode="auto">
          <a:xfrm>
            <a:off x="1169938" y="2925194"/>
            <a:ext cx="720000" cy="720000"/>
          </a:xfrm>
          <a:prstGeom prst="ellipse">
            <a:avLst/>
          </a:prstGeom>
          <a:solidFill>
            <a:srgbClr val="679B13"/>
          </a:solidFill>
          <a:ln w="1905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4" name="Ovale 23">
            <a:extLst>
              <a:ext uri="{FF2B5EF4-FFF2-40B4-BE49-F238E27FC236}">
                <a16:creationId xmlns:a16="http://schemas.microsoft.com/office/drawing/2014/main" xmlns="" id="{18588793-8A77-46E6-AE12-EE72F98E7285}"/>
              </a:ext>
            </a:extLst>
          </p:cNvPr>
          <p:cNvSpPr/>
          <p:nvPr/>
        </p:nvSpPr>
        <p:spPr bwMode="auto">
          <a:xfrm>
            <a:off x="1169938" y="3941226"/>
            <a:ext cx="720000" cy="720000"/>
          </a:xfrm>
          <a:prstGeom prst="ellipse">
            <a:avLst/>
          </a:prstGeom>
          <a:solidFill>
            <a:srgbClr val="679B13"/>
          </a:solidFill>
          <a:ln w="1905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6" name="Ovale 25">
            <a:extLst>
              <a:ext uri="{FF2B5EF4-FFF2-40B4-BE49-F238E27FC236}">
                <a16:creationId xmlns:a16="http://schemas.microsoft.com/office/drawing/2014/main" xmlns="" id="{8C2F6403-6233-4A58-95E7-2889E91564FF}"/>
              </a:ext>
            </a:extLst>
          </p:cNvPr>
          <p:cNvSpPr/>
          <p:nvPr/>
        </p:nvSpPr>
        <p:spPr bwMode="auto">
          <a:xfrm>
            <a:off x="1169938" y="4989975"/>
            <a:ext cx="720000" cy="720000"/>
          </a:xfrm>
          <a:prstGeom prst="ellipse">
            <a:avLst/>
          </a:prstGeom>
          <a:solidFill>
            <a:srgbClr val="679B13"/>
          </a:solidFill>
          <a:ln w="1905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9" name="Ovale 8">
            <a:extLst>
              <a:ext uri="{FF2B5EF4-FFF2-40B4-BE49-F238E27FC236}">
                <a16:creationId xmlns:a16="http://schemas.microsoft.com/office/drawing/2014/main" xmlns="" id="{631AF57D-8DAA-4223-B0AA-E72AD2F6E0BE}"/>
              </a:ext>
            </a:extLst>
          </p:cNvPr>
          <p:cNvSpPr/>
          <p:nvPr/>
        </p:nvSpPr>
        <p:spPr bwMode="auto">
          <a:xfrm>
            <a:off x="1169938" y="1906197"/>
            <a:ext cx="720000" cy="720000"/>
          </a:xfrm>
          <a:prstGeom prst="ellipse">
            <a:avLst/>
          </a:prstGeom>
          <a:solidFill>
            <a:srgbClr val="679B13"/>
          </a:solidFill>
          <a:ln w="1905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5" name="Rectangle 2"/>
          <p:cNvSpPr txBox="1">
            <a:spLocks noChangeArrowheads="1"/>
          </p:cNvSpPr>
          <p:nvPr/>
        </p:nvSpPr>
        <p:spPr bwMode="auto">
          <a:xfrm>
            <a:off x="436232" y="476672"/>
            <a:ext cx="7592152" cy="769441"/>
          </a:xfrm>
          <a:prstGeom prst="rect">
            <a:avLst/>
          </a:prstGeom>
          <a:noFill/>
          <a:ln>
            <a:noFill/>
          </a:ln>
          <a:extLst/>
        </p:spPr>
        <p:txBody>
          <a:bodyPr>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4400" kern="0" dirty="0">
                <a:solidFill>
                  <a:srgbClr val="679B13"/>
                </a:solidFill>
                <a:latin typeface="Calibri" panose="020F0502020204030204" pitchFamily="34" charset="0"/>
                <a:cs typeface="Arial" pitchFamily="34" charset="0"/>
              </a:rPr>
              <a:t>Le tematiche affrontate</a:t>
            </a:r>
          </a:p>
        </p:txBody>
      </p:sp>
      <p:sp>
        <p:nvSpPr>
          <p:cNvPr id="6" name="Rectangle 3"/>
          <p:cNvSpPr>
            <a:spLocks noChangeArrowheads="1"/>
          </p:cNvSpPr>
          <p:nvPr/>
        </p:nvSpPr>
        <p:spPr bwMode="auto">
          <a:xfrm>
            <a:off x="1944216" y="1960892"/>
            <a:ext cx="6732240" cy="3693319"/>
          </a:xfrm>
          <a:prstGeom prst="rect">
            <a:avLst/>
          </a:prstGeom>
          <a:noFill/>
          <a:ln>
            <a:noFill/>
          </a:ln>
          <a:extLst/>
        </p:spPr>
        <p:txBody>
          <a:bodyPr wrap="square">
            <a:spAutoFit/>
          </a:bodyPr>
          <a:lstStyle/>
          <a:p>
            <a:pPr>
              <a:spcBef>
                <a:spcPts val="200"/>
              </a:spcBef>
              <a:defRPr/>
            </a:pPr>
            <a:r>
              <a:rPr lang="it-IT" sz="3200" dirty="0">
                <a:solidFill>
                  <a:schemeClr val="tx1">
                    <a:lumMod val="65000"/>
                    <a:lumOff val="35000"/>
                  </a:schemeClr>
                </a:solidFill>
                <a:latin typeface="Calibri" panose="020F0502020204030204" pitchFamily="34" charset="0"/>
              </a:rPr>
              <a:t>Struttura e demografia delle imprese</a:t>
            </a:r>
          </a:p>
          <a:p>
            <a:pPr>
              <a:spcBef>
                <a:spcPts val="200"/>
              </a:spcBef>
              <a:defRPr/>
            </a:pPr>
            <a:endParaRPr lang="it-IT" sz="3200" dirty="0">
              <a:solidFill>
                <a:schemeClr val="tx1">
                  <a:lumMod val="65000"/>
                  <a:lumOff val="35000"/>
                </a:schemeClr>
              </a:solidFill>
              <a:latin typeface="Calibri" panose="020F0502020204030204" pitchFamily="34" charset="0"/>
            </a:endParaRPr>
          </a:p>
          <a:p>
            <a:pPr>
              <a:spcBef>
                <a:spcPts val="200"/>
              </a:spcBef>
              <a:defRPr/>
            </a:pPr>
            <a:r>
              <a:rPr lang="it-IT" sz="3200" dirty="0">
                <a:solidFill>
                  <a:schemeClr val="tx1">
                    <a:lumMod val="65000"/>
                    <a:lumOff val="35000"/>
                  </a:schemeClr>
                </a:solidFill>
                <a:latin typeface="Calibri" panose="020F0502020204030204" pitchFamily="34" charset="0"/>
              </a:rPr>
              <a:t>Fiducia e congiuntura</a:t>
            </a:r>
          </a:p>
          <a:p>
            <a:pPr>
              <a:spcBef>
                <a:spcPts val="200"/>
              </a:spcBef>
              <a:defRPr/>
            </a:pPr>
            <a:endParaRPr lang="it-IT" sz="3200" dirty="0">
              <a:solidFill>
                <a:schemeClr val="tx1">
                  <a:lumMod val="65000"/>
                  <a:lumOff val="35000"/>
                </a:schemeClr>
              </a:solidFill>
              <a:latin typeface="Calibri" panose="020F0502020204030204" pitchFamily="34" charset="0"/>
            </a:endParaRPr>
          </a:p>
          <a:p>
            <a:pPr>
              <a:spcBef>
                <a:spcPts val="200"/>
              </a:spcBef>
              <a:defRPr/>
            </a:pPr>
            <a:r>
              <a:rPr lang="it-IT" sz="3200" dirty="0">
                <a:solidFill>
                  <a:schemeClr val="tx1">
                    <a:lumMod val="65000"/>
                    <a:lumOff val="35000"/>
                  </a:schemeClr>
                </a:solidFill>
                <a:latin typeface="Calibri" panose="020F0502020204030204" pitchFamily="34" charset="0"/>
              </a:rPr>
              <a:t>Domanda e offerta di credito</a:t>
            </a:r>
          </a:p>
          <a:p>
            <a:pPr>
              <a:spcBef>
                <a:spcPts val="200"/>
              </a:spcBef>
              <a:defRPr/>
            </a:pPr>
            <a:endParaRPr lang="it-IT" sz="3200" dirty="0">
              <a:solidFill>
                <a:schemeClr val="tx1">
                  <a:lumMod val="65000"/>
                  <a:lumOff val="35000"/>
                </a:schemeClr>
              </a:solidFill>
              <a:latin typeface="Calibri" panose="020F0502020204030204" pitchFamily="34" charset="0"/>
            </a:endParaRPr>
          </a:p>
          <a:p>
            <a:pPr>
              <a:spcBef>
                <a:spcPts val="200"/>
              </a:spcBef>
              <a:defRPr/>
            </a:pPr>
            <a:r>
              <a:rPr lang="it-IT" sz="3200" dirty="0">
                <a:solidFill>
                  <a:schemeClr val="tx1">
                    <a:lumMod val="65000"/>
                    <a:lumOff val="35000"/>
                  </a:schemeClr>
                </a:solidFill>
                <a:latin typeface="Calibri" panose="020F0502020204030204" pitchFamily="34" charset="0"/>
              </a:rPr>
              <a:t>Competenze e risorse umane</a:t>
            </a:r>
          </a:p>
        </p:txBody>
      </p:sp>
      <p:pic>
        <p:nvPicPr>
          <p:cNvPr id="19" name="Elemento grafico 18">
            <a:extLst>
              <a:ext uri="{FF2B5EF4-FFF2-40B4-BE49-F238E27FC236}">
                <a16:creationId xmlns:a16="http://schemas.microsoft.com/office/drawing/2014/main" xmlns="" id="{C12225B8-E9E3-424D-A9C6-7EEA8E1FC2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18847" y="5138884"/>
            <a:ext cx="422182" cy="422182"/>
          </a:xfrm>
          <a:prstGeom prst="rect">
            <a:avLst/>
          </a:prstGeom>
        </p:spPr>
      </p:pic>
      <p:pic>
        <p:nvPicPr>
          <p:cNvPr id="12" name="Elemento grafico 11" descr="Grafico a barre">
            <a:extLst>
              <a:ext uri="{FF2B5EF4-FFF2-40B4-BE49-F238E27FC236}">
                <a16:creationId xmlns:a16="http://schemas.microsoft.com/office/drawing/2014/main" xmlns="" id="{8D3E809C-5023-4AB8-88EB-3FDAD74F14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1861" y="2008120"/>
            <a:ext cx="516155" cy="516155"/>
          </a:xfrm>
          <a:prstGeom prst="rect">
            <a:avLst/>
          </a:prstGeom>
        </p:spPr>
      </p:pic>
      <p:pic>
        <p:nvPicPr>
          <p:cNvPr id="14" name="Elemento grafico 13" descr="Lente di ingrandimento">
            <a:extLst>
              <a:ext uri="{FF2B5EF4-FFF2-40B4-BE49-F238E27FC236}">
                <a16:creationId xmlns:a16="http://schemas.microsoft.com/office/drawing/2014/main" xmlns="" id="{9139C80E-6E31-4BDC-8ED9-903589BC540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95322" y="3050578"/>
            <a:ext cx="469232" cy="469232"/>
          </a:xfrm>
          <a:prstGeom prst="rect">
            <a:avLst/>
          </a:prstGeom>
        </p:spPr>
      </p:pic>
      <p:pic>
        <p:nvPicPr>
          <p:cNvPr id="15" name="Elemento grafico 14" descr="Monete">
            <a:extLst>
              <a:ext uri="{FF2B5EF4-FFF2-40B4-BE49-F238E27FC236}">
                <a16:creationId xmlns:a16="http://schemas.microsoft.com/office/drawing/2014/main" xmlns="" id="{15575959-B5E1-47E6-86A7-75566432C76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92295" y="4063583"/>
            <a:ext cx="475286" cy="475286"/>
          </a:xfrm>
          <a:prstGeom prst="rect">
            <a:avLst/>
          </a:prstGeom>
        </p:spPr>
      </p:pic>
    </p:spTree>
    <p:extLst>
      <p:ext uri="{BB962C8B-B14F-4D97-AF65-F5344CB8AC3E}">
        <p14:creationId xmlns:p14="http://schemas.microsoft.com/office/powerpoint/2010/main" val="151579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E402CBB0-3E8F-49D5-9321-E5CA54B0425E}"/>
              </a:ext>
            </a:extLst>
          </p:cNvPr>
          <p:cNvSpPr/>
          <p:nvPr/>
        </p:nvSpPr>
        <p:spPr bwMode="auto">
          <a:xfrm>
            <a:off x="0" y="3933056"/>
            <a:ext cx="9144000" cy="2924944"/>
          </a:xfrm>
          <a:prstGeom prst="rect">
            <a:avLst/>
          </a:prstGeom>
          <a:solidFill>
            <a:srgbClr val="679B13"/>
          </a:solidFill>
          <a:ln w="1270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ctangle 2">
            <a:extLst>
              <a:ext uri="{FF2B5EF4-FFF2-40B4-BE49-F238E27FC236}">
                <a16:creationId xmlns:a16="http://schemas.microsoft.com/office/drawing/2014/main" xmlns="" id="{4DB81E5A-73A6-4EDA-A113-F683F3332E0C}"/>
              </a:ext>
            </a:extLst>
          </p:cNvPr>
          <p:cNvSpPr txBox="1">
            <a:spLocks noChangeArrowheads="1"/>
          </p:cNvSpPr>
          <p:nvPr/>
        </p:nvSpPr>
        <p:spPr bwMode="auto">
          <a:xfrm>
            <a:off x="35496" y="3933056"/>
            <a:ext cx="8820052" cy="2308324"/>
          </a:xfrm>
          <a:prstGeom prst="rect">
            <a:avLst/>
          </a:prstGeom>
          <a:noFill/>
          <a:ln>
            <a:noFill/>
          </a:ln>
          <a:extLst/>
        </p:spPr>
        <p:txBody>
          <a:bodyPr wrap="square"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7200" i="1" kern="0" dirty="0">
                <a:solidFill>
                  <a:schemeClr val="bg1"/>
                </a:solidFill>
                <a:latin typeface="Calibri" panose="020F0502020204030204" pitchFamily="34" charset="0"/>
                <a:cs typeface="Arial" pitchFamily="34" charset="0"/>
              </a:rPr>
              <a:t>competenze e risorse umane</a:t>
            </a:r>
          </a:p>
        </p:txBody>
      </p:sp>
      <p:pic>
        <p:nvPicPr>
          <p:cNvPr id="7" name="Picture 2" descr="Risultati immagini per mobilità">
            <a:extLst>
              <a:ext uri="{FF2B5EF4-FFF2-40B4-BE49-F238E27FC236}">
                <a16:creationId xmlns:a16="http://schemas.microsoft.com/office/drawing/2014/main" xmlns="" id="{70743517-1B87-47CE-B2E8-BEC115EBF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229" r="2775"/>
          <a:stretch/>
        </p:blipFill>
        <p:spPr bwMode="auto">
          <a:xfrm>
            <a:off x="503548" y="689930"/>
            <a:ext cx="8352000" cy="244366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diritto 9">
            <a:extLst>
              <a:ext uri="{FF2B5EF4-FFF2-40B4-BE49-F238E27FC236}">
                <a16:creationId xmlns:a16="http://schemas.microsoft.com/office/drawing/2014/main" xmlns="" id="{B3DB0783-30D0-4E6C-AE9D-EAEA558E2A52}"/>
              </a:ext>
            </a:extLst>
          </p:cNvPr>
          <p:cNvCxnSpPr/>
          <p:nvPr/>
        </p:nvCxnSpPr>
        <p:spPr bwMode="auto">
          <a:xfrm>
            <a:off x="503548" y="587519"/>
            <a:ext cx="8352000" cy="0"/>
          </a:xfrm>
          <a:prstGeom prst="line">
            <a:avLst/>
          </a:prstGeom>
          <a:noFill/>
          <a:ln w="57150" cap="flat" cmpd="sng" algn="ctr">
            <a:solidFill>
              <a:srgbClr val="679B13"/>
            </a:solidFill>
            <a:prstDash val="solid"/>
            <a:round/>
            <a:headEnd type="none" w="med" len="med"/>
            <a:tailEnd type="none" w="med" len="med"/>
          </a:ln>
          <a:effectLst/>
        </p:spPr>
      </p:cxnSp>
    </p:spTree>
    <p:extLst>
      <p:ext uri="{BB962C8B-B14F-4D97-AF65-F5344CB8AC3E}">
        <p14:creationId xmlns:p14="http://schemas.microsoft.com/office/powerpoint/2010/main" val="123072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1D35294D-95D8-4C60-89ED-A589B4148AAD}"/>
              </a:ext>
            </a:extLst>
          </p:cNvPr>
          <p:cNvSpPr/>
          <p:nvPr/>
        </p:nvSpPr>
        <p:spPr bwMode="auto">
          <a:xfrm>
            <a:off x="6963542" y="2683010"/>
            <a:ext cx="1828954" cy="3927594"/>
          </a:xfrm>
          <a:prstGeom prst="rect">
            <a:avLst/>
          </a:prstGeom>
          <a:solidFill>
            <a:schemeClr val="bg1">
              <a:lumMod val="95000"/>
            </a:schemeClr>
          </a:solidFill>
          <a:ln w="28575"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 name="Freccia in giù 2">
            <a:extLst>
              <a:ext uri="{FF2B5EF4-FFF2-40B4-BE49-F238E27FC236}">
                <a16:creationId xmlns:a16="http://schemas.microsoft.com/office/drawing/2014/main" xmlns="" id="{678C0FB9-9409-4985-86C0-D87B998E20E7}"/>
              </a:ext>
            </a:extLst>
          </p:cNvPr>
          <p:cNvSpPr/>
          <p:nvPr/>
        </p:nvSpPr>
        <p:spPr bwMode="auto">
          <a:xfrm>
            <a:off x="7630858" y="4071964"/>
            <a:ext cx="577052" cy="599308"/>
          </a:xfrm>
          <a:prstGeom prst="downArrow">
            <a:avLst>
              <a:gd name="adj1" fmla="val 50000"/>
              <a:gd name="adj2" fmla="val 57331"/>
            </a:avLst>
          </a:prstGeom>
          <a:solidFill>
            <a:schemeClr val="bg1">
              <a:lumMod val="75000"/>
            </a:schemeClr>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2" name="Immagine 1">
            <a:extLst>
              <a:ext uri="{FF2B5EF4-FFF2-40B4-BE49-F238E27FC236}">
                <a16:creationId xmlns:a16="http://schemas.microsoft.com/office/drawing/2014/main" xmlns="" id="{CA4B26ED-227C-4433-BD73-34C535A2195D}"/>
              </a:ext>
            </a:extLst>
          </p:cNvPr>
          <p:cNvPicPr>
            <a:picLocks noChangeAspect="1"/>
          </p:cNvPicPr>
          <p:nvPr/>
        </p:nvPicPr>
        <p:blipFill rotWithShape="1">
          <a:blip r:embed="rId2"/>
          <a:srcRect l="24787" r="26270"/>
          <a:stretch/>
        </p:blipFill>
        <p:spPr>
          <a:xfrm rot="11026622">
            <a:off x="484954" y="2869300"/>
            <a:ext cx="2160240" cy="2338909"/>
          </a:xfrm>
          <a:prstGeom prst="rect">
            <a:avLst/>
          </a:prstGeom>
        </p:spPr>
      </p:pic>
      <p:sp>
        <p:nvSpPr>
          <p:cNvPr id="5" name="Rettangolo 4"/>
          <p:cNvSpPr/>
          <p:nvPr/>
        </p:nvSpPr>
        <p:spPr>
          <a:xfrm>
            <a:off x="266267" y="1724585"/>
            <a:ext cx="4608760" cy="1077218"/>
          </a:xfrm>
          <a:prstGeom prst="rect">
            <a:avLst/>
          </a:prstGeom>
        </p:spPr>
        <p:txBody>
          <a:bodyPr wrap="square">
            <a:spAutoFit/>
          </a:bodyPr>
          <a:lstStyle/>
          <a:p>
            <a:pPr algn="just"/>
            <a:r>
              <a:rPr lang="it-IT" sz="1600" b="0" dirty="0">
                <a:latin typeface="Calibri" panose="020F0502020204030204" pitchFamily="34" charset="0"/>
              </a:rPr>
              <a:t>Negli ultimi 12 mesi, </a:t>
            </a:r>
            <a:r>
              <a:rPr lang="it-IT" sz="1600" u="sng" dirty="0">
                <a:latin typeface="Calibri" panose="020F0502020204030204" pitchFamily="34" charset="0"/>
              </a:rPr>
              <a:t>la Sua impresa ha incrementato l’organico</a:t>
            </a:r>
            <a:r>
              <a:rPr lang="it-IT" sz="1600" b="0" dirty="0">
                <a:latin typeface="Calibri" panose="020F0502020204030204" pitchFamily="34" charset="0"/>
              </a:rPr>
              <a:t> attraverso nuove assunzioni</a:t>
            </a:r>
            <a:r>
              <a:rPr lang="it-IT" sz="1600" dirty="0">
                <a:latin typeface="Calibri" panose="020F0502020204030204" pitchFamily="34" charset="0"/>
              </a:rPr>
              <a:t> </a:t>
            </a:r>
            <a:r>
              <a:rPr lang="it-IT" sz="1600" b="0" i="1" dirty="0">
                <a:latin typeface="Calibri" panose="020F0502020204030204" pitchFamily="34" charset="0"/>
              </a:rPr>
              <a:t>(contratti a tempo indeterminato, determinato, collaboratori inquadrati in modo flessibile)</a:t>
            </a:r>
            <a:r>
              <a:rPr lang="it-IT" sz="1600" b="0" dirty="0">
                <a:latin typeface="Calibri" panose="020F0502020204030204" pitchFamily="34" charset="0"/>
              </a:rPr>
              <a:t>?</a:t>
            </a:r>
          </a:p>
        </p:txBody>
      </p:sp>
      <p:sp>
        <p:nvSpPr>
          <p:cNvPr id="12" name="Rettangolo 11"/>
          <p:cNvSpPr/>
          <p:nvPr/>
        </p:nvSpPr>
        <p:spPr>
          <a:xfrm>
            <a:off x="5097557" y="2186249"/>
            <a:ext cx="4010941" cy="492443"/>
          </a:xfrm>
          <a:prstGeom prst="rect">
            <a:avLst/>
          </a:prstGeom>
        </p:spPr>
        <p:txBody>
          <a:bodyPr wrap="square">
            <a:spAutoFit/>
          </a:bodyPr>
          <a:lstStyle/>
          <a:p>
            <a:r>
              <a:rPr lang="it-IT" sz="1400" b="1" dirty="0">
                <a:latin typeface="Calibri" panose="020F0502020204030204" pitchFamily="34" charset="0"/>
              </a:rPr>
              <a:t>Per quale motivo non ha incrementato l’organico?</a:t>
            </a:r>
            <a:br>
              <a:rPr lang="it-IT" sz="1400" b="1" dirty="0">
                <a:latin typeface="Calibri" panose="020F0502020204030204" pitchFamily="34" charset="0"/>
              </a:rPr>
            </a:br>
            <a:r>
              <a:rPr lang="it-IT" sz="1200" b="0" dirty="0">
                <a:latin typeface="Calibri" panose="020F0502020204030204" pitchFamily="34" charset="0"/>
              </a:rPr>
              <a:t>(</a:t>
            </a:r>
            <a:r>
              <a:rPr lang="it-IT" altLang="ja-JP" sz="1200" b="0" i="1" dirty="0">
                <a:latin typeface="Calibri" panose="020F0502020204030204" pitchFamily="34" charset="0"/>
              </a:rPr>
              <a:t>Analisi effettuata presso l’87,2% delle imprese</a:t>
            </a:r>
            <a:r>
              <a:rPr lang="it-IT" sz="1200" b="0" dirty="0">
                <a:latin typeface="Calibri" panose="020F0502020204030204" pitchFamily="34" charset="0"/>
              </a:rPr>
              <a:t>)</a:t>
            </a:r>
            <a:endParaRPr lang="it-IT" sz="1000" b="0" dirty="0">
              <a:latin typeface="Calibri" panose="020F0502020204030204" pitchFamily="34" charset="0"/>
            </a:endParaRPr>
          </a:p>
        </p:txBody>
      </p:sp>
      <p:sp>
        <p:nvSpPr>
          <p:cNvPr id="18" name="Rettangolo 17"/>
          <p:cNvSpPr/>
          <p:nvPr/>
        </p:nvSpPr>
        <p:spPr>
          <a:xfrm>
            <a:off x="6876617" y="4690642"/>
            <a:ext cx="1992490" cy="1265411"/>
          </a:xfrm>
          <a:prstGeom prst="rect">
            <a:avLst/>
          </a:prstGeom>
        </p:spPr>
        <p:txBody>
          <a:bodyPr wrap="square">
            <a:spAutoFit/>
          </a:bodyPr>
          <a:lstStyle/>
          <a:p>
            <a:pPr algn="ctr">
              <a:lnSpc>
                <a:spcPct val="110000"/>
              </a:lnSpc>
              <a:spcBef>
                <a:spcPts val="600"/>
              </a:spcBef>
            </a:pPr>
            <a:r>
              <a:rPr lang="it-IT" sz="1400" b="0" i="1" dirty="0">
                <a:solidFill>
                  <a:schemeClr val="tx1">
                    <a:lumMod val="85000"/>
                    <a:lumOff val="15000"/>
                  </a:schemeClr>
                </a:solidFill>
                <a:latin typeface="Calibri" panose="020F0502020204030204" pitchFamily="34" charset="0"/>
              </a:rPr>
              <a:t>Di questi, il </a:t>
            </a:r>
            <a:r>
              <a:rPr lang="it-IT" sz="1400" i="1" dirty="0">
                <a:solidFill>
                  <a:schemeClr val="tx1">
                    <a:lumMod val="85000"/>
                    <a:lumOff val="15000"/>
                  </a:schemeClr>
                </a:solidFill>
                <a:latin typeface="Calibri" panose="020F0502020204030204" pitchFamily="34" charset="0"/>
              </a:rPr>
              <a:t>52%</a:t>
            </a:r>
            <a:r>
              <a:rPr lang="it-IT" sz="1400" b="0" i="1" dirty="0">
                <a:solidFill>
                  <a:schemeClr val="tx1">
                    <a:lumMod val="85000"/>
                    <a:lumOff val="15000"/>
                  </a:schemeClr>
                </a:solidFill>
                <a:latin typeface="Calibri" panose="020F0502020204030204" pitchFamily="34" charset="0"/>
              </a:rPr>
              <a:t> ha dovuto rinunciare a causa della </a:t>
            </a:r>
            <a:r>
              <a:rPr lang="it-IT" sz="1400" i="1" u="sng" dirty="0">
                <a:solidFill>
                  <a:schemeClr val="tx1">
                    <a:lumMod val="85000"/>
                    <a:lumOff val="15000"/>
                  </a:schemeClr>
                </a:solidFill>
                <a:latin typeface="Calibri" panose="020F0502020204030204" pitchFamily="34" charset="0"/>
              </a:rPr>
              <a:t>scarsa presenza di personale qualificato</a:t>
            </a:r>
            <a:r>
              <a:rPr lang="it-IT" sz="1400" i="1" dirty="0">
                <a:solidFill>
                  <a:schemeClr val="tx1">
                    <a:lumMod val="85000"/>
                    <a:lumOff val="15000"/>
                  </a:schemeClr>
                </a:solidFill>
                <a:latin typeface="Calibri" panose="020F0502020204030204" pitchFamily="34" charset="0"/>
              </a:rPr>
              <a:t> </a:t>
            </a:r>
            <a:r>
              <a:rPr lang="it-IT" sz="1400" b="0" i="1" dirty="0">
                <a:solidFill>
                  <a:schemeClr val="tx1">
                    <a:lumMod val="85000"/>
                    <a:lumOff val="15000"/>
                  </a:schemeClr>
                </a:solidFill>
                <a:latin typeface="Calibri" panose="020F0502020204030204" pitchFamily="34" charset="0"/>
              </a:rPr>
              <a:t>sul mercato</a:t>
            </a:r>
          </a:p>
        </p:txBody>
      </p:sp>
      <p:sp>
        <p:nvSpPr>
          <p:cNvPr id="19"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750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4" name="Titolo 1">
            <a:extLst>
              <a:ext uri="{FF2B5EF4-FFF2-40B4-BE49-F238E27FC236}">
                <a16:creationId xmlns:a16="http://schemas.microsoft.com/office/drawing/2014/main" xmlns="" id="{D156879C-D410-4E92-B1BD-D646DEEB383B}"/>
              </a:ext>
            </a:extLst>
          </p:cNvPr>
          <p:cNvSpPr txBox="1">
            <a:spLocks/>
          </p:cNvSpPr>
          <p:nvPr/>
        </p:nvSpPr>
        <p:spPr>
          <a:xfrm>
            <a:off x="266267" y="172644"/>
            <a:ext cx="8877733" cy="1425102"/>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Il personale | </a:t>
            </a:r>
            <a:r>
              <a:rPr lang="it-IT" sz="2200" dirty="0">
                <a:solidFill>
                  <a:schemeClr val="tx1">
                    <a:lumMod val="85000"/>
                    <a:lumOff val="15000"/>
                  </a:schemeClr>
                </a:solidFill>
                <a:latin typeface="Calibri" panose="020F0502020204030204" pitchFamily="34" charset="0"/>
                <a:cs typeface="Arial"/>
              </a:rPr>
              <a:t>L’</a:t>
            </a:r>
            <a:r>
              <a:rPr lang="it-IT" sz="2200" u="sng" dirty="0">
                <a:solidFill>
                  <a:schemeClr val="tx1">
                    <a:lumMod val="85000"/>
                    <a:lumOff val="15000"/>
                  </a:schemeClr>
                </a:solidFill>
                <a:latin typeface="Calibri" panose="020F0502020204030204" pitchFamily="34" charset="0"/>
                <a:cs typeface="Arial"/>
              </a:rPr>
              <a:t>87</a:t>
            </a:r>
            <a:r>
              <a:rPr lang="it-IT" sz="2000" u="sng" dirty="0">
                <a:solidFill>
                  <a:schemeClr val="tx1">
                    <a:lumMod val="85000"/>
                    <a:lumOff val="15000"/>
                  </a:schemeClr>
                </a:solidFill>
                <a:latin typeface="Calibri" panose="020F0502020204030204" pitchFamily="34" charset="0"/>
                <a:cs typeface="Arial"/>
              </a:rPr>
              <a:t>%</a:t>
            </a:r>
            <a:r>
              <a:rPr lang="it-IT" sz="2200" dirty="0">
                <a:solidFill>
                  <a:schemeClr val="tx1">
                    <a:lumMod val="85000"/>
                    <a:lumOff val="15000"/>
                  </a:schemeClr>
                </a:solidFill>
                <a:latin typeface="Calibri" panose="020F0502020204030204" pitchFamily="34" charset="0"/>
                <a:cs typeface="Arial"/>
              </a:rPr>
              <a:t> delle imprese del settore della mobilità </a:t>
            </a:r>
            <a:r>
              <a:rPr lang="it-IT" sz="2200" u="sng" dirty="0">
                <a:solidFill>
                  <a:schemeClr val="tx1">
                    <a:lumMod val="85000"/>
                    <a:lumOff val="15000"/>
                  </a:schemeClr>
                </a:solidFill>
                <a:latin typeface="Calibri" panose="020F0502020204030204" pitchFamily="34" charset="0"/>
                <a:cs typeface="Arial"/>
              </a:rPr>
              <a:t>non ha incrementato il proprio organico</a:t>
            </a:r>
            <a:r>
              <a:rPr lang="it-IT" sz="2200" dirty="0">
                <a:solidFill>
                  <a:schemeClr val="tx1">
                    <a:lumMod val="85000"/>
                    <a:lumOff val="15000"/>
                  </a:schemeClr>
                </a:solidFill>
                <a:latin typeface="Calibri" panose="020F0502020204030204" pitchFamily="34" charset="0"/>
                <a:cs typeface="Arial"/>
              </a:rPr>
              <a:t> negli ultimi 12 mesi… di queste, il </a:t>
            </a:r>
            <a:r>
              <a:rPr lang="it-IT" sz="2200" u="sng" dirty="0">
                <a:solidFill>
                  <a:schemeClr val="tx1">
                    <a:lumMod val="85000"/>
                    <a:lumOff val="15000"/>
                  </a:schemeClr>
                </a:solidFill>
                <a:latin typeface="Calibri" panose="020F0502020204030204" pitchFamily="34" charset="0"/>
                <a:cs typeface="Arial"/>
              </a:rPr>
              <a:t>45</a:t>
            </a:r>
            <a:r>
              <a:rPr lang="it-IT" sz="2000" u="sng" dirty="0">
                <a:solidFill>
                  <a:schemeClr val="tx1">
                    <a:lumMod val="85000"/>
                    <a:lumOff val="15000"/>
                  </a:schemeClr>
                </a:solidFill>
                <a:latin typeface="Calibri" panose="020F0502020204030204" pitchFamily="34" charset="0"/>
                <a:cs typeface="Arial"/>
              </a:rPr>
              <a:t>%</a:t>
            </a:r>
            <a:r>
              <a:rPr lang="it-IT" sz="2200" dirty="0">
                <a:solidFill>
                  <a:schemeClr val="tx1">
                    <a:lumMod val="85000"/>
                    <a:lumOff val="15000"/>
                  </a:schemeClr>
                </a:solidFill>
                <a:latin typeface="Calibri" panose="020F0502020204030204" pitchFamily="34" charset="0"/>
                <a:cs typeface="Arial"/>
              </a:rPr>
              <a:t> ne avrebbe avuto bisogno, ma </a:t>
            </a:r>
            <a:r>
              <a:rPr lang="it-IT" sz="2200" u="sng" dirty="0">
                <a:solidFill>
                  <a:schemeClr val="tx1">
                    <a:lumMod val="85000"/>
                    <a:lumOff val="15000"/>
                  </a:schemeClr>
                </a:solidFill>
                <a:latin typeface="Calibri" panose="020F0502020204030204" pitchFamily="34" charset="0"/>
                <a:cs typeface="Arial"/>
              </a:rPr>
              <a:t>la metà ha dovuto rinunciare a causa della scarsa presenza di personale qualificato sul mercato</a:t>
            </a:r>
            <a:r>
              <a:rPr lang="it-IT" sz="2200" dirty="0">
                <a:solidFill>
                  <a:schemeClr val="tx1">
                    <a:lumMod val="85000"/>
                    <a:lumOff val="15000"/>
                  </a:schemeClr>
                </a:solidFill>
                <a:latin typeface="Calibri" panose="020F0502020204030204" pitchFamily="34" charset="0"/>
                <a:cs typeface="Arial"/>
              </a:rPr>
              <a:t> (</a:t>
            </a:r>
            <a:r>
              <a:rPr lang="it-IT" sz="2200" i="1" u="sng" dirty="0">
                <a:solidFill>
                  <a:schemeClr val="tx1">
                    <a:lumMod val="85000"/>
                    <a:lumOff val="15000"/>
                  </a:schemeClr>
                </a:solidFill>
                <a:latin typeface="Calibri" panose="020F0502020204030204" pitchFamily="34" charset="0"/>
                <a:cs typeface="Arial"/>
              </a:rPr>
              <a:t>quota in aumento</a:t>
            </a:r>
            <a:r>
              <a:rPr lang="it-IT" sz="2200" dirty="0">
                <a:solidFill>
                  <a:schemeClr val="tx1">
                    <a:lumMod val="85000"/>
                    <a:lumOff val="15000"/>
                  </a:schemeClr>
                </a:solidFill>
                <a:latin typeface="Calibri" panose="020F0502020204030204" pitchFamily="34" charset="0"/>
                <a:cs typeface="Arial"/>
              </a:rPr>
              <a:t>)…</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27" name="CasellaDiTesto 26">
            <a:extLst>
              <a:ext uri="{FF2B5EF4-FFF2-40B4-BE49-F238E27FC236}">
                <a16:creationId xmlns:a16="http://schemas.microsoft.com/office/drawing/2014/main" xmlns="" id="{4F98B8C2-C722-4E4C-9E07-833D7E5D3B55}"/>
              </a:ext>
            </a:extLst>
          </p:cNvPr>
          <p:cNvSpPr txBox="1"/>
          <p:nvPr/>
        </p:nvSpPr>
        <p:spPr>
          <a:xfrm>
            <a:off x="3150100" y="3070810"/>
            <a:ext cx="1465656" cy="707886"/>
          </a:xfrm>
          <a:prstGeom prst="rect">
            <a:avLst/>
          </a:prstGeom>
          <a:noFill/>
        </p:spPr>
        <p:txBody>
          <a:bodyPr wrap="square" rtlCol="0">
            <a:spAutoFit/>
          </a:bodyPr>
          <a:lstStyle/>
          <a:p>
            <a:pPr algn="ctr"/>
            <a:r>
              <a:rPr lang="it-IT" sz="4000" b="1" dirty="0">
                <a:solidFill>
                  <a:srgbClr val="C00000"/>
                </a:solidFill>
                <a:latin typeface="Calibri" panose="020F0502020204030204" pitchFamily="34" charset="0"/>
              </a:rPr>
              <a:t>87</a:t>
            </a:r>
            <a:r>
              <a:rPr lang="it-IT" sz="2600" b="1" dirty="0">
                <a:solidFill>
                  <a:srgbClr val="C00000"/>
                </a:solidFill>
                <a:latin typeface="Calibri" panose="020F0502020204030204" pitchFamily="34" charset="0"/>
              </a:rPr>
              <a:t>,2%</a:t>
            </a:r>
          </a:p>
        </p:txBody>
      </p:sp>
      <p:sp>
        <p:nvSpPr>
          <p:cNvPr id="30" name="CasellaDiTesto 29">
            <a:extLst>
              <a:ext uri="{FF2B5EF4-FFF2-40B4-BE49-F238E27FC236}">
                <a16:creationId xmlns:a16="http://schemas.microsoft.com/office/drawing/2014/main" xmlns="" id="{605C19D5-FA84-4FD8-B91B-B487561B35FF}"/>
              </a:ext>
            </a:extLst>
          </p:cNvPr>
          <p:cNvSpPr txBox="1"/>
          <p:nvPr/>
        </p:nvSpPr>
        <p:spPr>
          <a:xfrm>
            <a:off x="695953" y="5027667"/>
            <a:ext cx="1202572" cy="707886"/>
          </a:xfrm>
          <a:prstGeom prst="rect">
            <a:avLst/>
          </a:prstGeom>
          <a:noFill/>
        </p:spPr>
        <p:txBody>
          <a:bodyPr wrap="none" rtlCol="0">
            <a:spAutoFit/>
          </a:bodyPr>
          <a:lstStyle/>
          <a:p>
            <a:r>
              <a:rPr lang="it-IT" sz="4000" b="0" dirty="0">
                <a:solidFill>
                  <a:srgbClr val="1F4E79"/>
                </a:solidFill>
                <a:latin typeface="Calibri" panose="020F0502020204030204" pitchFamily="34" charset="0"/>
              </a:rPr>
              <a:t>12</a:t>
            </a:r>
            <a:r>
              <a:rPr lang="it-IT" sz="2600" b="0" dirty="0">
                <a:solidFill>
                  <a:srgbClr val="1F4E79"/>
                </a:solidFill>
                <a:latin typeface="Calibri" panose="020F0502020204030204" pitchFamily="34" charset="0"/>
              </a:rPr>
              <a:t>,8%</a:t>
            </a:r>
          </a:p>
        </p:txBody>
      </p:sp>
      <p:sp>
        <p:nvSpPr>
          <p:cNvPr id="31" name="CasellaDiTesto 30">
            <a:extLst>
              <a:ext uri="{FF2B5EF4-FFF2-40B4-BE49-F238E27FC236}">
                <a16:creationId xmlns:a16="http://schemas.microsoft.com/office/drawing/2014/main" xmlns="" id="{6DACB3F1-EFF6-4B7F-98E1-AAEDF1D45D14}"/>
              </a:ext>
            </a:extLst>
          </p:cNvPr>
          <p:cNvSpPr txBox="1"/>
          <p:nvPr/>
        </p:nvSpPr>
        <p:spPr>
          <a:xfrm>
            <a:off x="699972" y="5590981"/>
            <a:ext cx="2647892" cy="646331"/>
          </a:xfrm>
          <a:prstGeom prst="rect">
            <a:avLst/>
          </a:prstGeom>
          <a:noFill/>
        </p:spPr>
        <p:txBody>
          <a:bodyPr wrap="square" rtlCol="0">
            <a:spAutoFit/>
          </a:bodyPr>
          <a:lstStyle/>
          <a:p>
            <a:r>
              <a:rPr lang="it-IT" sz="1800" b="0" dirty="0">
                <a:solidFill>
                  <a:srgbClr val="1F4E79"/>
                </a:solidFill>
                <a:latin typeface="Calibri" panose="020F0502020204030204" pitchFamily="34" charset="0"/>
              </a:rPr>
              <a:t>HANNO INCREMENTATO L’ORGANICO</a:t>
            </a:r>
          </a:p>
        </p:txBody>
      </p:sp>
      <p:sp>
        <p:nvSpPr>
          <p:cNvPr id="38" name="Rettangolo con angoli arrotondati 37">
            <a:extLst>
              <a:ext uri="{FF2B5EF4-FFF2-40B4-BE49-F238E27FC236}">
                <a16:creationId xmlns:a16="http://schemas.microsoft.com/office/drawing/2014/main" xmlns="" id="{19D3E99B-1345-4807-8D1D-CA0457294471}"/>
              </a:ext>
            </a:extLst>
          </p:cNvPr>
          <p:cNvSpPr/>
          <p:nvPr/>
        </p:nvSpPr>
        <p:spPr bwMode="auto">
          <a:xfrm rot="21136300">
            <a:off x="5277576" y="2853736"/>
            <a:ext cx="1384757" cy="1332716"/>
          </a:xfrm>
          <a:prstGeom prst="roundRect">
            <a:avLst>
              <a:gd name="adj" fmla="val 0"/>
            </a:avLst>
          </a:prstGeom>
          <a:solidFill>
            <a:srgbClr val="BFBFBF"/>
          </a:solidFill>
          <a:ln w="12700" cap="flat" cmpd="sng" algn="ctr">
            <a:no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t-IT"/>
          </a:p>
        </p:txBody>
      </p:sp>
      <p:sp>
        <p:nvSpPr>
          <p:cNvPr id="39" name="Rettangolo con angoli arrotondati 38">
            <a:extLst>
              <a:ext uri="{FF2B5EF4-FFF2-40B4-BE49-F238E27FC236}">
                <a16:creationId xmlns:a16="http://schemas.microsoft.com/office/drawing/2014/main" xmlns="" id="{3BC0D6F5-1EBD-4734-9570-8D5975FB4ED1}"/>
              </a:ext>
            </a:extLst>
          </p:cNvPr>
          <p:cNvSpPr/>
          <p:nvPr/>
        </p:nvSpPr>
        <p:spPr bwMode="auto">
          <a:xfrm rot="274345">
            <a:off x="5289345" y="2918359"/>
            <a:ext cx="1368000" cy="1211560"/>
          </a:xfrm>
          <a:prstGeom prst="roundRect">
            <a:avLst>
              <a:gd name="adj" fmla="val 0"/>
            </a:avLst>
          </a:prstGeom>
          <a:solidFill>
            <a:schemeClr val="bg1"/>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t-IT">
              <a:solidFill>
                <a:srgbClr val="C00000"/>
              </a:solidFill>
            </a:endParaRPr>
          </a:p>
        </p:txBody>
      </p:sp>
      <p:sp>
        <p:nvSpPr>
          <p:cNvPr id="40" name="Rettangolo 39">
            <a:extLst>
              <a:ext uri="{FF2B5EF4-FFF2-40B4-BE49-F238E27FC236}">
                <a16:creationId xmlns:a16="http://schemas.microsoft.com/office/drawing/2014/main" xmlns="" id="{4F1B21DC-76EC-4E0D-958C-FC2D7DE407C5}"/>
              </a:ext>
            </a:extLst>
          </p:cNvPr>
          <p:cNvSpPr/>
          <p:nvPr/>
        </p:nvSpPr>
        <p:spPr>
          <a:xfrm>
            <a:off x="5182984" y="3297436"/>
            <a:ext cx="1558014" cy="830997"/>
          </a:xfrm>
          <a:prstGeom prst="rect">
            <a:avLst/>
          </a:prstGeom>
        </p:spPr>
        <p:txBody>
          <a:bodyPr wrap="square">
            <a:spAutoFit/>
          </a:bodyPr>
          <a:lstStyle/>
          <a:p>
            <a:pPr algn="ctr"/>
            <a:r>
              <a:rPr lang="it-IT" sz="1600" dirty="0">
                <a:solidFill>
                  <a:schemeClr val="bg2">
                    <a:lumMod val="75000"/>
                  </a:schemeClr>
                </a:solidFill>
                <a:latin typeface="Calibri" panose="020F0502020204030204" pitchFamily="34" charset="0"/>
              </a:rPr>
              <a:t>«N</a:t>
            </a:r>
            <a:r>
              <a:rPr lang="it-IT" sz="1600" b="1" dirty="0">
                <a:solidFill>
                  <a:schemeClr val="bg2">
                    <a:lumMod val="75000"/>
                  </a:schemeClr>
                </a:solidFill>
                <a:latin typeface="Calibri" panose="020F0502020204030204" pitchFamily="34" charset="0"/>
              </a:rPr>
              <a:t>on ne avevamo bisogno»</a:t>
            </a:r>
          </a:p>
        </p:txBody>
      </p:sp>
      <p:sp>
        <p:nvSpPr>
          <p:cNvPr id="41" name="Rettangolo 40">
            <a:extLst>
              <a:ext uri="{FF2B5EF4-FFF2-40B4-BE49-F238E27FC236}">
                <a16:creationId xmlns:a16="http://schemas.microsoft.com/office/drawing/2014/main" xmlns="" id="{6D51B031-C55F-490B-B322-DB12CFC879D0}"/>
              </a:ext>
            </a:extLst>
          </p:cNvPr>
          <p:cNvSpPr/>
          <p:nvPr/>
        </p:nvSpPr>
        <p:spPr>
          <a:xfrm>
            <a:off x="5255065" y="2899481"/>
            <a:ext cx="1456037" cy="523220"/>
          </a:xfrm>
          <a:prstGeom prst="rect">
            <a:avLst/>
          </a:prstGeom>
        </p:spPr>
        <p:txBody>
          <a:bodyPr wrap="square">
            <a:spAutoFit/>
          </a:bodyPr>
          <a:lstStyle/>
          <a:p>
            <a:pPr algn="ctr"/>
            <a:r>
              <a:rPr lang="it-IT" sz="2800" b="1" dirty="0">
                <a:solidFill>
                  <a:schemeClr val="bg2">
                    <a:lumMod val="75000"/>
                  </a:schemeClr>
                </a:solidFill>
                <a:latin typeface="Calibri" panose="020F0502020204030204" pitchFamily="34" charset="0"/>
              </a:rPr>
              <a:t>55</a:t>
            </a:r>
            <a:r>
              <a:rPr lang="it-IT" sz="1800" b="1" dirty="0">
                <a:solidFill>
                  <a:schemeClr val="bg2">
                    <a:lumMod val="75000"/>
                  </a:schemeClr>
                </a:solidFill>
                <a:latin typeface="Calibri" panose="020F0502020204030204" pitchFamily="34" charset="0"/>
              </a:rPr>
              <a:t>%</a:t>
            </a:r>
          </a:p>
        </p:txBody>
      </p:sp>
      <p:sp>
        <p:nvSpPr>
          <p:cNvPr id="42" name="Rettangolo con angoli arrotondati 41">
            <a:extLst>
              <a:ext uri="{FF2B5EF4-FFF2-40B4-BE49-F238E27FC236}">
                <a16:creationId xmlns:a16="http://schemas.microsoft.com/office/drawing/2014/main" xmlns="" id="{5060F83D-0C9F-4FB0-BCC8-C953AEBFF561}"/>
              </a:ext>
            </a:extLst>
          </p:cNvPr>
          <p:cNvSpPr/>
          <p:nvPr/>
        </p:nvSpPr>
        <p:spPr bwMode="auto">
          <a:xfrm rot="21136300">
            <a:off x="7179819" y="2825261"/>
            <a:ext cx="1384757" cy="1332716"/>
          </a:xfrm>
          <a:prstGeom prst="roundRect">
            <a:avLst>
              <a:gd name="adj" fmla="val 0"/>
            </a:avLst>
          </a:prstGeom>
          <a:solidFill>
            <a:srgbClr val="BFBFBF"/>
          </a:solidFill>
          <a:ln w="12700" cap="flat" cmpd="sng" algn="ctr">
            <a:no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t-IT"/>
          </a:p>
        </p:txBody>
      </p:sp>
      <p:sp>
        <p:nvSpPr>
          <p:cNvPr id="43" name="Rettangolo con angoli arrotondati 42">
            <a:extLst>
              <a:ext uri="{FF2B5EF4-FFF2-40B4-BE49-F238E27FC236}">
                <a16:creationId xmlns:a16="http://schemas.microsoft.com/office/drawing/2014/main" xmlns="" id="{44ADDEF3-8628-45EF-B5BB-66CED91F09E8}"/>
              </a:ext>
            </a:extLst>
          </p:cNvPr>
          <p:cNvSpPr/>
          <p:nvPr/>
        </p:nvSpPr>
        <p:spPr bwMode="auto">
          <a:xfrm rot="274345">
            <a:off x="7169519" y="2896856"/>
            <a:ext cx="1368000" cy="1211560"/>
          </a:xfrm>
          <a:prstGeom prst="roundRect">
            <a:avLst>
              <a:gd name="adj" fmla="val 0"/>
            </a:avLst>
          </a:prstGeom>
          <a:solidFill>
            <a:schemeClr val="bg1"/>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t-IT">
              <a:solidFill>
                <a:srgbClr val="C00000"/>
              </a:solidFill>
            </a:endParaRPr>
          </a:p>
        </p:txBody>
      </p:sp>
      <p:sp>
        <p:nvSpPr>
          <p:cNvPr id="37" name="Rettangolo 36">
            <a:extLst>
              <a:ext uri="{FF2B5EF4-FFF2-40B4-BE49-F238E27FC236}">
                <a16:creationId xmlns:a16="http://schemas.microsoft.com/office/drawing/2014/main" xmlns="" id="{68E5016B-744B-4F3E-B2E4-96BFEABF4CC2}"/>
              </a:ext>
            </a:extLst>
          </p:cNvPr>
          <p:cNvSpPr/>
          <p:nvPr/>
        </p:nvSpPr>
        <p:spPr>
          <a:xfrm>
            <a:off x="7132209" y="2899481"/>
            <a:ext cx="1456037" cy="523220"/>
          </a:xfrm>
          <a:prstGeom prst="rect">
            <a:avLst/>
          </a:prstGeom>
        </p:spPr>
        <p:txBody>
          <a:bodyPr wrap="square">
            <a:spAutoFit/>
          </a:bodyPr>
          <a:lstStyle/>
          <a:p>
            <a:pPr algn="ctr"/>
            <a:r>
              <a:rPr lang="it-IT" sz="2800" b="1" dirty="0">
                <a:solidFill>
                  <a:srgbClr val="C00000"/>
                </a:solidFill>
                <a:latin typeface="Calibri" panose="020F0502020204030204" pitchFamily="34" charset="0"/>
              </a:rPr>
              <a:t>45</a:t>
            </a:r>
            <a:r>
              <a:rPr lang="it-IT" sz="1800" b="1" dirty="0">
                <a:solidFill>
                  <a:srgbClr val="C00000"/>
                </a:solidFill>
                <a:latin typeface="Calibri" panose="020F0502020204030204" pitchFamily="34" charset="0"/>
              </a:rPr>
              <a:t>%</a:t>
            </a:r>
          </a:p>
        </p:txBody>
      </p:sp>
      <p:sp>
        <p:nvSpPr>
          <p:cNvPr id="44" name="Rettangolo 43">
            <a:extLst>
              <a:ext uri="{FF2B5EF4-FFF2-40B4-BE49-F238E27FC236}">
                <a16:creationId xmlns:a16="http://schemas.microsoft.com/office/drawing/2014/main" xmlns="" id="{58A02023-5060-4A3E-A3E8-700E963C74D9}"/>
              </a:ext>
            </a:extLst>
          </p:cNvPr>
          <p:cNvSpPr/>
          <p:nvPr/>
        </p:nvSpPr>
        <p:spPr>
          <a:xfrm>
            <a:off x="7112974" y="3410653"/>
            <a:ext cx="1456037" cy="584775"/>
          </a:xfrm>
          <a:prstGeom prst="rect">
            <a:avLst/>
          </a:prstGeom>
        </p:spPr>
        <p:txBody>
          <a:bodyPr wrap="square">
            <a:spAutoFit/>
          </a:bodyPr>
          <a:lstStyle/>
          <a:p>
            <a:pPr algn="ctr"/>
            <a:r>
              <a:rPr lang="it-IT" sz="1600" dirty="0">
                <a:solidFill>
                  <a:srgbClr val="C00000"/>
                </a:solidFill>
                <a:latin typeface="Calibri" panose="020F0502020204030204" pitchFamily="34" charset="0"/>
              </a:rPr>
              <a:t>«N</a:t>
            </a:r>
            <a:r>
              <a:rPr lang="it-IT" sz="1600" b="1" dirty="0">
                <a:solidFill>
                  <a:srgbClr val="C00000"/>
                </a:solidFill>
                <a:latin typeface="Calibri" panose="020F0502020204030204" pitchFamily="34" charset="0"/>
              </a:rPr>
              <a:t>e avevamo bisogno»</a:t>
            </a:r>
          </a:p>
        </p:txBody>
      </p:sp>
      <p:sp>
        <p:nvSpPr>
          <p:cNvPr id="25" name="CasellaDiTesto 24">
            <a:extLst>
              <a:ext uri="{FF2B5EF4-FFF2-40B4-BE49-F238E27FC236}">
                <a16:creationId xmlns:a16="http://schemas.microsoft.com/office/drawing/2014/main" xmlns="" id="{EF41BACA-3D13-49FA-B8B7-7C486B1BA6F3}"/>
              </a:ext>
            </a:extLst>
          </p:cNvPr>
          <p:cNvSpPr txBox="1"/>
          <p:nvPr/>
        </p:nvSpPr>
        <p:spPr>
          <a:xfrm>
            <a:off x="3245943" y="4427098"/>
            <a:ext cx="1395449"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1" strike="noStrike" kern="1200" cap="none" spc="0" normalizeH="0" baseline="0" noProof="0" dirty="0">
                <a:ln>
                  <a:noFill/>
                </a:ln>
                <a:solidFill>
                  <a:schemeClr val="bg2">
                    <a:lumMod val="75000"/>
                  </a:schemeClr>
                </a:solidFill>
                <a:effectLst/>
                <a:uLnTx/>
                <a:uFillTx/>
                <a:latin typeface="Calibri" panose="020F0502020204030204" pitchFamily="34" charset="0"/>
                <a:ea typeface="MS PGothic" panose="020B0600070205080204" pitchFamily="34" charset="-128"/>
                <a:cs typeface="+mn-cs"/>
              </a:rPr>
              <a:t>(-4,8 rispetto a giugno 2017)</a:t>
            </a:r>
          </a:p>
        </p:txBody>
      </p:sp>
      <p:sp>
        <p:nvSpPr>
          <p:cNvPr id="29" name="CasellaDiTesto 28">
            <a:extLst>
              <a:ext uri="{FF2B5EF4-FFF2-40B4-BE49-F238E27FC236}">
                <a16:creationId xmlns:a16="http://schemas.microsoft.com/office/drawing/2014/main" xmlns="" id="{68005AF3-86F0-46A3-9E32-4DFA8DBC0AF5}"/>
              </a:ext>
            </a:extLst>
          </p:cNvPr>
          <p:cNvSpPr txBox="1"/>
          <p:nvPr/>
        </p:nvSpPr>
        <p:spPr>
          <a:xfrm>
            <a:off x="2968451" y="3607916"/>
            <a:ext cx="1828954" cy="923330"/>
          </a:xfrm>
          <a:prstGeom prst="rect">
            <a:avLst/>
          </a:prstGeom>
          <a:noFill/>
        </p:spPr>
        <p:txBody>
          <a:bodyPr wrap="square" rtlCol="0">
            <a:spAutoFit/>
          </a:bodyPr>
          <a:lstStyle/>
          <a:p>
            <a:pPr algn="ctr"/>
            <a:r>
              <a:rPr lang="it-IT" sz="1800" u="sng" dirty="0">
                <a:solidFill>
                  <a:srgbClr val="C00000"/>
                </a:solidFill>
                <a:latin typeface="Calibri" panose="020F0502020204030204" pitchFamily="34" charset="0"/>
              </a:rPr>
              <a:t>NON</a:t>
            </a:r>
            <a:r>
              <a:rPr lang="it-IT" sz="1800" dirty="0">
                <a:solidFill>
                  <a:srgbClr val="C00000"/>
                </a:solidFill>
                <a:latin typeface="Calibri" panose="020F0502020204030204" pitchFamily="34" charset="0"/>
              </a:rPr>
              <a:t> HANNO INCREMENTATO L’ORGANICO</a:t>
            </a:r>
          </a:p>
        </p:txBody>
      </p:sp>
      <p:cxnSp>
        <p:nvCxnSpPr>
          <p:cNvPr id="32" name="Connettore diritto 31">
            <a:extLst>
              <a:ext uri="{FF2B5EF4-FFF2-40B4-BE49-F238E27FC236}">
                <a16:creationId xmlns:a16="http://schemas.microsoft.com/office/drawing/2014/main" xmlns="" id="{2C932EEB-DFBF-4382-8146-A4419400FA17}"/>
              </a:ext>
            </a:extLst>
          </p:cNvPr>
          <p:cNvCxnSpPr>
            <a:cxnSpLocks/>
          </p:cNvCxnSpPr>
          <p:nvPr/>
        </p:nvCxnSpPr>
        <p:spPr bwMode="auto">
          <a:xfrm flipV="1">
            <a:off x="2741097" y="2940710"/>
            <a:ext cx="1874659" cy="400838"/>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33" name="Connettore diritto 32">
            <a:extLst>
              <a:ext uri="{FF2B5EF4-FFF2-40B4-BE49-F238E27FC236}">
                <a16:creationId xmlns:a16="http://schemas.microsoft.com/office/drawing/2014/main" xmlns="" id="{101C245C-59E0-4645-978F-979E3B05639D}"/>
              </a:ext>
            </a:extLst>
          </p:cNvPr>
          <p:cNvCxnSpPr>
            <a:cxnSpLocks/>
          </p:cNvCxnSpPr>
          <p:nvPr/>
        </p:nvCxnSpPr>
        <p:spPr bwMode="auto">
          <a:xfrm>
            <a:off x="2727406" y="4690686"/>
            <a:ext cx="1827061" cy="615514"/>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35" name="CasellaDiTesto 34">
            <a:extLst>
              <a:ext uri="{FF2B5EF4-FFF2-40B4-BE49-F238E27FC236}">
                <a16:creationId xmlns:a16="http://schemas.microsoft.com/office/drawing/2014/main" xmlns="" id="{EEAFC418-FC34-48E0-80C3-546CC11C53E1}"/>
              </a:ext>
            </a:extLst>
          </p:cNvPr>
          <p:cNvSpPr txBox="1"/>
          <p:nvPr/>
        </p:nvSpPr>
        <p:spPr>
          <a:xfrm>
            <a:off x="6946432" y="5965470"/>
            <a:ext cx="1879084" cy="6155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700" i="1" strike="noStrike" kern="1200" cap="none" spc="0" normalizeH="0" baseline="0" noProof="0" dirty="0">
                <a:ln>
                  <a:noFill/>
                </a:ln>
                <a:solidFill>
                  <a:srgbClr val="C00000"/>
                </a:solidFill>
                <a:effectLst/>
                <a:uLnTx/>
                <a:uFillTx/>
                <a:latin typeface="Calibri" panose="020F0502020204030204" pitchFamily="34" charset="0"/>
                <a:ea typeface="MS PGothic" panose="020B0600070205080204" pitchFamily="34" charset="-128"/>
                <a:cs typeface="+mn-cs"/>
              </a:rPr>
              <a:t>(+7,2 rispetto a giugno 2017)</a:t>
            </a:r>
          </a:p>
        </p:txBody>
      </p:sp>
      <p:sp>
        <p:nvSpPr>
          <p:cNvPr id="28" name="Rettangolo 27">
            <a:extLst>
              <a:ext uri="{FF2B5EF4-FFF2-40B4-BE49-F238E27FC236}">
                <a16:creationId xmlns:a16="http://schemas.microsoft.com/office/drawing/2014/main" xmlns="" id="{928EEDA8-8303-4F95-9A35-326958BACFD9}"/>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33884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magine 51">
            <a:extLst>
              <a:ext uri="{FF2B5EF4-FFF2-40B4-BE49-F238E27FC236}">
                <a16:creationId xmlns:a16="http://schemas.microsoft.com/office/drawing/2014/main" xmlns="" id="{68E3D480-2E4E-4A59-BA50-EFACDAF4B463}"/>
              </a:ext>
            </a:extLst>
          </p:cNvPr>
          <p:cNvPicPr>
            <a:picLocks noChangeAspect="1"/>
          </p:cNvPicPr>
          <p:nvPr/>
        </p:nvPicPr>
        <p:blipFill rotWithShape="1">
          <a:blip r:embed="rId2"/>
          <a:srcRect l="22355" r="22171" b="5025"/>
          <a:stretch/>
        </p:blipFill>
        <p:spPr>
          <a:xfrm rot="8649103">
            <a:off x="534728" y="2295982"/>
            <a:ext cx="2531263" cy="2596375"/>
          </a:xfrm>
          <a:prstGeom prst="rect">
            <a:avLst/>
          </a:prstGeom>
        </p:spPr>
      </p:pic>
      <p:sp>
        <p:nvSpPr>
          <p:cNvPr id="54" name="CasellaDiTesto 9"/>
          <p:cNvSpPr txBox="1">
            <a:spLocks noChangeArrowheads="1"/>
          </p:cNvSpPr>
          <p:nvPr/>
        </p:nvSpPr>
        <p:spPr bwMode="auto">
          <a:xfrm>
            <a:off x="266267" y="1264606"/>
            <a:ext cx="854177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L’approccio alla vendita si appoggia oggi su canali diversi rispetto al passato, potendo contare anche su </a:t>
            </a:r>
            <a:r>
              <a:rPr lang="it-IT" sz="1600" u="sng" dirty="0">
                <a:latin typeface="Calibri" panose="020F0502020204030204" pitchFamily="34" charset="0"/>
              </a:rPr>
              <a:t>strumenti digitali</a:t>
            </a:r>
            <a:r>
              <a:rPr lang="it-IT" sz="1600" b="0" dirty="0">
                <a:latin typeface="Calibri" panose="020F0502020204030204" pitchFamily="34" charset="0"/>
              </a:rPr>
              <a:t> e su nuove tipologie di marketing. </a:t>
            </a:r>
            <a:r>
              <a:rPr lang="it-IT" sz="1600" u="sng" dirty="0">
                <a:latin typeface="Calibri" panose="020F0502020204030204" pitchFamily="34" charset="0"/>
              </a:rPr>
              <a:t>Nella Sua impresa, esistono oggi figure professionali preposte a questo tipo di vendita</a:t>
            </a:r>
            <a:r>
              <a:rPr lang="it-IT" sz="1600" b="0" dirty="0">
                <a:latin typeface="Calibri" panose="020F0502020204030204" pitchFamily="34" charset="0"/>
              </a:rPr>
              <a:t>? </a:t>
            </a:r>
          </a:p>
        </p:txBody>
      </p:sp>
      <p:sp>
        <p:nvSpPr>
          <p:cNvPr id="5" name="Text Box 49"/>
          <p:cNvSpPr txBox="1">
            <a:spLocks noChangeArrowheads="1"/>
          </p:cNvSpPr>
          <p:nvPr/>
        </p:nvSpPr>
        <p:spPr bwMode="auto">
          <a:xfrm>
            <a:off x="266267" y="6224060"/>
            <a:ext cx="8672512"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29" name="Rettangolo 28"/>
          <p:cNvSpPr/>
          <p:nvPr/>
        </p:nvSpPr>
        <p:spPr>
          <a:xfrm>
            <a:off x="3075276" y="3276744"/>
            <a:ext cx="1756215" cy="646331"/>
          </a:xfrm>
          <a:prstGeom prst="rect">
            <a:avLst/>
          </a:prstGeom>
        </p:spPr>
        <p:txBody>
          <a:bodyPr wrap="square">
            <a:spAutoFit/>
          </a:bodyPr>
          <a:lstStyle/>
          <a:p>
            <a:r>
              <a:rPr lang="it-IT" sz="2000" u="sng" dirty="0">
                <a:solidFill>
                  <a:srgbClr val="008000"/>
                </a:solidFill>
                <a:latin typeface="Calibri" panose="020F0502020204030204" pitchFamily="34" charset="0"/>
              </a:rPr>
              <a:t>SI</a:t>
            </a:r>
            <a:r>
              <a:rPr lang="it-IT" sz="1600" dirty="0">
                <a:solidFill>
                  <a:srgbClr val="008000"/>
                </a:solidFill>
                <a:latin typeface="Calibri" panose="020F0502020204030204" pitchFamily="34" charset="0"/>
              </a:rPr>
              <a:t>, ESISTONO FIGURE PREPOSTE</a:t>
            </a:r>
          </a:p>
        </p:txBody>
      </p:sp>
      <p:sp>
        <p:nvSpPr>
          <p:cNvPr id="41" name="Rettangolo 40"/>
          <p:cNvSpPr/>
          <p:nvPr/>
        </p:nvSpPr>
        <p:spPr>
          <a:xfrm>
            <a:off x="539552" y="4505417"/>
            <a:ext cx="1711189" cy="646331"/>
          </a:xfrm>
          <a:prstGeom prst="rect">
            <a:avLst/>
          </a:prstGeom>
        </p:spPr>
        <p:txBody>
          <a:bodyPr wrap="square">
            <a:spAutoFit/>
          </a:bodyPr>
          <a:lstStyle/>
          <a:p>
            <a:r>
              <a:rPr lang="it-IT" sz="3600" b="0" dirty="0">
                <a:solidFill>
                  <a:schemeClr val="bg2">
                    <a:lumMod val="75000"/>
                  </a:schemeClr>
                </a:solidFill>
                <a:latin typeface="Calibri" panose="020F0502020204030204" pitchFamily="34" charset="0"/>
              </a:rPr>
              <a:t>69</a:t>
            </a:r>
            <a:r>
              <a:rPr lang="it-IT" sz="2800" b="0" dirty="0">
                <a:solidFill>
                  <a:schemeClr val="bg2">
                    <a:lumMod val="75000"/>
                  </a:schemeClr>
                </a:solidFill>
                <a:latin typeface="Calibri" panose="020F0502020204030204" pitchFamily="34" charset="0"/>
              </a:rPr>
              <a:t>,1%</a:t>
            </a:r>
            <a:endParaRPr lang="it-IT" sz="3200" b="0" dirty="0">
              <a:solidFill>
                <a:schemeClr val="bg2">
                  <a:lumMod val="75000"/>
                </a:schemeClr>
              </a:solidFill>
              <a:latin typeface="Calibri" panose="020F0502020204030204" pitchFamily="34" charset="0"/>
            </a:endParaRPr>
          </a:p>
        </p:txBody>
      </p:sp>
      <p:sp>
        <p:nvSpPr>
          <p:cNvPr id="26" name="Titolo 1">
            <a:extLst>
              <a:ext uri="{FF2B5EF4-FFF2-40B4-BE49-F238E27FC236}">
                <a16:creationId xmlns:a16="http://schemas.microsoft.com/office/drawing/2014/main" xmlns="" id="{863B091F-D06D-4257-961C-3DFF46FAD73A}"/>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L’approccio «digitale» alla vendita | </a:t>
            </a:r>
            <a:r>
              <a:rPr lang="it-IT" sz="2200" dirty="0">
                <a:solidFill>
                  <a:schemeClr val="tx2">
                    <a:lumMod val="85000"/>
                    <a:lumOff val="15000"/>
                  </a:schemeClr>
                </a:solidFill>
                <a:latin typeface="Calibri" panose="020F0502020204030204" pitchFamily="34" charset="0"/>
                <a:cs typeface="Arial"/>
              </a:rPr>
              <a:t>Le imprese del settore </a:t>
            </a:r>
            <a:r>
              <a:rPr lang="it-IT" sz="2200" u="sng" dirty="0">
                <a:solidFill>
                  <a:schemeClr val="tx2">
                    <a:lumMod val="85000"/>
                    <a:lumOff val="15000"/>
                  </a:schemeClr>
                </a:solidFill>
                <a:latin typeface="Calibri" panose="020F0502020204030204" pitchFamily="34" charset="0"/>
                <a:cs typeface="Arial"/>
              </a:rPr>
              <a:t>adeguano sempre più le proprie figure professionali</a:t>
            </a:r>
            <a:r>
              <a:rPr lang="it-IT" sz="2200" dirty="0">
                <a:solidFill>
                  <a:schemeClr val="tx2">
                    <a:lumMod val="85000"/>
                    <a:lumOff val="15000"/>
                  </a:schemeClr>
                </a:solidFill>
                <a:latin typeface="Calibri" panose="020F0502020204030204" pitchFamily="34" charset="0"/>
                <a:cs typeface="Arial"/>
              </a:rPr>
              <a:t> allo sviluppo «digitale»… </a:t>
            </a:r>
            <a:br>
              <a:rPr lang="it-IT" sz="2200" dirty="0">
                <a:solidFill>
                  <a:schemeClr val="tx2">
                    <a:lumMod val="85000"/>
                    <a:lumOff val="15000"/>
                  </a:schemeClr>
                </a:solidFill>
                <a:latin typeface="Calibri" panose="020F0502020204030204" pitchFamily="34" charset="0"/>
                <a:cs typeface="Arial"/>
              </a:rPr>
            </a:br>
            <a:r>
              <a:rPr lang="it-IT" sz="2200" dirty="0">
                <a:solidFill>
                  <a:schemeClr val="tx2">
                    <a:lumMod val="85000"/>
                    <a:lumOff val="15000"/>
                  </a:schemeClr>
                </a:solidFill>
                <a:latin typeface="Calibri" panose="020F0502020204030204" pitchFamily="34" charset="0"/>
                <a:cs typeface="Arial"/>
              </a:rPr>
              <a:t>in </a:t>
            </a:r>
            <a:r>
              <a:rPr lang="it-IT" sz="2200" u="sng" dirty="0">
                <a:solidFill>
                  <a:schemeClr val="tx2">
                    <a:lumMod val="85000"/>
                    <a:lumOff val="15000"/>
                  </a:schemeClr>
                </a:solidFill>
                <a:latin typeface="Calibri" panose="020F0502020204030204" pitchFamily="34" charset="0"/>
                <a:cs typeface="Arial"/>
              </a:rPr>
              <a:t>tre casi su cinque</a:t>
            </a:r>
            <a:r>
              <a:rPr lang="it-IT" sz="2200" dirty="0">
                <a:solidFill>
                  <a:schemeClr val="tx2">
                    <a:lumMod val="85000"/>
                    <a:lumOff val="15000"/>
                  </a:schemeClr>
                </a:solidFill>
                <a:latin typeface="Calibri" panose="020F0502020204030204" pitchFamily="34" charset="0"/>
                <a:cs typeface="Arial"/>
              </a:rPr>
              <a:t> questo avviene attraverso una </a:t>
            </a:r>
            <a:r>
              <a:rPr lang="it-IT" sz="2200" u="sng" dirty="0">
                <a:solidFill>
                  <a:schemeClr val="tx2">
                    <a:lumMod val="85000"/>
                    <a:lumOff val="15000"/>
                  </a:schemeClr>
                </a:solidFill>
                <a:latin typeface="Calibri" panose="020F0502020204030204" pitchFamily="34" charset="0"/>
                <a:cs typeface="Arial"/>
              </a:rPr>
              <a:t>riconversione di ruolo</a:t>
            </a:r>
            <a:r>
              <a:rPr lang="it-IT" sz="2200" dirty="0">
                <a:solidFill>
                  <a:schemeClr val="tx2">
                    <a:lumMod val="85000"/>
                    <a:lumOff val="15000"/>
                  </a:schemeClr>
                </a:solidFill>
                <a:latin typeface="Calibri" panose="020F0502020204030204" pitchFamily="34" charset="0"/>
                <a:cs typeface="Arial"/>
              </a:rPr>
              <a:t>…</a:t>
            </a:r>
            <a:endParaRPr lang="it-IT" sz="2200" b="0" i="1" dirty="0">
              <a:solidFill>
                <a:schemeClr val="tx2">
                  <a:lumMod val="85000"/>
                  <a:lumOff val="15000"/>
                </a:schemeClr>
              </a:solidFill>
              <a:latin typeface="Calibri" panose="020F0502020204030204" pitchFamily="34" charset="0"/>
              <a:ea typeface="+mj-ea"/>
              <a:cs typeface="Arial"/>
            </a:endParaRPr>
          </a:p>
        </p:txBody>
      </p:sp>
      <p:sp>
        <p:nvSpPr>
          <p:cNvPr id="31" name="Rettangolo 30">
            <a:extLst>
              <a:ext uri="{FF2B5EF4-FFF2-40B4-BE49-F238E27FC236}">
                <a16:creationId xmlns:a16="http://schemas.microsoft.com/office/drawing/2014/main" xmlns="" id="{74C1E7C4-1631-4F02-8B40-D5596C7E44BC}"/>
              </a:ext>
            </a:extLst>
          </p:cNvPr>
          <p:cNvSpPr/>
          <p:nvPr/>
        </p:nvSpPr>
        <p:spPr>
          <a:xfrm>
            <a:off x="3071093" y="2728384"/>
            <a:ext cx="1523593" cy="646331"/>
          </a:xfrm>
          <a:prstGeom prst="rect">
            <a:avLst/>
          </a:prstGeom>
        </p:spPr>
        <p:txBody>
          <a:bodyPr wrap="square">
            <a:spAutoFit/>
          </a:bodyPr>
          <a:lstStyle/>
          <a:p>
            <a:r>
              <a:rPr lang="it-IT" sz="3600" b="1" dirty="0">
                <a:solidFill>
                  <a:srgbClr val="008000"/>
                </a:solidFill>
                <a:latin typeface="Calibri" panose="020F0502020204030204" pitchFamily="34" charset="0"/>
              </a:rPr>
              <a:t>30</a:t>
            </a:r>
            <a:r>
              <a:rPr lang="it-IT" sz="2800" b="1" dirty="0">
                <a:solidFill>
                  <a:srgbClr val="008000"/>
                </a:solidFill>
                <a:latin typeface="Calibri" panose="020F0502020204030204" pitchFamily="34" charset="0"/>
              </a:rPr>
              <a:t>,9%</a:t>
            </a:r>
          </a:p>
        </p:txBody>
      </p:sp>
      <p:sp>
        <p:nvSpPr>
          <p:cNvPr id="38" name="Rettangolo 37">
            <a:extLst>
              <a:ext uri="{FF2B5EF4-FFF2-40B4-BE49-F238E27FC236}">
                <a16:creationId xmlns:a16="http://schemas.microsoft.com/office/drawing/2014/main" xmlns="" id="{675E84E9-4D05-4F2C-93E2-3F67980C7B51}"/>
              </a:ext>
            </a:extLst>
          </p:cNvPr>
          <p:cNvSpPr/>
          <p:nvPr/>
        </p:nvSpPr>
        <p:spPr>
          <a:xfrm>
            <a:off x="571978" y="5057308"/>
            <a:ext cx="3786774" cy="1107996"/>
          </a:xfrm>
          <a:prstGeom prst="rect">
            <a:avLst/>
          </a:prstGeom>
        </p:spPr>
        <p:txBody>
          <a:bodyPr wrap="square">
            <a:spAutoFit/>
          </a:bodyPr>
          <a:lstStyle/>
          <a:p>
            <a:pPr algn="just"/>
            <a:r>
              <a:rPr lang="it-IT" sz="1800" b="0" u="sng" dirty="0">
                <a:solidFill>
                  <a:schemeClr val="bg2">
                    <a:lumMod val="75000"/>
                  </a:schemeClr>
                </a:solidFill>
                <a:latin typeface="Calibri" panose="020F0502020204030204" pitchFamily="34" charset="0"/>
              </a:rPr>
              <a:t>NO</a:t>
            </a:r>
            <a:r>
              <a:rPr lang="it-IT" sz="1600" b="0" dirty="0">
                <a:solidFill>
                  <a:schemeClr val="bg2">
                    <a:lumMod val="75000"/>
                  </a:schemeClr>
                </a:solidFill>
                <a:latin typeface="Calibri" panose="020F0502020204030204" pitchFamily="34" charset="0"/>
              </a:rPr>
              <a:t>, le opportunità commerciali di tipo digitale sono colte da risorse che svolgono altre attività (</a:t>
            </a:r>
            <a:r>
              <a:rPr lang="it-IT" sz="1600" b="0" i="1" dirty="0">
                <a:solidFill>
                  <a:schemeClr val="bg2">
                    <a:lumMod val="75000"/>
                  </a:schemeClr>
                </a:solidFill>
                <a:latin typeface="Calibri" panose="020F0502020204030204" pitchFamily="34" charset="0"/>
              </a:rPr>
              <a:t>es. segretaria, venditori tradizionali</a:t>
            </a:r>
            <a:r>
              <a:rPr lang="it-IT" sz="1600" b="0" dirty="0">
                <a:solidFill>
                  <a:schemeClr val="bg2">
                    <a:lumMod val="75000"/>
                  </a:schemeClr>
                </a:solidFill>
                <a:latin typeface="Calibri" panose="020F0502020204030204" pitchFamily="34" charset="0"/>
              </a:rPr>
              <a:t>)</a:t>
            </a:r>
          </a:p>
        </p:txBody>
      </p:sp>
      <p:sp>
        <p:nvSpPr>
          <p:cNvPr id="9" name="CasellaDiTesto 8">
            <a:extLst>
              <a:ext uri="{FF2B5EF4-FFF2-40B4-BE49-F238E27FC236}">
                <a16:creationId xmlns:a16="http://schemas.microsoft.com/office/drawing/2014/main" xmlns="" id="{71C8EA22-9301-4A4F-8780-7E036DAD4909}"/>
              </a:ext>
            </a:extLst>
          </p:cNvPr>
          <p:cNvSpPr txBox="1"/>
          <p:nvPr/>
        </p:nvSpPr>
        <p:spPr>
          <a:xfrm>
            <a:off x="3075276" y="3861048"/>
            <a:ext cx="1283476" cy="461665"/>
          </a:xfrm>
          <a:prstGeom prst="rect">
            <a:avLst/>
          </a:prstGeom>
          <a:noFill/>
        </p:spPr>
        <p:txBody>
          <a:bodyPr wrap="square" rtlCol="0">
            <a:spAutoFit/>
          </a:bodyPr>
          <a:lstStyle/>
          <a:p>
            <a:r>
              <a:rPr lang="it-IT" sz="1200" b="0" i="1" dirty="0">
                <a:solidFill>
                  <a:schemeClr val="tx2">
                    <a:lumMod val="95000"/>
                    <a:lumOff val="5000"/>
                  </a:schemeClr>
                </a:solidFill>
                <a:latin typeface="Calibri" panose="020F0502020204030204" pitchFamily="34" charset="0"/>
              </a:rPr>
              <a:t>(+2,2 rispetto a giugno 2017)</a:t>
            </a:r>
          </a:p>
        </p:txBody>
      </p:sp>
      <p:sp>
        <p:nvSpPr>
          <p:cNvPr id="47" name="Rettangolo 46">
            <a:extLst>
              <a:ext uri="{FF2B5EF4-FFF2-40B4-BE49-F238E27FC236}">
                <a16:creationId xmlns:a16="http://schemas.microsoft.com/office/drawing/2014/main" xmlns="" id="{1A03DFAF-FDAE-4201-80F3-AFBD4938865A}"/>
              </a:ext>
            </a:extLst>
          </p:cNvPr>
          <p:cNvSpPr/>
          <p:nvPr/>
        </p:nvSpPr>
        <p:spPr>
          <a:xfrm>
            <a:off x="5078428" y="3750131"/>
            <a:ext cx="3712874" cy="830997"/>
          </a:xfrm>
          <a:prstGeom prst="rect">
            <a:avLst/>
          </a:prstGeom>
        </p:spPr>
        <p:txBody>
          <a:bodyPr wrap="square">
            <a:spAutoFit/>
          </a:bodyPr>
          <a:lstStyle/>
          <a:p>
            <a:r>
              <a:rPr lang="it-IT" sz="1600" b="0" dirty="0">
                <a:solidFill>
                  <a:schemeClr val="tx1">
                    <a:lumMod val="75000"/>
                    <a:lumOff val="25000"/>
                  </a:schemeClr>
                </a:solidFill>
                <a:latin typeface="Calibri" panose="020F0502020204030204" pitchFamily="34" charset="0"/>
              </a:rPr>
              <a:t>…figure ricoperte da </a:t>
            </a:r>
            <a:r>
              <a:rPr lang="it-IT" sz="1600" u="sng" dirty="0">
                <a:solidFill>
                  <a:schemeClr val="tx1">
                    <a:lumMod val="75000"/>
                    <a:lumOff val="25000"/>
                  </a:schemeClr>
                </a:solidFill>
                <a:latin typeface="Calibri" panose="020F0502020204030204" pitchFamily="34" charset="0"/>
              </a:rPr>
              <a:t>personale che in precedenza svolgeva un altro tipo di attività</a:t>
            </a:r>
            <a:r>
              <a:rPr lang="it-IT" sz="1600" dirty="0">
                <a:solidFill>
                  <a:schemeClr val="tx1">
                    <a:lumMod val="75000"/>
                    <a:lumOff val="25000"/>
                  </a:schemeClr>
                </a:solidFill>
                <a:latin typeface="Calibri" panose="020F0502020204030204" pitchFamily="34" charset="0"/>
              </a:rPr>
              <a:t> </a:t>
            </a:r>
            <a:r>
              <a:rPr lang="it-IT" sz="1600" i="1" dirty="0">
                <a:solidFill>
                  <a:srgbClr val="008000"/>
                </a:solidFill>
                <a:latin typeface="Calibri" panose="020F0502020204030204" pitchFamily="34" charset="0"/>
              </a:rPr>
              <a:t>(riconversione di ruolo)</a:t>
            </a:r>
          </a:p>
        </p:txBody>
      </p:sp>
      <p:sp>
        <p:nvSpPr>
          <p:cNvPr id="48" name="Rettangolo 47">
            <a:extLst>
              <a:ext uri="{FF2B5EF4-FFF2-40B4-BE49-F238E27FC236}">
                <a16:creationId xmlns:a16="http://schemas.microsoft.com/office/drawing/2014/main" xmlns="" id="{D20049E0-BF58-45C2-895E-E847DB2EE9BC}"/>
              </a:ext>
            </a:extLst>
          </p:cNvPr>
          <p:cNvSpPr/>
          <p:nvPr/>
        </p:nvSpPr>
        <p:spPr>
          <a:xfrm>
            <a:off x="5006282" y="3255763"/>
            <a:ext cx="1162158" cy="646331"/>
          </a:xfrm>
          <a:prstGeom prst="rect">
            <a:avLst/>
          </a:prstGeom>
        </p:spPr>
        <p:txBody>
          <a:bodyPr wrap="square">
            <a:spAutoFit/>
          </a:bodyPr>
          <a:lstStyle/>
          <a:p>
            <a:pPr algn="r"/>
            <a:r>
              <a:rPr lang="it-IT" sz="3600" dirty="0">
                <a:solidFill>
                  <a:srgbClr val="008000"/>
                </a:solidFill>
                <a:latin typeface="Calibri" panose="020F0502020204030204" pitchFamily="34" charset="0"/>
              </a:rPr>
              <a:t>58</a:t>
            </a:r>
            <a:r>
              <a:rPr lang="it-IT" sz="2600" dirty="0">
                <a:solidFill>
                  <a:srgbClr val="008000"/>
                </a:solidFill>
                <a:latin typeface="Calibri" panose="020F0502020204030204" pitchFamily="34" charset="0"/>
              </a:rPr>
              <a:t>,3%</a:t>
            </a:r>
          </a:p>
        </p:txBody>
      </p:sp>
      <p:sp>
        <p:nvSpPr>
          <p:cNvPr id="49" name="Rettangolo 48">
            <a:extLst>
              <a:ext uri="{FF2B5EF4-FFF2-40B4-BE49-F238E27FC236}">
                <a16:creationId xmlns:a16="http://schemas.microsoft.com/office/drawing/2014/main" xmlns="" id="{5AF9E8F0-452C-4DCA-99C5-57FABD25AF83}"/>
              </a:ext>
            </a:extLst>
          </p:cNvPr>
          <p:cNvSpPr/>
          <p:nvPr/>
        </p:nvSpPr>
        <p:spPr>
          <a:xfrm>
            <a:off x="5064069" y="5078700"/>
            <a:ext cx="3712874" cy="584775"/>
          </a:xfrm>
          <a:prstGeom prst="rect">
            <a:avLst/>
          </a:prstGeom>
        </p:spPr>
        <p:txBody>
          <a:bodyPr wrap="square">
            <a:spAutoFit/>
          </a:bodyPr>
          <a:lstStyle/>
          <a:p>
            <a:r>
              <a:rPr lang="it-IT" sz="1600" b="0" dirty="0">
                <a:solidFill>
                  <a:schemeClr val="tx1">
                    <a:lumMod val="75000"/>
                    <a:lumOff val="25000"/>
                  </a:schemeClr>
                </a:solidFill>
                <a:latin typeface="Calibri" panose="020F0502020204030204" pitchFamily="34" charset="0"/>
              </a:rPr>
              <a:t>…figure ricoperte da </a:t>
            </a:r>
            <a:r>
              <a:rPr lang="it-IT" sz="1600" u="sng" dirty="0">
                <a:solidFill>
                  <a:schemeClr val="tx1">
                    <a:lumMod val="75000"/>
                    <a:lumOff val="25000"/>
                  </a:schemeClr>
                </a:solidFill>
                <a:latin typeface="Calibri" panose="020F0502020204030204" pitchFamily="34" charset="0"/>
              </a:rPr>
              <a:t>personale assunto appositamente</a:t>
            </a:r>
            <a:r>
              <a:rPr lang="it-IT" sz="1600" dirty="0">
                <a:solidFill>
                  <a:schemeClr val="tx1">
                    <a:lumMod val="75000"/>
                    <a:lumOff val="25000"/>
                  </a:schemeClr>
                </a:solidFill>
                <a:latin typeface="Calibri" panose="020F0502020204030204" pitchFamily="34" charset="0"/>
              </a:rPr>
              <a:t> </a:t>
            </a:r>
            <a:r>
              <a:rPr lang="it-IT" sz="1600" b="0" dirty="0">
                <a:solidFill>
                  <a:schemeClr val="tx1">
                    <a:lumMod val="75000"/>
                    <a:lumOff val="25000"/>
                  </a:schemeClr>
                </a:solidFill>
                <a:latin typeface="Calibri" panose="020F0502020204030204" pitchFamily="34" charset="0"/>
              </a:rPr>
              <a:t>per questo tipo di attività</a:t>
            </a:r>
          </a:p>
        </p:txBody>
      </p:sp>
      <p:sp>
        <p:nvSpPr>
          <p:cNvPr id="50" name="Rettangolo 49">
            <a:extLst>
              <a:ext uri="{FF2B5EF4-FFF2-40B4-BE49-F238E27FC236}">
                <a16:creationId xmlns:a16="http://schemas.microsoft.com/office/drawing/2014/main" xmlns="" id="{807AC437-228E-4760-8AC7-4CB7B1F8EA2C}"/>
              </a:ext>
            </a:extLst>
          </p:cNvPr>
          <p:cNvSpPr/>
          <p:nvPr/>
        </p:nvSpPr>
        <p:spPr>
          <a:xfrm>
            <a:off x="5031334" y="4588581"/>
            <a:ext cx="1162158" cy="646331"/>
          </a:xfrm>
          <a:prstGeom prst="rect">
            <a:avLst/>
          </a:prstGeom>
        </p:spPr>
        <p:txBody>
          <a:bodyPr wrap="square">
            <a:spAutoFit/>
          </a:bodyPr>
          <a:lstStyle/>
          <a:p>
            <a:pPr algn="r"/>
            <a:r>
              <a:rPr lang="it-IT" sz="3600" dirty="0">
                <a:solidFill>
                  <a:srgbClr val="008000"/>
                </a:solidFill>
                <a:latin typeface="Calibri" panose="020F0502020204030204" pitchFamily="34" charset="0"/>
              </a:rPr>
              <a:t>41</a:t>
            </a:r>
            <a:r>
              <a:rPr lang="it-IT" sz="2600" dirty="0">
                <a:solidFill>
                  <a:srgbClr val="008000"/>
                </a:solidFill>
                <a:latin typeface="Calibri" panose="020F0502020204030204" pitchFamily="34" charset="0"/>
              </a:rPr>
              <a:t>,7%</a:t>
            </a:r>
          </a:p>
        </p:txBody>
      </p:sp>
      <p:sp>
        <p:nvSpPr>
          <p:cNvPr id="20" name="Rettangolo 19">
            <a:extLst>
              <a:ext uri="{FF2B5EF4-FFF2-40B4-BE49-F238E27FC236}">
                <a16:creationId xmlns:a16="http://schemas.microsoft.com/office/drawing/2014/main" xmlns="" id="{08379B04-0792-4238-AE38-C26369162A27}"/>
              </a:ext>
            </a:extLst>
          </p:cNvPr>
          <p:cNvSpPr/>
          <p:nvPr/>
        </p:nvSpPr>
        <p:spPr bwMode="auto">
          <a:xfrm>
            <a:off x="4890667" y="2248341"/>
            <a:ext cx="3938156" cy="3624294"/>
          </a:xfrm>
          <a:prstGeom prst="rect">
            <a:avLst/>
          </a:prstGeom>
          <a:noFill/>
          <a:ln w="12700" cap="flat" cmpd="sng" algn="ctr">
            <a:solidFill>
              <a:srgbClr val="6699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Freccia circolare a destra 26">
            <a:extLst>
              <a:ext uri="{FF2B5EF4-FFF2-40B4-BE49-F238E27FC236}">
                <a16:creationId xmlns:a16="http://schemas.microsoft.com/office/drawing/2014/main" xmlns="" id="{4305D3D9-DE4E-4A09-9A4A-13C915F1A1F4}"/>
              </a:ext>
            </a:extLst>
          </p:cNvPr>
          <p:cNvSpPr/>
          <p:nvPr/>
        </p:nvSpPr>
        <p:spPr bwMode="auto">
          <a:xfrm rot="21200020">
            <a:off x="3372748" y="4319239"/>
            <a:ext cx="1262575" cy="382444"/>
          </a:xfrm>
          <a:prstGeom prst="curvedRightArrow">
            <a:avLst>
              <a:gd name="adj1" fmla="val 4777"/>
              <a:gd name="adj2" fmla="val 50000"/>
              <a:gd name="adj3" fmla="val 25000"/>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Rettangolo 27">
            <a:extLst>
              <a:ext uri="{FF2B5EF4-FFF2-40B4-BE49-F238E27FC236}">
                <a16:creationId xmlns:a16="http://schemas.microsoft.com/office/drawing/2014/main" xmlns="" id="{D22E2122-4581-4EC9-B004-86CDCCD89B91}"/>
              </a:ext>
            </a:extLst>
          </p:cNvPr>
          <p:cNvSpPr/>
          <p:nvPr/>
        </p:nvSpPr>
        <p:spPr>
          <a:xfrm>
            <a:off x="4875054" y="2263902"/>
            <a:ext cx="4010941" cy="923330"/>
          </a:xfrm>
          <a:prstGeom prst="rect">
            <a:avLst/>
          </a:prstGeom>
        </p:spPr>
        <p:txBody>
          <a:bodyPr wrap="square">
            <a:spAutoFit/>
          </a:bodyPr>
          <a:lstStyle/>
          <a:p>
            <a:r>
              <a:rPr lang="it-IT" sz="1400" dirty="0">
                <a:latin typeface="Calibri" panose="020F0502020204030204" pitchFamily="34" charset="0"/>
              </a:rPr>
              <a:t>Facendo uguale a 100 le figure professionali preposte a questo tipo di vendita, quanto in percentuale si tratta di…</a:t>
            </a:r>
            <a:r>
              <a:rPr lang="it-IT" sz="1400" b="1" dirty="0">
                <a:latin typeface="Calibri" panose="020F0502020204030204" pitchFamily="34" charset="0"/>
              </a:rPr>
              <a:t/>
            </a:r>
            <a:br>
              <a:rPr lang="it-IT" sz="1400" b="1" dirty="0">
                <a:latin typeface="Calibri" panose="020F0502020204030204" pitchFamily="34" charset="0"/>
              </a:rPr>
            </a:br>
            <a:r>
              <a:rPr lang="it-IT" sz="1200" b="0" dirty="0">
                <a:latin typeface="Calibri" panose="020F0502020204030204" pitchFamily="34" charset="0"/>
              </a:rPr>
              <a:t>(</a:t>
            </a:r>
            <a:r>
              <a:rPr lang="it-IT" altLang="ja-JP" sz="1200" b="0" i="1" dirty="0">
                <a:latin typeface="Calibri" panose="020F0502020204030204" pitchFamily="34" charset="0"/>
              </a:rPr>
              <a:t>Analisi effettuata presso il 30,9% delle imprese</a:t>
            </a:r>
            <a:r>
              <a:rPr lang="it-IT" sz="1200" b="0" dirty="0">
                <a:latin typeface="Calibri" panose="020F0502020204030204" pitchFamily="34" charset="0"/>
              </a:rPr>
              <a:t>)</a:t>
            </a:r>
            <a:endParaRPr lang="it-IT" sz="1000" b="0" dirty="0">
              <a:latin typeface="Calibri" panose="020F0502020204030204" pitchFamily="34" charset="0"/>
            </a:endParaRPr>
          </a:p>
        </p:txBody>
      </p:sp>
      <p:sp>
        <p:nvSpPr>
          <p:cNvPr id="19" name="Rettangolo 18">
            <a:extLst>
              <a:ext uri="{FF2B5EF4-FFF2-40B4-BE49-F238E27FC236}">
                <a16:creationId xmlns:a16="http://schemas.microsoft.com/office/drawing/2014/main" xmlns="" id="{8C6020EC-89BA-4AD1-81E3-9CE41D63F8A6}"/>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142589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ccia circolare a destra 47">
            <a:extLst>
              <a:ext uri="{FF2B5EF4-FFF2-40B4-BE49-F238E27FC236}">
                <a16:creationId xmlns:a16="http://schemas.microsoft.com/office/drawing/2014/main" xmlns="" id="{255E6042-8283-474B-A1D8-1D76F1F3EF21}"/>
              </a:ext>
            </a:extLst>
          </p:cNvPr>
          <p:cNvSpPr/>
          <p:nvPr/>
        </p:nvSpPr>
        <p:spPr bwMode="auto">
          <a:xfrm rot="20926127">
            <a:off x="179790" y="2099222"/>
            <a:ext cx="1222936" cy="1457155"/>
          </a:xfrm>
          <a:prstGeom prst="curvedRightArrow">
            <a:avLst>
              <a:gd name="adj1" fmla="val 18066"/>
              <a:gd name="adj2" fmla="val 50000"/>
              <a:gd name="adj3" fmla="val 25000"/>
            </a:avLst>
          </a:prstGeom>
          <a:solidFill>
            <a:srgbClr val="92D050"/>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 name="Rettangolo 2">
            <a:extLst>
              <a:ext uri="{FF2B5EF4-FFF2-40B4-BE49-F238E27FC236}">
                <a16:creationId xmlns:a16="http://schemas.microsoft.com/office/drawing/2014/main" xmlns="" id="{A4C2FE3C-D798-43DD-A26B-4AD1F0D14F5D}"/>
              </a:ext>
            </a:extLst>
          </p:cNvPr>
          <p:cNvSpPr/>
          <p:nvPr/>
        </p:nvSpPr>
        <p:spPr bwMode="auto">
          <a:xfrm>
            <a:off x="597828" y="1454865"/>
            <a:ext cx="1676924" cy="1093167"/>
          </a:xfrm>
          <a:prstGeom prst="rect">
            <a:avLst/>
          </a:prstGeom>
          <a:solidFill>
            <a:schemeClr val="bg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 name="Immagine 3">
            <a:extLst>
              <a:ext uri="{FF2B5EF4-FFF2-40B4-BE49-F238E27FC236}">
                <a16:creationId xmlns:a16="http://schemas.microsoft.com/office/drawing/2014/main" xmlns="" id="{F1316621-2650-4029-9E06-F755DC08DBF4}"/>
              </a:ext>
            </a:extLst>
          </p:cNvPr>
          <p:cNvPicPr>
            <a:picLocks noChangeAspect="1"/>
          </p:cNvPicPr>
          <p:nvPr/>
        </p:nvPicPr>
        <p:blipFill>
          <a:blip r:embed="rId3"/>
          <a:stretch>
            <a:fillRect/>
          </a:stretch>
        </p:blipFill>
        <p:spPr>
          <a:xfrm>
            <a:off x="401925" y="1293462"/>
            <a:ext cx="1903768" cy="1336815"/>
          </a:xfrm>
          <a:prstGeom prst="rect">
            <a:avLst/>
          </a:prstGeom>
        </p:spPr>
      </p:pic>
      <p:pic>
        <p:nvPicPr>
          <p:cNvPr id="6" name="Immagine 5"/>
          <p:cNvPicPr>
            <a:picLocks noChangeAspect="1"/>
          </p:cNvPicPr>
          <p:nvPr/>
        </p:nvPicPr>
        <p:blipFill>
          <a:blip r:embed="rId4"/>
          <a:stretch>
            <a:fillRect/>
          </a:stretch>
        </p:blipFill>
        <p:spPr>
          <a:xfrm>
            <a:off x="2953210" y="2298638"/>
            <a:ext cx="2900416" cy="3702130"/>
          </a:xfrm>
          <a:prstGeom prst="rect">
            <a:avLst/>
          </a:prstGeom>
        </p:spPr>
      </p:pic>
      <p:sp>
        <p:nvSpPr>
          <p:cNvPr id="50" name="Rettangolo con angoli arrotondati 49">
            <a:extLst>
              <a:ext uri="{FF2B5EF4-FFF2-40B4-BE49-F238E27FC236}">
                <a16:creationId xmlns:a16="http://schemas.microsoft.com/office/drawing/2014/main" xmlns="" id="{6C542872-ED35-4D05-BE71-F94BD7D0F9A3}"/>
              </a:ext>
            </a:extLst>
          </p:cNvPr>
          <p:cNvSpPr/>
          <p:nvPr/>
        </p:nvSpPr>
        <p:spPr bwMode="auto">
          <a:xfrm rot="21252140">
            <a:off x="3929971" y="3900919"/>
            <a:ext cx="1101468" cy="538398"/>
          </a:xfrm>
          <a:prstGeom prst="round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1" name="Rettangolo con angoli arrotondati 50">
            <a:extLst>
              <a:ext uri="{FF2B5EF4-FFF2-40B4-BE49-F238E27FC236}">
                <a16:creationId xmlns:a16="http://schemas.microsoft.com/office/drawing/2014/main" xmlns="" id="{76004445-E81D-468C-AD66-44E372694856}"/>
              </a:ext>
            </a:extLst>
          </p:cNvPr>
          <p:cNvSpPr/>
          <p:nvPr/>
        </p:nvSpPr>
        <p:spPr bwMode="auto">
          <a:xfrm rot="21252140">
            <a:off x="4338272" y="5078109"/>
            <a:ext cx="1101468" cy="538398"/>
          </a:xfrm>
          <a:prstGeom prst="roundRect">
            <a:avLst/>
          </a:prstGeom>
          <a:solidFill>
            <a:schemeClr val="bg1"/>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5" name="Rettangolo con angoli arrotondati 74">
            <a:extLst>
              <a:ext uri="{FF2B5EF4-FFF2-40B4-BE49-F238E27FC236}">
                <a16:creationId xmlns:a16="http://schemas.microsoft.com/office/drawing/2014/main" xmlns="" id="{84BA0D49-99B4-486A-B682-F7A636879285}"/>
              </a:ext>
            </a:extLst>
          </p:cNvPr>
          <p:cNvSpPr/>
          <p:nvPr/>
        </p:nvSpPr>
        <p:spPr bwMode="auto">
          <a:xfrm rot="21252140">
            <a:off x="2606076" y="2980362"/>
            <a:ext cx="1101468" cy="538398"/>
          </a:xfrm>
          <a:prstGeom prst="round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6" name="Rettangolo con angoli arrotondati 75">
            <a:extLst>
              <a:ext uri="{FF2B5EF4-FFF2-40B4-BE49-F238E27FC236}">
                <a16:creationId xmlns:a16="http://schemas.microsoft.com/office/drawing/2014/main" xmlns="" id="{7F7D59D1-E804-43D6-9C90-6431733BF926}"/>
              </a:ext>
            </a:extLst>
          </p:cNvPr>
          <p:cNvSpPr/>
          <p:nvPr/>
        </p:nvSpPr>
        <p:spPr bwMode="auto">
          <a:xfrm rot="21252140">
            <a:off x="4159279" y="2490914"/>
            <a:ext cx="1101468" cy="538398"/>
          </a:xfrm>
          <a:prstGeom prst="round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3" name="Rettangolo con angoli arrotondati 72">
            <a:extLst>
              <a:ext uri="{FF2B5EF4-FFF2-40B4-BE49-F238E27FC236}">
                <a16:creationId xmlns:a16="http://schemas.microsoft.com/office/drawing/2014/main" xmlns="" id="{50CF3951-3DC8-4062-9B08-9F5643B7E4A5}"/>
              </a:ext>
            </a:extLst>
          </p:cNvPr>
          <p:cNvSpPr/>
          <p:nvPr/>
        </p:nvSpPr>
        <p:spPr bwMode="auto">
          <a:xfrm rot="21275745">
            <a:off x="7431410" y="3772807"/>
            <a:ext cx="910305" cy="444957"/>
          </a:xfrm>
          <a:prstGeom prst="round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7" name="CasellaDiTesto 36">
            <a:extLst>
              <a:ext uri="{FF2B5EF4-FFF2-40B4-BE49-F238E27FC236}">
                <a16:creationId xmlns:a16="http://schemas.microsoft.com/office/drawing/2014/main" xmlns="" id="{5F9A2578-1DB0-4AF1-AAAC-55D1C1A4C1C4}"/>
              </a:ext>
            </a:extLst>
          </p:cNvPr>
          <p:cNvSpPr txBox="1"/>
          <p:nvPr/>
        </p:nvSpPr>
        <p:spPr>
          <a:xfrm>
            <a:off x="4071850" y="2450384"/>
            <a:ext cx="1271502" cy="584775"/>
          </a:xfrm>
          <a:prstGeom prst="rect">
            <a:avLst/>
          </a:prstGeom>
          <a:noFill/>
        </p:spPr>
        <p:txBody>
          <a:bodyPr wrap="square" rtlCol="0">
            <a:spAutoFit/>
          </a:bodyPr>
          <a:lstStyle/>
          <a:p>
            <a:pPr algn="ctr"/>
            <a:r>
              <a:rPr lang="it-IT" sz="3200" b="0" dirty="0">
                <a:solidFill>
                  <a:schemeClr val="bg1"/>
                </a:solidFill>
                <a:latin typeface="Calibri" panose="020F0502020204030204" pitchFamily="34" charset="0"/>
              </a:rPr>
              <a:t>35</a:t>
            </a:r>
            <a:r>
              <a:rPr lang="it-IT" sz="2000" b="0" dirty="0">
                <a:solidFill>
                  <a:schemeClr val="bg1"/>
                </a:solidFill>
                <a:latin typeface="Calibri" panose="020F0502020204030204" pitchFamily="34" charset="0"/>
              </a:rPr>
              <a:t>,0%</a:t>
            </a:r>
          </a:p>
        </p:txBody>
      </p:sp>
      <p:sp>
        <p:nvSpPr>
          <p:cNvPr id="8" name="CasellaDiTesto 7"/>
          <p:cNvSpPr txBox="1"/>
          <p:nvPr/>
        </p:nvSpPr>
        <p:spPr>
          <a:xfrm>
            <a:off x="4077523" y="2156762"/>
            <a:ext cx="1211615" cy="369332"/>
          </a:xfrm>
          <a:prstGeom prst="rect">
            <a:avLst/>
          </a:prstGeom>
          <a:noFill/>
        </p:spPr>
        <p:txBody>
          <a:bodyPr wrap="square" rtlCol="0">
            <a:spAutoFit/>
          </a:bodyPr>
          <a:lstStyle/>
          <a:p>
            <a:pPr algn="ctr"/>
            <a:r>
              <a:rPr lang="it-IT" sz="1800" b="0" dirty="0">
                <a:latin typeface="Calibri" panose="020F0502020204030204" pitchFamily="34" charset="0"/>
              </a:rPr>
              <a:t>Nord Est</a:t>
            </a:r>
          </a:p>
        </p:txBody>
      </p:sp>
      <p:sp>
        <p:nvSpPr>
          <p:cNvPr id="10" name="CasellaDiTesto 9"/>
          <p:cNvSpPr txBox="1"/>
          <p:nvPr/>
        </p:nvSpPr>
        <p:spPr>
          <a:xfrm>
            <a:off x="4086873" y="4728140"/>
            <a:ext cx="1534785" cy="369332"/>
          </a:xfrm>
          <a:prstGeom prst="rect">
            <a:avLst/>
          </a:prstGeom>
          <a:noFill/>
        </p:spPr>
        <p:txBody>
          <a:bodyPr wrap="square" rtlCol="0">
            <a:spAutoFit/>
          </a:bodyPr>
          <a:lstStyle/>
          <a:p>
            <a:pPr algn="ctr"/>
            <a:r>
              <a:rPr lang="it-IT" sz="1800" b="0" dirty="0">
                <a:latin typeface="Calibri" panose="020F0502020204030204" pitchFamily="34" charset="0"/>
              </a:rPr>
              <a:t>Sud e Isole</a:t>
            </a:r>
          </a:p>
        </p:txBody>
      </p:sp>
      <p:sp>
        <p:nvSpPr>
          <p:cNvPr id="11" name="CasellaDiTesto 10"/>
          <p:cNvSpPr txBox="1"/>
          <p:nvPr/>
        </p:nvSpPr>
        <p:spPr>
          <a:xfrm>
            <a:off x="4420830" y="5054351"/>
            <a:ext cx="984564" cy="584775"/>
          </a:xfrm>
          <a:prstGeom prst="rect">
            <a:avLst/>
          </a:prstGeom>
          <a:noFill/>
        </p:spPr>
        <p:txBody>
          <a:bodyPr wrap="none" rtlCol="0">
            <a:spAutoFit/>
          </a:bodyPr>
          <a:lstStyle/>
          <a:p>
            <a:pPr algn="ctr"/>
            <a:r>
              <a:rPr lang="it-IT" sz="3200" dirty="0">
                <a:solidFill>
                  <a:srgbClr val="92D050"/>
                </a:solidFill>
                <a:latin typeface="Calibri" panose="020F0502020204030204" pitchFamily="34" charset="0"/>
              </a:rPr>
              <a:t>25</a:t>
            </a:r>
            <a:r>
              <a:rPr lang="it-IT" sz="2000" dirty="0">
                <a:solidFill>
                  <a:srgbClr val="92D050"/>
                </a:solidFill>
                <a:latin typeface="Calibri" panose="020F0502020204030204" pitchFamily="34" charset="0"/>
              </a:rPr>
              <a:t>,0%</a:t>
            </a:r>
          </a:p>
        </p:txBody>
      </p:sp>
      <p:sp>
        <p:nvSpPr>
          <p:cNvPr id="12" name="CasellaDiTesto 11"/>
          <p:cNvSpPr txBox="1"/>
          <p:nvPr/>
        </p:nvSpPr>
        <p:spPr>
          <a:xfrm>
            <a:off x="3841956" y="3555267"/>
            <a:ext cx="1211615" cy="369332"/>
          </a:xfrm>
          <a:prstGeom prst="rect">
            <a:avLst/>
          </a:prstGeom>
          <a:noFill/>
        </p:spPr>
        <p:txBody>
          <a:bodyPr wrap="square" rtlCol="0">
            <a:spAutoFit/>
          </a:bodyPr>
          <a:lstStyle/>
          <a:p>
            <a:pPr algn="ctr"/>
            <a:r>
              <a:rPr lang="it-IT" sz="1800" b="0" dirty="0">
                <a:latin typeface="Calibri" panose="020F0502020204030204" pitchFamily="34" charset="0"/>
              </a:rPr>
              <a:t>Centro</a:t>
            </a:r>
          </a:p>
        </p:txBody>
      </p:sp>
      <p:sp>
        <p:nvSpPr>
          <p:cNvPr id="13" name="CasellaDiTesto 12"/>
          <p:cNvSpPr txBox="1"/>
          <p:nvPr/>
        </p:nvSpPr>
        <p:spPr>
          <a:xfrm>
            <a:off x="3988422" y="3880011"/>
            <a:ext cx="984564" cy="584775"/>
          </a:xfrm>
          <a:prstGeom prst="rect">
            <a:avLst/>
          </a:prstGeom>
          <a:noFill/>
        </p:spPr>
        <p:txBody>
          <a:bodyPr wrap="none" rtlCol="0">
            <a:spAutoFit/>
          </a:bodyPr>
          <a:lstStyle/>
          <a:p>
            <a:pPr algn="ctr"/>
            <a:r>
              <a:rPr lang="it-IT" sz="3200" dirty="0">
                <a:solidFill>
                  <a:srgbClr val="92D050"/>
                </a:solidFill>
                <a:latin typeface="Calibri" panose="020F0502020204030204" pitchFamily="34" charset="0"/>
              </a:rPr>
              <a:t>28</a:t>
            </a:r>
            <a:r>
              <a:rPr lang="it-IT" sz="2000" dirty="0">
                <a:solidFill>
                  <a:srgbClr val="92D050"/>
                </a:solidFill>
                <a:latin typeface="Calibri" panose="020F0502020204030204" pitchFamily="34" charset="0"/>
              </a:rPr>
              <a:t>,7%</a:t>
            </a:r>
          </a:p>
        </p:txBody>
      </p:sp>
      <p:sp>
        <p:nvSpPr>
          <p:cNvPr id="14" name="CasellaDiTesto 13"/>
          <p:cNvSpPr txBox="1"/>
          <p:nvPr/>
        </p:nvSpPr>
        <p:spPr>
          <a:xfrm>
            <a:off x="2476273" y="2621716"/>
            <a:ext cx="1289466" cy="369332"/>
          </a:xfrm>
          <a:prstGeom prst="rect">
            <a:avLst/>
          </a:prstGeom>
          <a:noFill/>
        </p:spPr>
        <p:txBody>
          <a:bodyPr wrap="square" rtlCol="0">
            <a:spAutoFit/>
          </a:bodyPr>
          <a:lstStyle/>
          <a:p>
            <a:pPr algn="ctr"/>
            <a:r>
              <a:rPr lang="it-IT" sz="1800" b="0" dirty="0">
                <a:latin typeface="Calibri" panose="020F0502020204030204" pitchFamily="34" charset="0"/>
              </a:rPr>
              <a:t>Nord Ovest</a:t>
            </a:r>
          </a:p>
        </p:txBody>
      </p:sp>
      <p:sp>
        <p:nvSpPr>
          <p:cNvPr id="32" name="CasellaDiTesto 31"/>
          <p:cNvSpPr txBox="1"/>
          <p:nvPr/>
        </p:nvSpPr>
        <p:spPr>
          <a:xfrm>
            <a:off x="513743" y="3970040"/>
            <a:ext cx="2019952" cy="2092881"/>
          </a:xfrm>
          <a:prstGeom prst="rect">
            <a:avLst/>
          </a:prstGeom>
          <a:noFill/>
        </p:spPr>
        <p:txBody>
          <a:bodyPr wrap="square" rtlCol="0">
            <a:spAutoFit/>
          </a:bodyPr>
          <a:lstStyle/>
          <a:p>
            <a:r>
              <a:rPr lang="it-IT" sz="1300" i="1" u="sng" dirty="0">
                <a:latin typeface="Calibri" panose="020F0502020204030204" pitchFamily="34" charset="0"/>
              </a:rPr>
              <a:t>ESEMPIO DI LETTURA</a:t>
            </a:r>
          </a:p>
          <a:p>
            <a:r>
              <a:rPr lang="it-IT" sz="1300" b="0" i="1" dirty="0">
                <a:latin typeface="Calibri" panose="020F0502020204030204" pitchFamily="34" charset="0"/>
              </a:rPr>
              <a:t>In Italia, il 30,9% dei venditori si appoggia a figure professionali preposte ai nuovi approcci alla vendita.</a:t>
            </a:r>
          </a:p>
          <a:p>
            <a:r>
              <a:rPr lang="it-IT" sz="1300" b="0" i="1" dirty="0">
                <a:latin typeface="Calibri" panose="020F0502020204030204" pitchFamily="34" charset="0"/>
              </a:rPr>
              <a:t>Nel Nord Ovest e nelle imprese più strutturate tale quota sale rispettivamente al 38,6% e al 44,0%.</a:t>
            </a:r>
          </a:p>
        </p:txBody>
      </p:sp>
      <p:sp>
        <p:nvSpPr>
          <p:cNvPr id="38" name="CasellaDiTesto 37">
            <a:extLst>
              <a:ext uri="{FF2B5EF4-FFF2-40B4-BE49-F238E27FC236}">
                <a16:creationId xmlns:a16="http://schemas.microsoft.com/office/drawing/2014/main" xmlns="" id="{620F3AEE-CA8D-42A7-97C9-401829FA0BD4}"/>
              </a:ext>
            </a:extLst>
          </p:cNvPr>
          <p:cNvSpPr txBox="1"/>
          <p:nvPr/>
        </p:nvSpPr>
        <p:spPr>
          <a:xfrm>
            <a:off x="2685743" y="2942286"/>
            <a:ext cx="978153" cy="584775"/>
          </a:xfrm>
          <a:prstGeom prst="rect">
            <a:avLst/>
          </a:prstGeom>
          <a:noFill/>
        </p:spPr>
        <p:txBody>
          <a:bodyPr wrap="none" rtlCol="0">
            <a:spAutoFit/>
          </a:bodyPr>
          <a:lstStyle/>
          <a:p>
            <a:pPr algn="ctr"/>
            <a:r>
              <a:rPr lang="it-IT" sz="3200" b="0" dirty="0">
                <a:solidFill>
                  <a:schemeClr val="bg1"/>
                </a:solidFill>
                <a:latin typeface="Calibri" panose="020F0502020204030204" pitchFamily="34" charset="0"/>
              </a:rPr>
              <a:t>38</a:t>
            </a:r>
            <a:r>
              <a:rPr lang="it-IT" sz="2000" b="0" dirty="0">
                <a:solidFill>
                  <a:schemeClr val="bg1"/>
                </a:solidFill>
                <a:latin typeface="Calibri" panose="020F0502020204030204" pitchFamily="34" charset="0"/>
              </a:rPr>
              <a:t>,6%</a:t>
            </a:r>
            <a:endParaRPr lang="it-IT" sz="2800" b="0" dirty="0">
              <a:solidFill>
                <a:schemeClr val="bg1"/>
              </a:solidFill>
              <a:latin typeface="Calibri" panose="020F0502020204030204" pitchFamily="34" charset="0"/>
            </a:endParaRPr>
          </a:p>
        </p:txBody>
      </p:sp>
      <p:sp>
        <p:nvSpPr>
          <p:cNvPr id="44" name="Rettangolo 43">
            <a:extLst>
              <a:ext uri="{FF2B5EF4-FFF2-40B4-BE49-F238E27FC236}">
                <a16:creationId xmlns:a16="http://schemas.microsoft.com/office/drawing/2014/main" xmlns="" id="{13528CE6-C23F-4664-AD75-3716254422EE}"/>
              </a:ext>
            </a:extLst>
          </p:cNvPr>
          <p:cNvSpPr/>
          <p:nvPr/>
        </p:nvSpPr>
        <p:spPr>
          <a:xfrm>
            <a:off x="2606297" y="1502719"/>
            <a:ext cx="3193472" cy="569387"/>
          </a:xfrm>
          <a:prstGeom prst="rect">
            <a:avLst/>
          </a:prstGeom>
        </p:spPr>
        <p:txBody>
          <a:bodyPr wrap="square">
            <a:spAutoFit/>
          </a:bodyPr>
          <a:lstStyle/>
          <a:p>
            <a:r>
              <a:rPr lang="it-IT" sz="1700" dirty="0">
                <a:solidFill>
                  <a:schemeClr val="tx1">
                    <a:lumMod val="85000"/>
                    <a:lumOff val="15000"/>
                  </a:schemeClr>
                </a:solidFill>
                <a:latin typeface="Calibri" panose="020F0502020204030204" pitchFamily="34" charset="0"/>
              </a:rPr>
              <a:t>ANALISI PER AREA GEOGRAFICA</a:t>
            </a:r>
          </a:p>
          <a:p>
            <a:r>
              <a:rPr lang="it-IT" sz="1400" b="0" i="1" dirty="0">
                <a:solidFill>
                  <a:schemeClr val="tx1">
                    <a:lumMod val="85000"/>
                    <a:lumOff val="15000"/>
                  </a:schemeClr>
                </a:solidFill>
                <a:latin typeface="Calibri" panose="020F0502020204030204" pitchFamily="34" charset="0"/>
              </a:rPr>
              <a:t>(Aggiornamento al 31 dicembre 2017)</a:t>
            </a:r>
          </a:p>
        </p:txBody>
      </p:sp>
      <p:sp>
        <p:nvSpPr>
          <p:cNvPr id="45" name="Rettangolo 44">
            <a:extLst>
              <a:ext uri="{FF2B5EF4-FFF2-40B4-BE49-F238E27FC236}">
                <a16:creationId xmlns:a16="http://schemas.microsoft.com/office/drawing/2014/main" xmlns="" id="{BE5D44D7-569F-4544-A1BD-879E617F7A56}"/>
              </a:ext>
            </a:extLst>
          </p:cNvPr>
          <p:cNvSpPr/>
          <p:nvPr/>
        </p:nvSpPr>
        <p:spPr>
          <a:xfrm>
            <a:off x="6031358" y="1502719"/>
            <a:ext cx="3005138" cy="569387"/>
          </a:xfrm>
          <a:prstGeom prst="rect">
            <a:avLst/>
          </a:prstGeom>
        </p:spPr>
        <p:txBody>
          <a:bodyPr wrap="square">
            <a:spAutoFit/>
          </a:bodyPr>
          <a:lstStyle/>
          <a:p>
            <a:r>
              <a:rPr lang="it-IT" sz="1700" dirty="0">
                <a:solidFill>
                  <a:schemeClr val="tx1">
                    <a:lumMod val="85000"/>
                    <a:lumOff val="15000"/>
                  </a:schemeClr>
                </a:solidFill>
                <a:latin typeface="Calibri" panose="020F0502020204030204" pitchFamily="34" charset="0"/>
              </a:rPr>
              <a:t>ANALISI PER DIMENSIONE</a:t>
            </a:r>
          </a:p>
          <a:p>
            <a:r>
              <a:rPr lang="it-IT" sz="1400" b="0" i="1" dirty="0">
                <a:solidFill>
                  <a:schemeClr val="tx1">
                    <a:lumMod val="85000"/>
                    <a:lumOff val="15000"/>
                  </a:schemeClr>
                </a:solidFill>
                <a:latin typeface="Calibri" panose="020F0502020204030204" pitchFamily="34" charset="0"/>
              </a:rPr>
              <a:t>(Aggiornamento al 31 dicembre 2017)</a:t>
            </a:r>
          </a:p>
        </p:txBody>
      </p:sp>
      <p:sp>
        <p:nvSpPr>
          <p:cNvPr id="46" name="Rettangolo con angoli arrotondati 45">
            <a:extLst>
              <a:ext uri="{FF2B5EF4-FFF2-40B4-BE49-F238E27FC236}">
                <a16:creationId xmlns:a16="http://schemas.microsoft.com/office/drawing/2014/main" xmlns="" id="{9E06302D-BC33-44C0-AB2A-1C8A53EE68D0}"/>
              </a:ext>
            </a:extLst>
          </p:cNvPr>
          <p:cNvSpPr/>
          <p:nvPr/>
        </p:nvSpPr>
        <p:spPr bwMode="auto">
          <a:xfrm rot="21275745">
            <a:off x="7415101" y="3064539"/>
            <a:ext cx="910305" cy="444957"/>
          </a:xfrm>
          <a:prstGeom prst="roundRect">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7" name="CasellaDiTesto 46">
            <a:extLst>
              <a:ext uri="{FF2B5EF4-FFF2-40B4-BE49-F238E27FC236}">
                <a16:creationId xmlns:a16="http://schemas.microsoft.com/office/drawing/2014/main" xmlns="" id="{029F9B4B-34C1-44ED-98FA-ACB031AE111E}"/>
              </a:ext>
            </a:extLst>
          </p:cNvPr>
          <p:cNvSpPr txBox="1"/>
          <p:nvPr/>
        </p:nvSpPr>
        <p:spPr>
          <a:xfrm>
            <a:off x="7510763" y="2399014"/>
            <a:ext cx="776175" cy="430887"/>
          </a:xfrm>
          <a:prstGeom prst="rect">
            <a:avLst/>
          </a:prstGeom>
          <a:noFill/>
        </p:spPr>
        <p:txBody>
          <a:bodyPr wrap="none" rtlCol="0">
            <a:spAutoFit/>
          </a:bodyPr>
          <a:lstStyle>
            <a:defPPr>
              <a:defRPr lang="it-IT"/>
            </a:defPPr>
            <a:lvl1pPr algn="ctr">
              <a:defRPr sz="2200" b="0">
                <a:solidFill>
                  <a:schemeClr val="bg1"/>
                </a:solidFill>
                <a:latin typeface="Calibri" panose="020F0502020204030204" pitchFamily="34" charset="0"/>
              </a:defRPr>
            </a:lvl1pPr>
          </a:lstStyle>
          <a:p>
            <a:r>
              <a:rPr lang="it-IT" b="1" dirty="0">
                <a:solidFill>
                  <a:schemeClr val="tx1">
                    <a:lumMod val="75000"/>
                    <a:lumOff val="25000"/>
                  </a:schemeClr>
                </a:solidFill>
              </a:rPr>
              <a:t>19</a:t>
            </a:r>
            <a:r>
              <a:rPr lang="it-IT" sz="1600" b="1" dirty="0">
                <a:solidFill>
                  <a:schemeClr val="tx1">
                    <a:lumMod val="75000"/>
                    <a:lumOff val="25000"/>
                  </a:schemeClr>
                </a:solidFill>
              </a:rPr>
              <a:t>,4%</a:t>
            </a:r>
          </a:p>
        </p:txBody>
      </p:sp>
      <p:sp>
        <p:nvSpPr>
          <p:cNvPr id="52" name="CasellaDiTesto 51">
            <a:extLst>
              <a:ext uri="{FF2B5EF4-FFF2-40B4-BE49-F238E27FC236}">
                <a16:creationId xmlns:a16="http://schemas.microsoft.com/office/drawing/2014/main" xmlns="" id="{A8747BC0-60B8-489A-8007-91C36D9EB892}"/>
              </a:ext>
            </a:extLst>
          </p:cNvPr>
          <p:cNvSpPr txBox="1"/>
          <p:nvPr/>
        </p:nvSpPr>
        <p:spPr>
          <a:xfrm>
            <a:off x="6502254" y="2591723"/>
            <a:ext cx="502061" cy="338554"/>
          </a:xfrm>
          <a:prstGeom prst="rect">
            <a:avLst/>
          </a:prstGeom>
          <a:noFill/>
        </p:spPr>
        <p:txBody>
          <a:bodyPr wrap="none" rtlCol="0">
            <a:spAutoFit/>
          </a:bodyPr>
          <a:lstStyle/>
          <a:p>
            <a:pPr algn="ctr"/>
            <a:r>
              <a:rPr lang="it-IT" sz="1600" dirty="0">
                <a:solidFill>
                  <a:schemeClr val="tx1">
                    <a:lumMod val="75000"/>
                    <a:lumOff val="25000"/>
                  </a:schemeClr>
                </a:solidFill>
                <a:latin typeface="Calibri" panose="020F0502020204030204" pitchFamily="34" charset="0"/>
              </a:rPr>
              <a:t>1-9 </a:t>
            </a:r>
          </a:p>
        </p:txBody>
      </p:sp>
      <p:sp>
        <p:nvSpPr>
          <p:cNvPr id="53" name="CasellaDiTesto 52">
            <a:extLst>
              <a:ext uri="{FF2B5EF4-FFF2-40B4-BE49-F238E27FC236}">
                <a16:creationId xmlns:a16="http://schemas.microsoft.com/office/drawing/2014/main" xmlns="" id="{8CB4C3AC-D84E-484D-BF27-E0BA6C590513}"/>
              </a:ext>
            </a:extLst>
          </p:cNvPr>
          <p:cNvSpPr txBox="1"/>
          <p:nvPr/>
        </p:nvSpPr>
        <p:spPr>
          <a:xfrm>
            <a:off x="7501147" y="3080655"/>
            <a:ext cx="795411" cy="430887"/>
          </a:xfrm>
          <a:prstGeom prst="rect">
            <a:avLst/>
          </a:prstGeom>
          <a:noFill/>
        </p:spPr>
        <p:txBody>
          <a:bodyPr wrap="none" rtlCol="0">
            <a:spAutoFit/>
          </a:bodyPr>
          <a:lstStyle/>
          <a:p>
            <a:pPr algn="ctr"/>
            <a:r>
              <a:rPr lang="it-IT" sz="2200" dirty="0">
                <a:solidFill>
                  <a:schemeClr val="bg1"/>
                </a:solidFill>
                <a:latin typeface="Calibri" panose="020F0502020204030204" pitchFamily="34" charset="0"/>
              </a:rPr>
              <a:t>35</a:t>
            </a:r>
            <a:r>
              <a:rPr lang="it-IT" sz="1600" dirty="0">
                <a:solidFill>
                  <a:schemeClr val="bg1"/>
                </a:solidFill>
                <a:latin typeface="Calibri" panose="020F0502020204030204" pitchFamily="34" charset="0"/>
              </a:rPr>
              <a:t>,8%</a:t>
            </a:r>
          </a:p>
        </p:txBody>
      </p:sp>
      <p:sp>
        <p:nvSpPr>
          <p:cNvPr id="54" name="CasellaDiTesto 53">
            <a:extLst>
              <a:ext uri="{FF2B5EF4-FFF2-40B4-BE49-F238E27FC236}">
                <a16:creationId xmlns:a16="http://schemas.microsoft.com/office/drawing/2014/main" xmlns="" id="{10178792-4191-48B3-83C0-BA1E9BDAE86C}"/>
              </a:ext>
            </a:extLst>
          </p:cNvPr>
          <p:cNvSpPr txBox="1"/>
          <p:nvPr/>
        </p:nvSpPr>
        <p:spPr>
          <a:xfrm>
            <a:off x="7522338" y="3796277"/>
            <a:ext cx="776175" cy="430887"/>
          </a:xfrm>
          <a:prstGeom prst="rect">
            <a:avLst/>
          </a:prstGeom>
          <a:noFill/>
        </p:spPr>
        <p:txBody>
          <a:bodyPr wrap="none" rtlCol="0">
            <a:spAutoFit/>
          </a:bodyPr>
          <a:lstStyle>
            <a:defPPr>
              <a:defRPr lang="it-IT"/>
            </a:defPPr>
            <a:lvl1pPr algn="ctr">
              <a:defRPr sz="2200" b="0">
                <a:solidFill>
                  <a:srgbClr val="1F4E79"/>
                </a:solidFill>
                <a:latin typeface="Calibri" panose="020F0502020204030204" pitchFamily="34" charset="0"/>
              </a:defRPr>
            </a:lvl1pPr>
          </a:lstStyle>
          <a:p>
            <a:r>
              <a:rPr lang="it-IT" b="1" dirty="0">
                <a:solidFill>
                  <a:schemeClr val="bg1"/>
                </a:solidFill>
              </a:rPr>
              <a:t>44</a:t>
            </a:r>
            <a:r>
              <a:rPr lang="it-IT" sz="1600" b="1" dirty="0">
                <a:solidFill>
                  <a:schemeClr val="bg1"/>
                </a:solidFill>
              </a:rPr>
              <a:t>,0%</a:t>
            </a:r>
          </a:p>
        </p:txBody>
      </p:sp>
      <p:pic>
        <p:nvPicPr>
          <p:cNvPr id="56" name="Elemento grafico 55">
            <a:extLst>
              <a:ext uri="{FF2B5EF4-FFF2-40B4-BE49-F238E27FC236}">
                <a16:creationId xmlns:a16="http://schemas.microsoft.com/office/drawing/2014/main" xmlns="" id="{9975CC0A-B569-4B4D-97E3-D87FBA3E4B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93000" y="2393623"/>
            <a:ext cx="269568" cy="269568"/>
          </a:xfrm>
          <a:prstGeom prst="rect">
            <a:avLst/>
          </a:prstGeom>
        </p:spPr>
      </p:pic>
      <p:sp>
        <p:nvSpPr>
          <p:cNvPr id="59" name="CasellaDiTesto 58">
            <a:extLst>
              <a:ext uri="{FF2B5EF4-FFF2-40B4-BE49-F238E27FC236}">
                <a16:creationId xmlns:a16="http://schemas.microsoft.com/office/drawing/2014/main" xmlns="" id="{F0C9765D-A801-4313-BDFC-547A18940129}"/>
              </a:ext>
            </a:extLst>
          </p:cNvPr>
          <p:cNvSpPr txBox="1"/>
          <p:nvPr/>
        </p:nvSpPr>
        <p:spPr>
          <a:xfrm>
            <a:off x="6444203" y="3304972"/>
            <a:ext cx="710451" cy="338554"/>
          </a:xfrm>
          <a:prstGeom prst="rect">
            <a:avLst/>
          </a:prstGeom>
          <a:noFill/>
        </p:spPr>
        <p:txBody>
          <a:bodyPr wrap="none" rtlCol="0">
            <a:spAutoFit/>
          </a:bodyPr>
          <a:lstStyle/>
          <a:p>
            <a:pPr algn="ctr"/>
            <a:r>
              <a:rPr lang="it-IT" sz="1600" dirty="0">
                <a:solidFill>
                  <a:schemeClr val="tx1">
                    <a:lumMod val="75000"/>
                    <a:lumOff val="25000"/>
                  </a:schemeClr>
                </a:solidFill>
                <a:latin typeface="Calibri" panose="020F0502020204030204" pitchFamily="34" charset="0"/>
              </a:rPr>
              <a:t>10-49 </a:t>
            </a:r>
          </a:p>
        </p:txBody>
      </p:sp>
      <p:sp>
        <p:nvSpPr>
          <p:cNvPr id="60" name="CasellaDiTesto 59">
            <a:extLst>
              <a:ext uri="{FF2B5EF4-FFF2-40B4-BE49-F238E27FC236}">
                <a16:creationId xmlns:a16="http://schemas.microsoft.com/office/drawing/2014/main" xmlns="" id="{954CAE11-23CD-4130-A3FA-B146B4CFE069}"/>
              </a:ext>
            </a:extLst>
          </p:cNvPr>
          <p:cNvSpPr txBox="1"/>
          <p:nvPr/>
        </p:nvSpPr>
        <p:spPr>
          <a:xfrm>
            <a:off x="6554869" y="3996047"/>
            <a:ext cx="588623" cy="338554"/>
          </a:xfrm>
          <a:prstGeom prst="rect">
            <a:avLst/>
          </a:prstGeom>
          <a:noFill/>
        </p:spPr>
        <p:txBody>
          <a:bodyPr wrap="none" rtlCol="0">
            <a:spAutoFit/>
          </a:bodyPr>
          <a:lstStyle/>
          <a:p>
            <a:pPr algn="ctr"/>
            <a:r>
              <a:rPr lang="it-IT" sz="1600" dirty="0">
                <a:solidFill>
                  <a:schemeClr val="tx1">
                    <a:lumMod val="75000"/>
                    <a:lumOff val="25000"/>
                  </a:schemeClr>
                </a:solidFill>
                <a:latin typeface="Calibri" panose="020F0502020204030204" pitchFamily="34" charset="0"/>
              </a:rPr>
              <a:t>&gt; 49 </a:t>
            </a:r>
          </a:p>
        </p:txBody>
      </p:sp>
      <p:pic>
        <p:nvPicPr>
          <p:cNvPr id="61" name="Elemento grafico 60">
            <a:extLst>
              <a:ext uri="{FF2B5EF4-FFF2-40B4-BE49-F238E27FC236}">
                <a16:creationId xmlns:a16="http://schemas.microsoft.com/office/drawing/2014/main" xmlns="" id="{9B62AFA8-5468-416B-B120-F755CA946B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13663" y="3096450"/>
            <a:ext cx="269568" cy="269568"/>
          </a:xfrm>
          <a:prstGeom prst="rect">
            <a:avLst/>
          </a:prstGeom>
        </p:spPr>
      </p:pic>
      <p:pic>
        <p:nvPicPr>
          <p:cNvPr id="62" name="Elemento grafico 61">
            <a:extLst>
              <a:ext uri="{FF2B5EF4-FFF2-40B4-BE49-F238E27FC236}">
                <a16:creationId xmlns:a16="http://schemas.microsoft.com/office/drawing/2014/main" xmlns="" id="{25AC50C3-CEF0-40D7-A1EE-C00B95A5D9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99429" y="3096450"/>
            <a:ext cx="269568" cy="269568"/>
          </a:xfrm>
          <a:prstGeom prst="rect">
            <a:avLst/>
          </a:prstGeom>
        </p:spPr>
      </p:pic>
      <p:pic>
        <p:nvPicPr>
          <p:cNvPr id="63" name="Elemento grafico 62">
            <a:extLst>
              <a:ext uri="{FF2B5EF4-FFF2-40B4-BE49-F238E27FC236}">
                <a16:creationId xmlns:a16="http://schemas.microsoft.com/office/drawing/2014/main" xmlns="" id="{05F19755-A299-4BF8-8B11-D4D82E6EB6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42990" y="3777189"/>
            <a:ext cx="269568" cy="269568"/>
          </a:xfrm>
          <a:prstGeom prst="rect">
            <a:avLst/>
          </a:prstGeom>
        </p:spPr>
      </p:pic>
      <p:pic>
        <p:nvPicPr>
          <p:cNvPr id="69" name="Elemento grafico 68">
            <a:extLst>
              <a:ext uri="{FF2B5EF4-FFF2-40B4-BE49-F238E27FC236}">
                <a16:creationId xmlns:a16="http://schemas.microsoft.com/office/drawing/2014/main" xmlns="" id="{93941C66-A71A-46F7-BC1F-D3D513353E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14397" y="3777189"/>
            <a:ext cx="269568" cy="269568"/>
          </a:xfrm>
          <a:prstGeom prst="rect">
            <a:avLst/>
          </a:prstGeom>
        </p:spPr>
      </p:pic>
      <p:pic>
        <p:nvPicPr>
          <p:cNvPr id="70" name="Elemento grafico 69">
            <a:extLst>
              <a:ext uri="{FF2B5EF4-FFF2-40B4-BE49-F238E27FC236}">
                <a16:creationId xmlns:a16="http://schemas.microsoft.com/office/drawing/2014/main" xmlns="" id="{B97F9638-D51E-4F4B-BD0B-10325DF112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04315" y="3777189"/>
            <a:ext cx="269568" cy="269568"/>
          </a:xfrm>
          <a:prstGeom prst="rect">
            <a:avLst/>
          </a:prstGeom>
        </p:spPr>
      </p:pic>
      <p:sp>
        <p:nvSpPr>
          <p:cNvPr id="71" name="Rettangolo 70">
            <a:extLst>
              <a:ext uri="{FF2B5EF4-FFF2-40B4-BE49-F238E27FC236}">
                <a16:creationId xmlns:a16="http://schemas.microsoft.com/office/drawing/2014/main" xmlns="" id="{62BDA1EE-37BC-490E-83EB-4170522D3023}"/>
              </a:ext>
            </a:extLst>
          </p:cNvPr>
          <p:cNvSpPr/>
          <p:nvPr/>
        </p:nvSpPr>
        <p:spPr bwMode="auto">
          <a:xfrm>
            <a:off x="6178461" y="2163467"/>
            <a:ext cx="2428198" cy="2208215"/>
          </a:xfrm>
          <a:prstGeom prst="rect">
            <a:avLst/>
          </a:prstGeom>
          <a:noFill/>
          <a:ln w="19050" cap="flat" cmpd="sng" algn="ctr">
            <a:solidFill>
              <a:srgbClr val="8B8B8B"/>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92D050"/>
              </a:solidFill>
              <a:effectLst/>
              <a:latin typeface="Arial" charset="0"/>
            </a:endParaRPr>
          </a:p>
        </p:txBody>
      </p:sp>
      <p:sp>
        <p:nvSpPr>
          <p:cNvPr id="43" name="Rettangolo con angoli arrotondati 42">
            <a:extLst>
              <a:ext uri="{FF2B5EF4-FFF2-40B4-BE49-F238E27FC236}">
                <a16:creationId xmlns:a16="http://schemas.microsoft.com/office/drawing/2014/main" xmlns="" id="{03DA7E91-7C2E-43AB-B470-DEA7E3C0BE8E}"/>
              </a:ext>
            </a:extLst>
          </p:cNvPr>
          <p:cNvSpPr/>
          <p:nvPr/>
        </p:nvSpPr>
        <p:spPr bwMode="auto">
          <a:xfrm rot="21275745">
            <a:off x="7425503" y="2390759"/>
            <a:ext cx="910305" cy="444957"/>
          </a:xfrm>
          <a:prstGeom prst="roundRect">
            <a:avLst/>
          </a:prstGeom>
          <a:no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2" name="Text Box 49">
            <a:extLst>
              <a:ext uri="{FF2B5EF4-FFF2-40B4-BE49-F238E27FC236}">
                <a16:creationId xmlns:a16="http://schemas.microsoft.com/office/drawing/2014/main" xmlns="" id="{C218A3AD-F9A9-47C8-818F-A056CE11EE60}"/>
              </a:ext>
            </a:extLst>
          </p:cNvPr>
          <p:cNvSpPr txBox="1">
            <a:spLocks noChangeArrowheads="1"/>
          </p:cNvSpPr>
          <p:nvPr/>
        </p:nvSpPr>
        <p:spPr bwMode="auto">
          <a:xfrm>
            <a:off x="266267" y="6224060"/>
            <a:ext cx="8672512"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La somma delle risposte è diversa da 100 perché erano ammesse risposte multiple.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41" name="Titolo 1">
            <a:extLst>
              <a:ext uri="{FF2B5EF4-FFF2-40B4-BE49-F238E27FC236}">
                <a16:creationId xmlns:a16="http://schemas.microsoft.com/office/drawing/2014/main" xmlns="" id="{16BE701D-70BE-4711-A212-AC955E49A0A0}"/>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L’approccio «digitale» alla vendita | </a:t>
            </a:r>
            <a:r>
              <a:rPr lang="it-IT" sz="2200" dirty="0">
                <a:solidFill>
                  <a:schemeClr val="tx1">
                    <a:lumMod val="85000"/>
                    <a:lumOff val="15000"/>
                  </a:schemeClr>
                </a:solidFill>
                <a:latin typeface="Calibri" panose="020F0502020204030204" pitchFamily="34" charset="0"/>
                <a:cs typeface="Arial"/>
              </a:rPr>
              <a:t>Le </a:t>
            </a:r>
            <a:r>
              <a:rPr lang="it-IT" sz="2200" u="sng" dirty="0">
                <a:solidFill>
                  <a:schemeClr val="tx1">
                    <a:lumMod val="85000"/>
                    <a:lumOff val="15000"/>
                  </a:schemeClr>
                </a:solidFill>
                <a:latin typeface="Calibri" panose="020F0502020204030204" pitchFamily="34" charset="0"/>
                <a:cs typeface="Arial"/>
              </a:rPr>
              <a:t>imprese del Nord</a:t>
            </a:r>
            <a:r>
              <a:rPr lang="it-IT" sz="2200" dirty="0">
                <a:solidFill>
                  <a:schemeClr val="tx1">
                    <a:lumMod val="85000"/>
                    <a:lumOff val="15000"/>
                  </a:schemeClr>
                </a:solidFill>
                <a:latin typeface="Calibri" panose="020F0502020204030204" pitchFamily="34" charset="0"/>
                <a:cs typeface="Arial"/>
              </a:rPr>
              <a:t> continuano ad essere quelle </a:t>
            </a:r>
            <a:r>
              <a:rPr lang="it-IT" sz="2200" u="sng" dirty="0">
                <a:solidFill>
                  <a:schemeClr val="tx1">
                    <a:lumMod val="85000"/>
                    <a:lumOff val="15000"/>
                  </a:schemeClr>
                </a:solidFill>
                <a:latin typeface="Calibri" panose="020F0502020204030204" pitchFamily="34" charset="0"/>
                <a:cs typeface="Arial"/>
              </a:rPr>
              <a:t>più propense all’adeguamento</a:t>
            </a:r>
            <a:r>
              <a:rPr lang="it-IT" sz="2200" dirty="0">
                <a:solidFill>
                  <a:schemeClr val="tx1">
                    <a:lumMod val="85000"/>
                    <a:lumOff val="15000"/>
                  </a:schemeClr>
                </a:solidFill>
                <a:latin typeface="Calibri" panose="020F0502020204030204" pitchFamily="34" charset="0"/>
                <a:cs typeface="Arial"/>
              </a:rPr>
              <a:t> al processo di modernizzazione in atto…</a:t>
            </a:r>
            <a:endParaRPr lang="it-IT" sz="2200" b="0" i="1" dirty="0">
              <a:solidFill>
                <a:schemeClr val="tx1">
                  <a:lumMod val="85000"/>
                  <a:lumOff val="15000"/>
                </a:schemeClr>
              </a:solidFill>
              <a:latin typeface="Calibri" panose="020F0502020204030204" pitchFamily="34" charset="0"/>
              <a:cs typeface="Arial"/>
            </a:endParaRPr>
          </a:p>
        </p:txBody>
      </p:sp>
      <p:sp>
        <p:nvSpPr>
          <p:cNvPr id="49" name="Rettangolo 48">
            <a:extLst>
              <a:ext uri="{FF2B5EF4-FFF2-40B4-BE49-F238E27FC236}">
                <a16:creationId xmlns:a16="http://schemas.microsoft.com/office/drawing/2014/main" xmlns="" id="{79075AE2-2F9A-4B0C-AA29-CC42926D7F4A}"/>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185508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xmlns="" id="{04087382-8A99-49F2-AEB7-6048BBEAE56F}"/>
              </a:ext>
            </a:extLst>
          </p:cNvPr>
          <p:cNvGrpSpPr/>
          <p:nvPr/>
        </p:nvGrpSpPr>
        <p:grpSpPr>
          <a:xfrm>
            <a:off x="395536" y="2317232"/>
            <a:ext cx="4612945" cy="1329811"/>
            <a:chOff x="395536" y="2317232"/>
            <a:chExt cx="4612945" cy="1329811"/>
          </a:xfrm>
        </p:grpSpPr>
        <p:sp>
          <p:nvSpPr>
            <p:cNvPr id="4" name="Triangolo isoscele 3">
              <a:extLst>
                <a:ext uri="{FF2B5EF4-FFF2-40B4-BE49-F238E27FC236}">
                  <a16:creationId xmlns:a16="http://schemas.microsoft.com/office/drawing/2014/main" xmlns="" id="{0D500C02-6DE5-4A4B-A476-113F01EC9160}"/>
                </a:ext>
              </a:extLst>
            </p:cNvPr>
            <p:cNvSpPr/>
            <p:nvPr/>
          </p:nvSpPr>
          <p:spPr bwMode="auto">
            <a:xfrm rot="5400000">
              <a:off x="4071334" y="2709897"/>
              <a:ext cx="1329811" cy="544482"/>
            </a:xfrm>
            <a:prstGeom prst="triangle">
              <a:avLst/>
            </a:prstGeom>
            <a:solidFill>
              <a:srgbClr val="9AADC4"/>
            </a:solidFill>
            <a:ln w="19050" cap="flat" cmpd="sng" algn="ctr">
              <a:solidFill>
                <a:srgbClr val="214B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Rettangolo 31">
              <a:extLst>
                <a:ext uri="{FF2B5EF4-FFF2-40B4-BE49-F238E27FC236}">
                  <a16:creationId xmlns:a16="http://schemas.microsoft.com/office/drawing/2014/main" xmlns="" id="{9FE7DF1F-0237-4E69-BC1A-E78163CFDC0E}"/>
                </a:ext>
              </a:extLst>
            </p:cNvPr>
            <p:cNvSpPr/>
            <p:nvPr/>
          </p:nvSpPr>
          <p:spPr bwMode="auto">
            <a:xfrm>
              <a:off x="395536" y="2439680"/>
              <a:ext cx="4032448" cy="1080000"/>
            </a:xfrm>
            <a:prstGeom prst="rect">
              <a:avLst/>
            </a:prstGeom>
            <a:solidFill>
              <a:srgbClr val="1F497D">
                <a:alpha val="45000"/>
              </a:srgbClr>
            </a:solidFill>
            <a:ln w="19050" cap="flat" cmpd="sng" algn="ctr">
              <a:solidFill>
                <a:srgbClr val="214B7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alibri" panose="020F0502020204030204" pitchFamily="34" charset="0"/>
              </a:endParaRPr>
            </a:p>
          </p:txBody>
        </p:sp>
      </p:grpSp>
      <p:pic>
        <p:nvPicPr>
          <p:cNvPr id="16" name="Immagine 15"/>
          <p:cNvPicPr>
            <a:picLocks noChangeAspect="1"/>
          </p:cNvPicPr>
          <p:nvPr/>
        </p:nvPicPr>
        <p:blipFill>
          <a:blip r:embed="rId2"/>
          <a:stretch>
            <a:fillRect/>
          </a:stretch>
        </p:blipFill>
        <p:spPr>
          <a:xfrm>
            <a:off x="5786983" y="2951297"/>
            <a:ext cx="2405170" cy="3069991"/>
          </a:xfrm>
          <a:prstGeom prst="rect">
            <a:avLst/>
          </a:prstGeom>
        </p:spPr>
      </p:pic>
      <p:sp>
        <p:nvSpPr>
          <p:cNvPr id="39" name="Rettangolo con angoli arrotondati 38">
            <a:extLst>
              <a:ext uri="{FF2B5EF4-FFF2-40B4-BE49-F238E27FC236}">
                <a16:creationId xmlns:a16="http://schemas.microsoft.com/office/drawing/2014/main" xmlns="" id="{1E8DE11C-378C-4312-80F0-3F3B196586E9}"/>
              </a:ext>
            </a:extLst>
          </p:cNvPr>
          <p:cNvSpPr/>
          <p:nvPr/>
        </p:nvSpPr>
        <p:spPr bwMode="auto">
          <a:xfrm rot="21209124">
            <a:off x="7717865" y="5243085"/>
            <a:ext cx="853087" cy="447675"/>
          </a:xfrm>
          <a:prstGeom prst="roundRect">
            <a:avLst/>
          </a:prstGeom>
          <a:solidFill>
            <a:schemeClr val="bg1"/>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0" name="Rettangolo con angoli arrotondati 39">
            <a:extLst>
              <a:ext uri="{FF2B5EF4-FFF2-40B4-BE49-F238E27FC236}">
                <a16:creationId xmlns:a16="http://schemas.microsoft.com/office/drawing/2014/main" xmlns="" id="{579CA2D1-4D82-4BD6-B788-8392BF2E6510}"/>
              </a:ext>
            </a:extLst>
          </p:cNvPr>
          <p:cNvSpPr/>
          <p:nvPr/>
        </p:nvSpPr>
        <p:spPr bwMode="auto">
          <a:xfrm rot="21209124">
            <a:off x="6432583" y="4446141"/>
            <a:ext cx="853087" cy="447675"/>
          </a:xfrm>
          <a:prstGeom prst="roundRect">
            <a:avLst/>
          </a:prstGeom>
          <a:solidFill>
            <a:schemeClr val="bg1"/>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8" name="Rettangolo con angoli arrotondati 37">
            <a:extLst>
              <a:ext uri="{FF2B5EF4-FFF2-40B4-BE49-F238E27FC236}">
                <a16:creationId xmlns:a16="http://schemas.microsoft.com/office/drawing/2014/main" xmlns="" id="{F6A55868-3339-421C-87D8-EF0AA9ABBAE0}"/>
              </a:ext>
            </a:extLst>
          </p:cNvPr>
          <p:cNvSpPr/>
          <p:nvPr/>
        </p:nvSpPr>
        <p:spPr bwMode="auto">
          <a:xfrm rot="21209124">
            <a:off x="7019330" y="3382121"/>
            <a:ext cx="853087" cy="447675"/>
          </a:xfrm>
          <a:prstGeom prst="roundRect">
            <a:avLst/>
          </a:prstGeom>
          <a:solidFill>
            <a:srgbClr val="9AADC4"/>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 name="Rettangolo con angoli arrotondati 1">
            <a:extLst>
              <a:ext uri="{FF2B5EF4-FFF2-40B4-BE49-F238E27FC236}">
                <a16:creationId xmlns:a16="http://schemas.microsoft.com/office/drawing/2014/main" xmlns="" id="{4FCF48DA-0C7A-4F7D-8ED0-87B2482103B9}"/>
              </a:ext>
            </a:extLst>
          </p:cNvPr>
          <p:cNvSpPr/>
          <p:nvPr/>
        </p:nvSpPr>
        <p:spPr bwMode="auto">
          <a:xfrm rot="21209124">
            <a:off x="5383990" y="3317172"/>
            <a:ext cx="853087" cy="447675"/>
          </a:xfrm>
          <a:prstGeom prst="roundRect">
            <a:avLst/>
          </a:prstGeom>
          <a:solidFill>
            <a:srgbClr val="9AADC4"/>
          </a:solidFill>
          <a:ln w="12700" cap="flat" cmpd="sng" algn="ctr">
            <a:solidFill>
              <a:srgbClr val="1F4E7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4" name="CasellaDiTesto 9"/>
          <p:cNvSpPr txBox="1">
            <a:spLocks noChangeArrowheads="1"/>
          </p:cNvSpPr>
          <p:nvPr/>
        </p:nvSpPr>
        <p:spPr bwMode="auto">
          <a:xfrm>
            <a:off x="266267" y="1620089"/>
            <a:ext cx="854177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Quanto è importante, per la Sua impresa, poter contare su </a:t>
            </a:r>
            <a:r>
              <a:rPr lang="it-IT" sz="1600" u="sng" dirty="0">
                <a:latin typeface="Calibri" panose="020F0502020204030204" pitchFamily="34" charset="0"/>
              </a:rPr>
              <a:t>personale interamente dedicato alle nuove tecnologie</a:t>
            </a:r>
            <a:r>
              <a:rPr lang="it-IT" sz="1600" dirty="0">
                <a:latin typeface="Calibri" panose="020F0502020204030204" pitchFamily="34" charset="0"/>
              </a:rPr>
              <a:t> </a:t>
            </a:r>
            <a:r>
              <a:rPr lang="it-IT" sz="1600" b="0" dirty="0">
                <a:latin typeface="Calibri" panose="020F0502020204030204" pitchFamily="34" charset="0"/>
              </a:rPr>
              <a:t>da impiegare nelle attività di commercializzazione? </a:t>
            </a:r>
          </a:p>
        </p:txBody>
      </p:sp>
      <p:sp>
        <p:nvSpPr>
          <p:cNvPr id="5"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7" name="CasellaDiTesto 16"/>
          <p:cNvSpPr txBox="1"/>
          <p:nvPr/>
        </p:nvSpPr>
        <p:spPr>
          <a:xfrm>
            <a:off x="6819251" y="3051542"/>
            <a:ext cx="1219000" cy="338554"/>
          </a:xfrm>
          <a:prstGeom prst="rect">
            <a:avLst/>
          </a:prstGeom>
          <a:noFill/>
        </p:spPr>
        <p:txBody>
          <a:bodyPr wrap="square" rtlCol="0">
            <a:spAutoFit/>
          </a:bodyPr>
          <a:lstStyle/>
          <a:p>
            <a:pPr algn="ctr"/>
            <a:r>
              <a:rPr lang="it-IT" sz="1600" b="0" dirty="0">
                <a:latin typeface="Calibri" panose="020F0502020204030204" pitchFamily="34" charset="0"/>
              </a:rPr>
              <a:t>Nord Est</a:t>
            </a:r>
          </a:p>
        </p:txBody>
      </p:sp>
      <p:sp>
        <p:nvSpPr>
          <p:cNvPr id="18" name="CasellaDiTesto 17"/>
          <p:cNvSpPr txBox="1"/>
          <p:nvPr/>
        </p:nvSpPr>
        <p:spPr>
          <a:xfrm>
            <a:off x="6995780" y="3337846"/>
            <a:ext cx="865943" cy="492443"/>
          </a:xfrm>
          <a:prstGeom prst="rect">
            <a:avLst/>
          </a:prstGeom>
          <a:noFill/>
          <a:ln>
            <a:noFill/>
          </a:ln>
        </p:spPr>
        <p:txBody>
          <a:bodyPr wrap="none" rtlCol="0">
            <a:spAutoFit/>
          </a:bodyPr>
          <a:lstStyle>
            <a:defPPr>
              <a:defRPr lang="it-IT"/>
            </a:defPPr>
            <a:lvl1pPr algn="ctr">
              <a:defRPr sz="3600" b="0">
                <a:solidFill>
                  <a:schemeClr val="bg1"/>
                </a:solidFill>
                <a:latin typeface="Calibri" panose="020F0502020204030204" pitchFamily="34" charset="0"/>
              </a:defRPr>
            </a:lvl1pPr>
          </a:lstStyle>
          <a:p>
            <a:r>
              <a:rPr lang="it-IT" sz="2600" b="1" dirty="0"/>
              <a:t>70</a:t>
            </a:r>
            <a:r>
              <a:rPr lang="it-IT" sz="1800" b="1" dirty="0"/>
              <a:t>,8%</a:t>
            </a:r>
          </a:p>
        </p:txBody>
      </p:sp>
      <p:sp>
        <p:nvSpPr>
          <p:cNvPr id="19" name="CasellaDiTesto 18"/>
          <p:cNvSpPr txBox="1"/>
          <p:nvPr/>
        </p:nvSpPr>
        <p:spPr>
          <a:xfrm>
            <a:off x="7506071" y="4900544"/>
            <a:ext cx="1125129" cy="338554"/>
          </a:xfrm>
          <a:prstGeom prst="rect">
            <a:avLst/>
          </a:prstGeom>
          <a:noFill/>
        </p:spPr>
        <p:txBody>
          <a:bodyPr wrap="square" rtlCol="0">
            <a:spAutoFit/>
          </a:bodyPr>
          <a:lstStyle/>
          <a:p>
            <a:pPr algn="ctr"/>
            <a:r>
              <a:rPr lang="it-IT" sz="1600" b="0" dirty="0">
                <a:latin typeface="Calibri" panose="020F0502020204030204" pitchFamily="34" charset="0"/>
              </a:rPr>
              <a:t>Sud e Isole</a:t>
            </a:r>
          </a:p>
        </p:txBody>
      </p:sp>
      <p:sp>
        <p:nvSpPr>
          <p:cNvPr id="20" name="CasellaDiTesto 19"/>
          <p:cNvSpPr txBox="1"/>
          <p:nvPr/>
        </p:nvSpPr>
        <p:spPr>
          <a:xfrm>
            <a:off x="7705841" y="5205977"/>
            <a:ext cx="865943" cy="492443"/>
          </a:xfrm>
          <a:prstGeom prst="rect">
            <a:avLst/>
          </a:prstGeom>
          <a:noFill/>
        </p:spPr>
        <p:txBody>
          <a:bodyPr wrap="none" rtlCol="0">
            <a:spAutoFit/>
          </a:bodyPr>
          <a:lstStyle/>
          <a:p>
            <a:pPr algn="ctr"/>
            <a:r>
              <a:rPr lang="it-IT" sz="2600" dirty="0">
                <a:solidFill>
                  <a:srgbClr val="1F4E79"/>
                </a:solidFill>
                <a:latin typeface="Calibri" panose="020F0502020204030204" pitchFamily="34" charset="0"/>
              </a:rPr>
              <a:t>52</a:t>
            </a:r>
            <a:r>
              <a:rPr lang="it-IT" sz="1800" dirty="0">
                <a:solidFill>
                  <a:srgbClr val="1F4E79"/>
                </a:solidFill>
                <a:latin typeface="Calibri" panose="020F0502020204030204" pitchFamily="34" charset="0"/>
              </a:rPr>
              <a:t>,0%</a:t>
            </a:r>
          </a:p>
        </p:txBody>
      </p:sp>
      <p:sp>
        <p:nvSpPr>
          <p:cNvPr id="21" name="CasellaDiTesto 20"/>
          <p:cNvSpPr txBox="1"/>
          <p:nvPr/>
        </p:nvSpPr>
        <p:spPr>
          <a:xfrm>
            <a:off x="6320812" y="4155578"/>
            <a:ext cx="1007438" cy="338554"/>
          </a:xfrm>
          <a:prstGeom prst="rect">
            <a:avLst/>
          </a:prstGeom>
          <a:noFill/>
        </p:spPr>
        <p:txBody>
          <a:bodyPr wrap="square" rtlCol="0">
            <a:spAutoFit/>
          </a:bodyPr>
          <a:lstStyle/>
          <a:p>
            <a:pPr algn="ctr"/>
            <a:r>
              <a:rPr lang="it-IT" sz="1600" b="0" dirty="0">
                <a:latin typeface="Calibri" panose="020F0502020204030204" pitchFamily="34" charset="0"/>
              </a:rPr>
              <a:t>Centro</a:t>
            </a:r>
          </a:p>
        </p:txBody>
      </p:sp>
      <p:sp>
        <p:nvSpPr>
          <p:cNvPr id="23" name="CasellaDiTesto 22"/>
          <p:cNvSpPr txBox="1"/>
          <p:nvPr/>
        </p:nvSpPr>
        <p:spPr>
          <a:xfrm>
            <a:off x="6417687" y="4422798"/>
            <a:ext cx="865943" cy="492443"/>
          </a:xfrm>
          <a:prstGeom prst="rect">
            <a:avLst/>
          </a:prstGeom>
          <a:noFill/>
        </p:spPr>
        <p:txBody>
          <a:bodyPr wrap="none" rtlCol="0">
            <a:spAutoFit/>
          </a:bodyPr>
          <a:lstStyle/>
          <a:p>
            <a:pPr algn="ctr"/>
            <a:r>
              <a:rPr lang="it-IT" sz="2600" dirty="0">
                <a:solidFill>
                  <a:srgbClr val="1F4E79"/>
                </a:solidFill>
                <a:latin typeface="Calibri" panose="020F0502020204030204" pitchFamily="34" charset="0"/>
              </a:rPr>
              <a:t>57</a:t>
            </a:r>
            <a:r>
              <a:rPr lang="it-IT" sz="1800" dirty="0">
                <a:solidFill>
                  <a:srgbClr val="1F4E79"/>
                </a:solidFill>
                <a:latin typeface="Calibri" panose="020F0502020204030204" pitchFamily="34" charset="0"/>
              </a:rPr>
              <a:t>,0%</a:t>
            </a:r>
          </a:p>
        </p:txBody>
      </p:sp>
      <p:sp>
        <p:nvSpPr>
          <p:cNvPr id="24" name="CasellaDiTesto 23"/>
          <p:cNvSpPr txBox="1"/>
          <p:nvPr/>
        </p:nvSpPr>
        <p:spPr>
          <a:xfrm>
            <a:off x="5209014" y="2989830"/>
            <a:ext cx="1219000" cy="338554"/>
          </a:xfrm>
          <a:prstGeom prst="rect">
            <a:avLst/>
          </a:prstGeom>
          <a:noFill/>
        </p:spPr>
        <p:txBody>
          <a:bodyPr wrap="square" rtlCol="0">
            <a:spAutoFit/>
          </a:bodyPr>
          <a:lstStyle/>
          <a:p>
            <a:pPr algn="ctr"/>
            <a:r>
              <a:rPr lang="it-IT" sz="1600" b="0" dirty="0">
                <a:latin typeface="Calibri" panose="020F0502020204030204" pitchFamily="34" charset="0"/>
              </a:rPr>
              <a:t>Nord Ovest</a:t>
            </a:r>
          </a:p>
        </p:txBody>
      </p:sp>
      <p:sp>
        <p:nvSpPr>
          <p:cNvPr id="25" name="CasellaDiTesto 24"/>
          <p:cNvSpPr txBox="1"/>
          <p:nvPr/>
        </p:nvSpPr>
        <p:spPr>
          <a:xfrm>
            <a:off x="5385543" y="3279137"/>
            <a:ext cx="865943" cy="492443"/>
          </a:xfrm>
          <a:prstGeom prst="rect">
            <a:avLst/>
          </a:prstGeom>
          <a:noFill/>
          <a:ln>
            <a:noFill/>
          </a:ln>
        </p:spPr>
        <p:txBody>
          <a:bodyPr wrap="none" rtlCol="0">
            <a:spAutoFit/>
          </a:bodyPr>
          <a:lstStyle/>
          <a:p>
            <a:pPr algn="ctr"/>
            <a:r>
              <a:rPr lang="it-IT" sz="2600" dirty="0">
                <a:solidFill>
                  <a:schemeClr val="bg1"/>
                </a:solidFill>
                <a:latin typeface="Calibri" panose="020F0502020204030204" pitchFamily="34" charset="0"/>
              </a:rPr>
              <a:t>79</a:t>
            </a:r>
            <a:r>
              <a:rPr lang="it-IT" sz="1800" dirty="0">
                <a:solidFill>
                  <a:schemeClr val="bg1"/>
                </a:solidFill>
                <a:latin typeface="Calibri" panose="020F0502020204030204" pitchFamily="34" charset="0"/>
              </a:rPr>
              <a:t>,0%</a:t>
            </a:r>
          </a:p>
        </p:txBody>
      </p:sp>
      <p:sp>
        <p:nvSpPr>
          <p:cNvPr id="22" name="Titolo 1">
            <a:extLst>
              <a:ext uri="{FF2B5EF4-FFF2-40B4-BE49-F238E27FC236}">
                <a16:creationId xmlns:a16="http://schemas.microsoft.com/office/drawing/2014/main" xmlns="" id="{5064B729-0DD7-45D6-9213-222C0691967B}"/>
              </a:ext>
            </a:extLst>
          </p:cNvPr>
          <p:cNvSpPr txBox="1">
            <a:spLocks/>
          </p:cNvSpPr>
          <p:nvPr/>
        </p:nvSpPr>
        <p:spPr>
          <a:xfrm>
            <a:off x="266267" y="172644"/>
            <a:ext cx="8877733" cy="1455880"/>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L’approccio «digitale» alla vendita | </a:t>
            </a:r>
            <a:r>
              <a:rPr lang="it-IT" sz="2200" dirty="0">
                <a:solidFill>
                  <a:schemeClr val="tx1">
                    <a:lumMod val="85000"/>
                    <a:lumOff val="15000"/>
                  </a:schemeClr>
                </a:solidFill>
                <a:latin typeface="Calibri" panose="020F0502020204030204" pitchFamily="34" charset="0"/>
                <a:cs typeface="Arial"/>
              </a:rPr>
              <a:t>…le imprese sembrano confermare di avere chiara in mente l’importanza di </a:t>
            </a:r>
            <a:r>
              <a:rPr lang="it-IT" sz="2200" u="sng" dirty="0">
                <a:solidFill>
                  <a:schemeClr val="tx1">
                    <a:lumMod val="85000"/>
                    <a:lumOff val="15000"/>
                  </a:schemeClr>
                </a:solidFill>
                <a:latin typeface="Calibri" panose="020F0502020204030204" pitchFamily="34" charset="0"/>
                <a:cs typeface="Arial"/>
              </a:rPr>
              <a:t>seguire un percorso mirato all’adeguamento</a:t>
            </a:r>
            <a:r>
              <a:rPr lang="it-IT" sz="2200" dirty="0">
                <a:solidFill>
                  <a:schemeClr val="tx1">
                    <a:lumMod val="85000"/>
                    <a:lumOff val="15000"/>
                  </a:schemeClr>
                </a:solidFill>
                <a:latin typeface="Calibri" panose="020F0502020204030204" pitchFamily="34" charset="0"/>
                <a:cs typeface="Arial"/>
              </a:rPr>
              <a:t> al processo di modernizzazione in atto (è così per circa il 72</a:t>
            </a:r>
            <a:r>
              <a:rPr lang="it-IT" sz="1800" dirty="0">
                <a:solidFill>
                  <a:schemeClr val="tx1">
                    <a:lumMod val="85000"/>
                    <a:lumOff val="15000"/>
                  </a:schemeClr>
                </a:solidFill>
                <a:latin typeface="Calibri" panose="020F0502020204030204" pitchFamily="34" charset="0"/>
                <a:cs typeface="Arial"/>
              </a:rPr>
              <a:t>%</a:t>
            </a:r>
            <a:r>
              <a:rPr lang="it-IT" sz="2200" dirty="0">
                <a:solidFill>
                  <a:schemeClr val="tx1">
                    <a:lumMod val="85000"/>
                    <a:lumOff val="15000"/>
                  </a:schemeClr>
                </a:solidFill>
                <a:latin typeface="Calibri" panose="020F0502020204030204" pitchFamily="34" charset="0"/>
                <a:cs typeface="Arial"/>
              </a:rPr>
              <a:t> di queste, </a:t>
            </a:r>
            <a:r>
              <a:rPr lang="it-IT" sz="2200" u="sng" dirty="0">
                <a:solidFill>
                  <a:schemeClr val="tx1">
                    <a:lumMod val="85000"/>
                    <a:lumOff val="15000"/>
                  </a:schemeClr>
                </a:solidFill>
                <a:latin typeface="Calibri" panose="020F0502020204030204" pitchFamily="34" charset="0"/>
                <a:cs typeface="Arial"/>
              </a:rPr>
              <a:t>+5,3 rispetto allo scorso semestre</a:t>
            </a:r>
            <a:r>
              <a:rPr lang="it-IT" sz="2200" dirty="0">
                <a:solidFill>
                  <a:schemeClr val="tx1">
                    <a:lumMod val="85000"/>
                    <a:lumOff val="15000"/>
                  </a:schemeClr>
                </a:solidFill>
                <a:latin typeface="Calibri" panose="020F0502020204030204" pitchFamily="34" charset="0"/>
                <a:cs typeface="Arial"/>
              </a:rPr>
              <a:t>)…</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30" name="Rettangolo 29">
            <a:extLst>
              <a:ext uri="{FF2B5EF4-FFF2-40B4-BE49-F238E27FC236}">
                <a16:creationId xmlns:a16="http://schemas.microsoft.com/office/drawing/2014/main" xmlns="" id="{7BF4A594-1069-41B8-A65E-EDF0EFD188ED}"/>
              </a:ext>
            </a:extLst>
          </p:cNvPr>
          <p:cNvSpPr/>
          <p:nvPr/>
        </p:nvSpPr>
        <p:spPr bwMode="auto">
          <a:xfrm>
            <a:off x="395537" y="5013296"/>
            <a:ext cx="3284942" cy="1080000"/>
          </a:xfrm>
          <a:prstGeom prst="rect">
            <a:avLst/>
          </a:prstGeom>
          <a:solidFill>
            <a:schemeClr val="accent1">
              <a:lumMod val="25000"/>
              <a:alpha val="14902"/>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alibri" panose="020F0502020204030204" pitchFamily="34" charset="0"/>
            </a:endParaRPr>
          </a:p>
        </p:txBody>
      </p:sp>
      <p:sp>
        <p:nvSpPr>
          <p:cNvPr id="31" name="Rettangolo 30">
            <a:extLst>
              <a:ext uri="{FF2B5EF4-FFF2-40B4-BE49-F238E27FC236}">
                <a16:creationId xmlns:a16="http://schemas.microsoft.com/office/drawing/2014/main" xmlns="" id="{9416F31F-A9A9-48CE-9E4A-1A8AD79CDBAF}"/>
              </a:ext>
            </a:extLst>
          </p:cNvPr>
          <p:cNvSpPr/>
          <p:nvPr/>
        </p:nvSpPr>
        <p:spPr bwMode="auto">
          <a:xfrm>
            <a:off x="395536" y="3726488"/>
            <a:ext cx="3672408" cy="1080000"/>
          </a:xfrm>
          <a:prstGeom prst="rect">
            <a:avLst/>
          </a:prstGeom>
          <a:solidFill>
            <a:schemeClr val="accent1">
              <a:lumMod val="75000"/>
              <a:alpha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alibri" panose="020F0502020204030204" pitchFamily="34" charset="0"/>
            </a:endParaRPr>
          </a:p>
        </p:txBody>
      </p:sp>
      <p:sp>
        <p:nvSpPr>
          <p:cNvPr id="43" name="CasellaDiTesto 42">
            <a:extLst>
              <a:ext uri="{FF2B5EF4-FFF2-40B4-BE49-F238E27FC236}">
                <a16:creationId xmlns:a16="http://schemas.microsoft.com/office/drawing/2014/main" xmlns="" id="{B927367C-C267-4DF9-BEA6-D8AEEA8B55EB}"/>
              </a:ext>
            </a:extLst>
          </p:cNvPr>
          <p:cNvSpPr txBox="1"/>
          <p:nvPr/>
        </p:nvSpPr>
        <p:spPr>
          <a:xfrm>
            <a:off x="432708" y="2431933"/>
            <a:ext cx="2080134" cy="1107996"/>
          </a:xfrm>
          <a:prstGeom prst="rect">
            <a:avLst/>
          </a:prstGeom>
          <a:noFill/>
        </p:spPr>
        <p:txBody>
          <a:bodyPr wrap="square" rtlCol="0">
            <a:spAutoFit/>
          </a:bodyPr>
          <a:lstStyle/>
          <a:p>
            <a:r>
              <a:rPr lang="it-IT" sz="2200" dirty="0">
                <a:solidFill>
                  <a:srgbClr val="1F497D"/>
                </a:solidFill>
                <a:latin typeface="Calibri" panose="020F0502020204030204" pitchFamily="34" charset="0"/>
              </a:rPr>
              <a:t>MOLTO + </a:t>
            </a:r>
          </a:p>
          <a:p>
            <a:r>
              <a:rPr lang="it-IT" sz="2200" dirty="0">
                <a:solidFill>
                  <a:srgbClr val="1F497D"/>
                </a:solidFill>
                <a:latin typeface="Calibri" panose="020F0502020204030204" pitchFamily="34" charset="0"/>
              </a:rPr>
              <a:t>ABBASTANZA IMPORTANTE</a:t>
            </a:r>
          </a:p>
        </p:txBody>
      </p:sp>
      <p:sp>
        <p:nvSpPr>
          <p:cNvPr id="2055" name="CasellaDiTesto 2054">
            <a:extLst>
              <a:ext uri="{FF2B5EF4-FFF2-40B4-BE49-F238E27FC236}">
                <a16:creationId xmlns:a16="http://schemas.microsoft.com/office/drawing/2014/main" xmlns="" id="{B60B6375-7E0F-4AAD-A29F-63D501003785}"/>
              </a:ext>
            </a:extLst>
          </p:cNvPr>
          <p:cNvSpPr txBox="1"/>
          <p:nvPr/>
        </p:nvSpPr>
        <p:spPr>
          <a:xfrm>
            <a:off x="2684693" y="2489658"/>
            <a:ext cx="995785" cy="553998"/>
          </a:xfrm>
          <a:prstGeom prst="rect">
            <a:avLst/>
          </a:prstGeom>
          <a:noFill/>
        </p:spPr>
        <p:txBody>
          <a:bodyPr wrap="none" rtlCol="0">
            <a:spAutoFit/>
          </a:bodyPr>
          <a:lstStyle/>
          <a:p>
            <a:r>
              <a:rPr lang="it-IT" sz="3000" dirty="0">
                <a:solidFill>
                  <a:schemeClr val="bg1"/>
                </a:solidFill>
                <a:latin typeface="Calibri" panose="020F0502020204030204" pitchFamily="34" charset="0"/>
              </a:rPr>
              <a:t>72</a:t>
            </a:r>
            <a:r>
              <a:rPr lang="it-IT" sz="2200" dirty="0">
                <a:solidFill>
                  <a:schemeClr val="bg1"/>
                </a:solidFill>
                <a:latin typeface="Calibri" panose="020F0502020204030204" pitchFamily="34" charset="0"/>
              </a:rPr>
              <a:t>,3%</a:t>
            </a:r>
          </a:p>
        </p:txBody>
      </p:sp>
      <p:sp>
        <p:nvSpPr>
          <p:cNvPr id="2078" name="CasellaDiTesto 2077">
            <a:extLst>
              <a:ext uri="{FF2B5EF4-FFF2-40B4-BE49-F238E27FC236}">
                <a16:creationId xmlns:a16="http://schemas.microsoft.com/office/drawing/2014/main" xmlns="" id="{E319C6C2-3147-4007-BD58-9DC81F6F2AE3}"/>
              </a:ext>
            </a:extLst>
          </p:cNvPr>
          <p:cNvSpPr txBox="1"/>
          <p:nvPr/>
        </p:nvSpPr>
        <p:spPr>
          <a:xfrm>
            <a:off x="2608572" y="2970602"/>
            <a:ext cx="1218182" cy="461665"/>
          </a:xfrm>
          <a:prstGeom prst="rect">
            <a:avLst/>
          </a:prstGeom>
          <a:noFill/>
        </p:spPr>
        <p:txBody>
          <a:bodyPr wrap="square" rtlCol="0">
            <a:spAutoFit/>
          </a:bodyPr>
          <a:lstStyle/>
          <a:p>
            <a:pPr algn="ctr"/>
            <a:r>
              <a:rPr lang="it-IT" sz="1200" b="0" i="1" dirty="0">
                <a:solidFill>
                  <a:schemeClr val="bg1"/>
                </a:solidFill>
                <a:latin typeface="Calibri" panose="020F0502020204030204" pitchFamily="34" charset="0"/>
              </a:rPr>
              <a:t>(+5,3 rispetto</a:t>
            </a:r>
          </a:p>
          <a:p>
            <a:pPr algn="ctr"/>
            <a:r>
              <a:rPr lang="it-IT" sz="1200" b="0" i="1" dirty="0">
                <a:solidFill>
                  <a:schemeClr val="bg1"/>
                </a:solidFill>
                <a:latin typeface="Calibri" panose="020F0502020204030204" pitchFamily="34" charset="0"/>
              </a:rPr>
              <a:t> a giugno 2017)</a:t>
            </a:r>
          </a:p>
        </p:txBody>
      </p:sp>
      <p:sp>
        <p:nvSpPr>
          <p:cNvPr id="46" name="CasellaDiTesto 45">
            <a:extLst>
              <a:ext uri="{FF2B5EF4-FFF2-40B4-BE49-F238E27FC236}">
                <a16:creationId xmlns:a16="http://schemas.microsoft.com/office/drawing/2014/main" xmlns="" id="{5FE21E44-282E-4FDD-934F-1DB8975DB3C6}"/>
              </a:ext>
            </a:extLst>
          </p:cNvPr>
          <p:cNvSpPr txBox="1"/>
          <p:nvPr/>
        </p:nvSpPr>
        <p:spPr>
          <a:xfrm>
            <a:off x="432708" y="3878466"/>
            <a:ext cx="1981320" cy="800219"/>
          </a:xfrm>
          <a:prstGeom prst="rect">
            <a:avLst/>
          </a:prstGeom>
          <a:noFill/>
        </p:spPr>
        <p:txBody>
          <a:bodyPr wrap="square" rtlCol="0">
            <a:spAutoFit/>
          </a:bodyPr>
          <a:lstStyle/>
          <a:p>
            <a:r>
              <a:rPr lang="it-IT" sz="2200" b="0" dirty="0">
                <a:solidFill>
                  <a:schemeClr val="bg2">
                    <a:lumMod val="75000"/>
                  </a:schemeClr>
                </a:solidFill>
                <a:latin typeface="Calibri" panose="020F0502020204030204" pitchFamily="34" charset="0"/>
              </a:rPr>
              <a:t>POCO IMPORTANTE</a:t>
            </a:r>
            <a:r>
              <a:rPr lang="it-IT" sz="2400" b="0" dirty="0">
                <a:solidFill>
                  <a:schemeClr val="bg2">
                    <a:lumMod val="75000"/>
                  </a:schemeClr>
                </a:solidFill>
                <a:latin typeface="Calibri" panose="020F0502020204030204" pitchFamily="34" charset="0"/>
              </a:rPr>
              <a:t> </a:t>
            </a:r>
          </a:p>
        </p:txBody>
      </p:sp>
      <p:sp>
        <p:nvSpPr>
          <p:cNvPr id="81" name="CasellaDiTesto 80">
            <a:extLst>
              <a:ext uri="{FF2B5EF4-FFF2-40B4-BE49-F238E27FC236}">
                <a16:creationId xmlns:a16="http://schemas.microsoft.com/office/drawing/2014/main" xmlns="" id="{42F88654-2B27-4959-A79B-6BA66483426D}"/>
              </a:ext>
            </a:extLst>
          </p:cNvPr>
          <p:cNvSpPr txBox="1"/>
          <p:nvPr/>
        </p:nvSpPr>
        <p:spPr>
          <a:xfrm>
            <a:off x="2555776" y="4002593"/>
            <a:ext cx="995785" cy="553998"/>
          </a:xfrm>
          <a:prstGeom prst="rect">
            <a:avLst/>
          </a:prstGeom>
          <a:noFill/>
        </p:spPr>
        <p:txBody>
          <a:bodyPr wrap="none" rtlCol="0">
            <a:spAutoFit/>
          </a:bodyPr>
          <a:lstStyle/>
          <a:p>
            <a:r>
              <a:rPr lang="it-IT" sz="3000" b="0" dirty="0">
                <a:solidFill>
                  <a:schemeClr val="bg2">
                    <a:lumMod val="75000"/>
                  </a:schemeClr>
                </a:solidFill>
                <a:latin typeface="Calibri" panose="020F0502020204030204" pitchFamily="34" charset="0"/>
              </a:rPr>
              <a:t>16</a:t>
            </a:r>
            <a:r>
              <a:rPr lang="it-IT" sz="2200" b="0" dirty="0">
                <a:solidFill>
                  <a:schemeClr val="bg2">
                    <a:lumMod val="75000"/>
                  </a:schemeClr>
                </a:solidFill>
                <a:latin typeface="Calibri" panose="020F0502020204030204" pitchFamily="34" charset="0"/>
              </a:rPr>
              <a:t>,1%</a:t>
            </a:r>
          </a:p>
        </p:txBody>
      </p:sp>
      <p:sp>
        <p:nvSpPr>
          <p:cNvPr id="33" name="CasellaDiTesto 32">
            <a:extLst>
              <a:ext uri="{FF2B5EF4-FFF2-40B4-BE49-F238E27FC236}">
                <a16:creationId xmlns:a16="http://schemas.microsoft.com/office/drawing/2014/main" xmlns="" id="{5465E359-3907-4F1D-8E3C-F48CCAE23F18}"/>
              </a:ext>
            </a:extLst>
          </p:cNvPr>
          <p:cNvSpPr txBox="1"/>
          <p:nvPr/>
        </p:nvSpPr>
        <p:spPr>
          <a:xfrm>
            <a:off x="432708" y="5178303"/>
            <a:ext cx="1891337" cy="769441"/>
          </a:xfrm>
          <a:prstGeom prst="rect">
            <a:avLst/>
          </a:prstGeom>
          <a:noFill/>
        </p:spPr>
        <p:txBody>
          <a:bodyPr wrap="square" rtlCol="0">
            <a:spAutoFit/>
          </a:bodyPr>
          <a:lstStyle/>
          <a:p>
            <a:r>
              <a:rPr lang="it-IT" sz="2200" b="0" dirty="0">
                <a:solidFill>
                  <a:schemeClr val="bg2">
                    <a:lumMod val="75000"/>
                  </a:schemeClr>
                </a:solidFill>
                <a:latin typeface="Calibri" panose="020F0502020204030204" pitchFamily="34" charset="0"/>
              </a:rPr>
              <a:t>PER NULLA IMPORTANTE</a:t>
            </a:r>
          </a:p>
        </p:txBody>
      </p:sp>
      <p:sp>
        <p:nvSpPr>
          <p:cNvPr id="34" name="CasellaDiTesto 33">
            <a:extLst>
              <a:ext uri="{FF2B5EF4-FFF2-40B4-BE49-F238E27FC236}">
                <a16:creationId xmlns:a16="http://schemas.microsoft.com/office/drawing/2014/main" xmlns="" id="{A2015857-35E9-4E0F-8BAB-4C7BCBCD3973}"/>
              </a:ext>
            </a:extLst>
          </p:cNvPr>
          <p:cNvSpPr txBox="1"/>
          <p:nvPr/>
        </p:nvSpPr>
        <p:spPr>
          <a:xfrm>
            <a:off x="2464014" y="5269623"/>
            <a:ext cx="995785" cy="553998"/>
          </a:xfrm>
          <a:prstGeom prst="rect">
            <a:avLst/>
          </a:prstGeom>
          <a:noFill/>
        </p:spPr>
        <p:txBody>
          <a:bodyPr wrap="none" rtlCol="0">
            <a:spAutoFit/>
          </a:bodyPr>
          <a:lstStyle/>
          <a:p>
            <a:r>
              <a:rPr lang="it-IT" sz="3000" b="0" dirty="0">
                <a:solidFill>
                  <a:schemeClr val="bg2">
                    <a:lumMod val="75000"/>
                  </a:schemeClr>
                </a:solidFill>
                <a:latin typeface="Calibri" panose="020F0502020204030204" pitchFamily="34" charset="0"/>
              </a:rPr>
              <a:t>11</a:t>
            </a:r>
            <a:r>
              <a:rPr lang="it-IT" sz="2200" b="0" dirty="0">
                <a:solidFill>
                  <a:schemeClr val="bg2">
                    <a:lumMod val="75000"/>
                  </a:schemeClr>
                </a:solidFill>
                <a:latin typeface="Calibri" panose="020F0502020204030204" pitchFamily="34" charset="0"/>
              </a:rPr>
              <a:t>,6%</a:t>
            </a:r>
          </a:p>
        </p:txBody>
      </p:sp>
      <p:sp>
        <p:nvSpPr>
          <p:cNvPr id="35" name="Rettangolo 34">
            <a:extLst>
              <a:ext uri="{FF2B5EF4-FFF2-40B4-BE49-F238E27FC236}">
                <a16:creationId xmlns:a16="http://schemas.microsoft.com/office/drawing/2014/main" xmlns="" id="{634DB0D2-8F97-4CF4-B877-7DDB1614DD0B}"/>
              </a:ext>
            </a:extLst>
          </p:cNvPr>
          <p:cNvSpPr/>
          <p:nvPr/>
        </p:nvSpPr>
        <p:spPr>
          <a:xfrm>
            <a:off x="5300994" y="2348654"/>
            <a:ext cx="3193472" cy="569387"/>
          </a:xfrm>
          <a:prstGeom prst="rect">
            <a:avLst/>
          </a:prstGeom>
        </p:spPr>
        <p:txBody>
          <a:bodyPr wrap="square">
            <a:spAutoFit/>
          </a:bodyPr>
          <a:lstStyle/>
          <a:p>
            <a:r>
              <a:rPr lang="it-IT" sz="1700" dirty="0">
                <a:solidFill>
                  <a:schemeClr val="tx1">
                    <a:lumMod val="75000"/>
                    <a:lumOff val="25000"/>
                  </a:schemeClr>
                </a:solidFill>
                <a:latin typeface="Calibri" panose="020F0502020204030204" pitchFamily="34" charset="0"/>
              </a:rPr>
              <a:t>ANALISI PER AREA GEOGRAFICA</a:t>
            </a:r>
          </a:p>
          <a:p>
            <a:r>
              <a:rPr lang="it-IT" sz="1400" b="0" i="1" dirty="0">
                <a:latin typeface="Calibri" panose="020F0502020204030204" pitchFamily="34" charset="0"/>
              </a:rPr>
              <a:t>(Aggiornamento al 31 dicembre 2017)</a:t>
            </a:r>
          </a:p>
        </p:txBody>
      </p:sp>
      <p:sp>
        <p:nvSpPr>
          <p:cNvPr id="36" name="Rettangolo 35">
            <a:extLst>
              <a:ext uri="{FF2B5EF4-FFF2-40B4-BE49-F238E27FC236}">
                <a16:creationId xmlns:a16="http://schemas.microsoft.com/office/drawing/2014/main" xmlns="" id="{F1985F5E-A489-4285-8D2D-1385CC2B95CF}"/>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632425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ttangolo con angoli arrotondati 116">
            <a:extLst>
              <a:ext uri="{FF2B5EF4-FFF2-40B4-BE49-F238E27FC236}">
                <a16:creationId xmlns:a16="http://schemas.microsoft.com/office/drawing/2014/main" xmlns="" id="{734C22C2-A4A7-4A82-A03B-44C17CD56969}"/>
              </a:ext>
            </a:extLst>
          </p:cNvPr>
          <p:cNvSpPr/>
          <p:nvPr/>
        </p:nvSpPr>
        <p:spPr bwMode="auto">
          <a:xfrm>
            <a:off x="4375587" y="4146531"/>
            <a:ext cx="4410535" cy="2000437"/>
          </a:xfrm>
          <a:prstGeom prst="roundRect">
            <a:avLst/>
          </a:prstGeom>
          <a:noFill/>
          <a:ln w="19050" cap="flat" cmpd="sng" algn="ctr">
            <a:solidFill>
              <a:srgbClr val="1F4E79"/>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808080">
                  <a:lumMod val="75000"/>
                </a:srgbClr>
              </a:solidFill>
              <a:effectLst/>
              <a:uLnTx/>
              <a:uFillTx/>
              <a:latin typeface="Arial" charset="0"/>
              <a:ea typeface="MS PGothic" panose="020B0600070205080204" pitchFamily="34" charset="-128"/>
              <a:cs typeface="+mn-cs"/>
            </a:endParaRPr>
          </a:p>
        </p:txBody>
      </p:sp>
      <p:sp>
        <p:nvSpPr>
          <p:cNvPr id="17" name="Rettangolo 16"/>
          <p:cNvSpPr/>
          <p:nvPr/>
        </p:nvSpPr>
        <p:spPr>
          <a:xfrm>
            <a:off x="4522970" y="4241153"/>
            <a:ext cx="4181436" cy="1828193"/>
          </a:xfrm>
          <a:prstGeom prst="rect">
            <a:avLst/>
          </a:prstGeom>
        </p:spPr>
        <p:txBody>
          <a:bodyPr wrap="square">
            <a:spAutoFit/>
          </a:bodyPr>
          <a:lstStyle/>
          <a:p>
            <a:pPr marL="0" marR="0" lvl="0" indent="0" algn="r" defTabSz="914400" rtl="0" eaLnBrk="0" fontAlgn="base" latinLnBrk="0" hangingPunct="0">
              <a:lnSpc>
                <a:spcPct val="110000"/>
              </a:lnSpc>
              <a:spcBef>
                <a:spcPts val="300"/>
              </a:spcBef>
              <a:spcAft>
                <a:spcPct val="0"/>
              </a:spcAft>
              <a:buClrTx/>
              <a:buSzTx/>
              <a:buFontTx/>
              <a:buNone/>
              <a:tabLst/>
              <a:defRPr/>
            </a:pP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Nell’assumere nuovo personale le imprese della mobilità tengono conto  soprattutto delle </a:t>
            </a:r>
            <a:r>
              <a:rPr kumimoji="0" lang="it-IT" sz="1400" b="1"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competenze professionali </a:t>
            </a: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del candidato (55,5%). </a:t>
            </a:r>
          </a:p>
          <a:p>
            <a:pPr marL="0" marR="0" lvl="0" indent="0" algn="r" defTabSz="914400" rtl="0" eaLnBrk="0" fontAlgn="base" latinLnBrk="0" hangingPunct="0">
              <a:lnSpc>
                <a:spcPct val="110000"/>
              </a:lnSpc>
              <a:spcBef>
                <a:spcPts val="300"/>
              </a:spcBef>
              <a:spcAft>
                <a:spcPct val="0"/>
              </a:spcAft>
              <a:buClrTx/>
              <a:buSzTx/>
              <a:buFontTx/>
              <a:buNone/>
              <a:tabLst/>
              <a:defRPr/>
            </a:pP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Altri aspetti rilevanti sono l’</a:t>
            </a:r>
            <a:r>
              <a:rPr kumimoji="0" lang="it-IT" sz="1400" b="1"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esperienza pregressa </a:t>
            </a: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(29,0%) e la </a:t>
            </a:r>
            <a:r>
              <a:rPr kumimoji="0" lang="it-IT" sz="140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reputazione/</a:t>
            </a:r>
            <a:r>
              <a:rPr kumimoji="0" lang="it-IT" sz="1400" b="1"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referenze </a:t>
            </a: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(16,5%).</a:t>
            </a:r>
          </a:p>
          <a:p>
            <a:pPr marL="0" marR="0" lvl="0" indent="0" algn="r" defTabSz="914400" rtl="0" eaLnBrk="0" fontAlgn="base" latinLnBrk="0" hangingPunct="0">
              <a:lnSpc>
                <a:spcPct val="110000"/>
              </a:lnSpc>
              <a:spcBef>
                <a:spcPts val="300"/>
              </a:spcBef>
              <a:spcAft>
                <a:spcPct val="0"/>
              </a:spcAft>
              <a:buClrTx/>
              <a:buSzTx/>
              <a:buFontTx/>
              <a:buNone/>
              <a:tabLst/>
              <a:defRPr/>
            </a:pP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Più indietro l’età del candidato, l’utilizzo di incentivi</a:t>
            </a:r>
            <a:r>
              <a:rPr lang="it-IT" sz="1400" b="0" i="1" dirty="0">
                <a:solidFill>
                  <a:schemeClr val="tx1">
                    <a:lumMod val="95000"/>
                    <a:lumOff val="5000"/>
                  </a:schemeClr>
                </a:solidFill>
                <a:latin typeface="Calibri" panose="020F0502020204030204" pitchFamily="34" charset="0"/>
              </a:rPr>
              <a:t> e agevolazioni, </a:t>
            </a:r>
            <a:r>
              <a:rPr kumimoji="0" lang="it-IT" sz="1400" b="0" i="1"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S PGothic" panose="020B0600070205080204" pitchFamily="34" charset="-128"/>
                <a:cs typeface="+mn-cs"/>
              </a:rPr>
              <a:t>l’anzianità lavorativa ed il titolo di studio.  </a:t>
            </a:r>
          </a:p>
        </p:txBody>
      </p:sp>
      <p:sp>
        <p:nvSpPr>
          <p:cNvPr id="9" name="Rettangolo 8"/>
          <p:cNvSpPr/>
          <p:nvPr/>
        </p:nvSpPr>
        <p:spPr>
          <a:xfrm>
            <a:off x="266267" y="1309337"/>
            <a:ext cx="8491705"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Generalmente, a quali dei seguenti aspetti attribuisce </a:t>
            </a:r>
            <a:r>
              <a:rPr kumimoji="0" lang="it-IT" sz="1600" b="1" i="0" u="sng"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maggiore rilevanza in sede di assunzione di nuovo personale</a:t>
            </a: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a:t>
            </a:r>
          </a:p>
        </p:txBody>
      </p:sp>
      <p:sp>
        <p:nvSpPr>
          <p:cNvPr id="3" name="CasellaDiTesto 2"/>
          <p:cNvSpPr txBox="1"/>
          <p:nvPr/>
        </p:nvSpPr>
        <p:spPr>
          <a:xfrm>
            <a:off x="1033059" y="5057112"/>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Anzianità lavorativa</a:t>
            </a:r>
          </a:p>
        </p:txBody>
      </p:sp>
      <p:sp>
        <p:nvSpPr>
          <p:cNvPr id="20" name="CasellaDiTesto 19"/>
          <p:cNvSpPr txBox="1"/>
          <p:nvPr/>
        </p:nvSpPr>
        <p:spPr>
          <a:xfrm>
            <a:off x="1033059" y="5652537"/>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Titolo di studio</a:t>
            </a:r>
          </a:p>
        </p:txBody>
      </p:sp>
      <p:sp>
        <p:nvSpPr>
          <p:cNvPr id="21" name="CasellaDiTesto 20"/>
          <p:cNvSpPr txBox="1"/>
          <p:nvPr/>
        </p:nvSpPr>
        <p:spPr>
          <a:xfrm>
            <a:off x="918539" y="4461686"/>
            <a:ext cx="134789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Incentivi e agevolazioni</a:t>
            </a:r>
          </a:p>
        </p:txBody>
      </p:sp>
      <p:sp>
        <p:nvSpPr>
          <p:cNvPr id="22" name="CasellaDiTesto 21"/>
          <p:cNvSpPr txBox="1"/>
          <p:nvPr/>
        </p:nvSpPr>
        <p:spPr>
          <a:xfrm>
            <a:off x="1033059" y="3866260"/>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Età del candidato</a:t>
            </a:r>
          </a:p>
        </p:txBody>
      </p:sp>
      <p:sp>
        <p:nvSpPr>
          <p:cNvPr id="23" name="CasellaDiTesto 22"/>
          <p:cNvSpPr txBox="1"/>
          <p:nvPr/>
        </p:nvSpPr>
        <p:spPr>
          <a:xfrm>
            <a:off x="1033059" y="3276514"/>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Reputazione e referenze</a:t>
            </a:r>
          </a:p>
        </p:txBody>
      </p:sp>
      <p:sp>
        <p:nvSpPr>
          <p:cNvPr id="24" name="CasellaDiTesto 23"/>
          <p:cNvSpPr txBox="1"/>
          <p:nvPr/>
        </p:nvSpPr>
        <p:spPr>
          <a:xfrm>
            <a:off x="1033059" y="2681088"/>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Esperienza pregressa</a:t>
            </a:r>
          </a:p>
        </p:txBody>
      </p:sp>
      <p:sp>
        <p:nvSpPr>
          <p:cNvPr id="25" name="CasellaDiTesto 24"/>
          <p:cNvSpPr txBox="1"/>
          <p:nvPr/>
        </p:nvSpPr>
        <p:spPr>
          <a:xfrm>
            <a:off x="1033059" y="2079982"/>
            <a:ext cx="1233379"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Competenze professionali</a:t>
            </a:r>
          </a:p>
        </p:txBody>
      </p:sp>
      <p:sp>
        <p:nvSpPr>
          <p:cNvPr id="26"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1" fontAlgn="base" latinLnBrk="0" hangingPunct="1">
              <a:lnSpc>
                <a:spcPct val="110000"/>
              </a:lnSpc>
              <a:spcBef>
                <a:spcPts val="600"/>
              </a:spcBef>
              <a:spcAft>
                <a:spcPct val="0"/>
              </a:spcAft>
              <a:buClrTx/>
              <a:buSzTx/>
              <a:buFontTx/>
              <a:buNone/>
              <a:tabLst/>
              <a:defRPr/>
            </a:pPr>
            <a:r>
              <a:rPr kumimoji="0" lang="it-IT" altLang="it-IT" sz="9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Base campione: </a:t>
            </a:r>
            <a:r>
              <a:rPr kumimoji="0" lang="it-IT" altLang="it-IT" sz="9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829 casi. Esclusivamente i venditori </a:t>
            </a:r>
            <a:r>
              <a:rPr kumimoji="0" lang="it-IT" altLang="it-IT" sz="900" b="0" i="0" u="none" strike="noStrike" kern="1200" cap="none" spc="0" normalizeH="0" baseline="0" noProof="0" dirty="0" err="1">
                <a:ln>
                  <a:noFill/>
                </a:ln>
                <a:solidFill>
                  <a:srgbClr val="000000"/>
                </a:solidFill>
                <a:effectLst/>
                <a:uLnTx/>
                <a:uFillTx/>
                <a:latin typeface="Calibri" panose="020F0502020204030204" pitchFamily="34" charset="0"/>
                <a:ea typeface="MS PGothic" panose="020B0600070205080204" pitchFamily="34" charset="-128"/>
                <a:cs typeface="+mn-cs"/>
              </a:rPr>
              <a:t>automotive</a:t>
            </a:r>
            <a:r>
              <a:rPr kumimoji="0" lang="it-IT" altLang="it-IT" sz="9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 (4w e 2w). </a:t>
            </a:r>
            <a:r>
              <a:rPr kumimoji="0" lang="it-IT" altLang="ja-JP" sz="9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I dati sono riportati all’universo</a:t>
            </a:r>
            <a:endParaRPr kumimoji="0" lang="it-IT" altLang="it-IT" sz="9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37" name="CasellaDiTesto 36"/>
          <p:cNvSpPr txBox="1"/>
          <p:nvPr/>
        </p:nvSpPr>
        <p:spPr>
          <a:xfrm>
            <a:off x="6060916" y="2202499"/>
            <a:ext cx="272520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600" i="1" strike="noStrike" kern="1200" cap="none" spc="0" normalizeH="0" baseline="0" noProof="0" dirty="0">
                <a:ln>
                  <a:noFill/>
                </a:ln>
                <a:solidFill>
                  <a:srgbClr val="C00000"/>
                </a:solidFill>
                <a:effectLst/>
                <a:uLnTx/>
                <a:uFillTx/>
                <a:latin typeface="Calibri" panose="020F0502020204030204" pitchFamily="34" charset="0"/>
                <a:ea typeface="MS PGothic" panose="020B0600070205080204" pitchFamily="34" charset="-128"/>
                <a:cs typeface="+mn-cs"/>
              </a:rPr>
              <a:t>(+4,5 rispetto a giugno 2017)</a:t>
            </a:r>
          </a:p>
        </p:txBody>
      </p:sp>
      <p:sp>
        <p:nvSpPr>
          <p:cNvPr id="63" name="Titolo 1">
            <a:extLst>
              <a:ext uri="{FF2B5EF4-FFF2-40B4-BE49-F238E27FC236}">
                <a16:creationId xmlns:a16="http://schemas.microsoft.com/office/drawing/2014/main" xmlns="" id="{0094D15E-D23A-4671-86F2-CEF7B46A5060}"/>
              </a:ext>
            </a:extLst>
          </p:cNvPr>
          <p:cNvSpPr txBox="1">
            <a:spLocks/>
          </p:cNvSpPr>
          <p:nvPr/>
        </p:nvSpPr>
        <p:spPr>
          <a:xfrm>
            <a:off x="266267" y="172644"/>
            <a:ext cx="8877733" cy="1086548"/>
          </a:xfrm>
          <a:prstGeom prst="rect">
            <a:avLst/>
          </a:prstGeom>
        </p:spPr>
        <p:txBody>
          <a:bodyPr wrap="square" lIns="67500" tIns="35100" rIns="67500" bIns="351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203864"/>
                </a:solidFill>
                <a:effectLst/>
                <a:uLnTx/>
                <a:uFillTx/>
                <a:latin typeface="Calibri" panose="020F0502020204030204" pitchFamily="34" charset="0"/>
                <a:ea typeface="MS PGothic" panose="020B0600070205080204" pitchFamily="34" charset="-128"/>
                <a:cs typeface="Arial"/>
              </a:rPr>
              <a:t>Formazione aziendale | </a:t>
            </a:r>
            <a:r>
              <a:rPr kumimoji="0" lang="it-IT" sz="22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…per essere al passo con l’innovazione, le imprese </a:t>
            </a:r>
            <a:r>
              <a:rPr kumimoji="0" lang="it-IT" sz="2200" b="1" i="0" u="none" strike="noStrike" kern="1200" cap="none" spc="0" normalizeH="0" baseline="0" noProof="0" dirty="0" err="1">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dell’</a:t>
            </a:r>
            <a:r>
              <a:rPr kumimoji="0" lang="it-IT" sz="2200" b="1" i="1" u="none" strike="noStrike" kern="1200" cap="none" spc="0" normalizeH="0" baseline="0" noProof="0" dirty="0" err="1">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automotive</a:t>
            </a:r>
            <a:r>
              <a:rPr kumimoji="0" lang="it-IT" sz="22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 puntano su </a:t>
            </a:r>
            <a:r>
              <a:rPr kumimoji="0" lang="it-IT" sz="2200" b="1" i="0" u="sng"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personale dotato di determinate competenze</a:t>
            </a:r>
            <a:r>
              <a:rPr kumimoji="0" lang="it-IT" sz="22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 la </a:t>
            </a:r>
            <a:r>
              <a:rPr kumimoji="0" lang="it-IT" sz="2200" b="1" i="0" u="sng"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percentuale è in forte crescita</a:t>
            </a:r>
            <a:r>
              <a:rPr kumimoji="0" lang="it-IT" sz="2200" b="1"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rPr>
              <a:t> rispetto al giugno 2017 (+4,5%)…</a:t>
            </a:r>
            <a:endParaRPr kumimoji="0" lang="it-IT" sz="2200" b="0" i="1"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MS PGothic" panose="020B0600070205080204" pitchFamily="34" charset="-128"/>
              <a:cs typeface="Arial"/>
            </a:endParaRPr>
          </a:p>
        </p:txBody>
      </p:sp>
      <p:sp>
        <p:nvSpPr>
          <p:cNvPr id="64" name="Rettangolo con angoli arrotondati 63">
            <a:extLst>
              <a:ext uri="{FF2B5EF4-FFF2-40B4-BE49-F238E27FC236}">
                <a16:creationId xmlns:a16="http://schemas.microsoft.com/office/drawing/2014/main" xmlns="" id="{09919C41-04AC-47DC-97CB-A498950EFE1B}"/>
              </a:ext>
            </a:extLst>
          </p:cNvPr>
          <p:cNvSpPr/>
          <p:nvPr/>
        </p:nvSpPr>
        <p:spPr bwMode="auto">
          <a:xfrm>
            <a:off x="2238038" y="2157078"/>
            <a:ext cx="2985178"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5" name="Rettangolo con angoli arrotondati 64">
            <a:extLst>
              <a:ext uri="{FF2B5EF4-FFF2-40B4-BE49-F238E27FC236}">
                <a16:creationId xmlns:a16="http://schemas.microsoft.com/office/drawing/2014/main" xmlns="" id="{EE074073-E1B1-47AE-82FC-7F928403B834}"/>
              </a:ext>
            </a:extLst>
          </p:cNvPr>
          <p:cNvSpPr/>
          <p:nvPr/>
        </p:nvSpPr>
        <p:spPr bwMode="auto">
          <a:xfrm>
            <a:off x="2238038" y="2772317"/>
            <a:ext cx="1919641"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6" name="Rettangolo con angoli arrotondati 65">
            <a:extLst>
              <a:ext uri="{FF2B5EF4-FFF2-40B4-BE49-F238E27FC236}">
                <a16:creationId xmlns:a16="http://schemas.microsoft.com/office/drawing/2014/main" xmlns="" id="{57E82092-619B-432E-84D8-C9CEBF8A43E4}"/>
              </a:ext>
            </a:extLst>
          </p:cNvPr>
          <p:cNvSpPr/>
          <p:nvPr/>
        </p:nvSpPr>
        <p:spPr bwMode="auto">
          <a:xfrm>
            <a:off x="2238038" y="3368143"/>
            <a:ext cx="1435626"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7" name="Rettangolo con angoli arrotondati 66">
            <a:extLst>
              <a:ext uri="{FF2B5EF4-FFF2-40B4-BE49-F238E27FC236}">
                <a16:creationId xmlns:a16="http://schemas.microsoft.com/office/drawing/2014/main" xmlns="" id="{6D7262F7-2360-4704-B49D-D61FFC57362C}"/>
              </a:ext>
            </a:extLst>
          </p:cNvPr>
          <p:cNvSpPr/>
          <p:nvPr/>
        </p:nvSpPr>
        <p:spPr bwMode="auto">
          <a:xfrm>
            <a:off x="2238038" y="3963969"/>
            <a:ext cx="896946"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dirty="0">
              <a:ln>
                <a:noFill/>
              </a:ln>
              <a:solidFill>
                <a:srgbClr val="000000"/>
              </a:solidFill>
              <a:effectLst/>
              <a:uLnTx/>
              <a:uFillTx/>
              <a:latin typeface="Arial" charset="0"/>
              <a:ea typeface="MS PGothic" panose="020B0600070205080204" pitchFamily="34" charset="-128"/>
              <a:cs typeface="+mn-cs"/>
            </a:endParaRPr>
          </a:p>
        </p:txBody>
      </p:sp>
      <p:sp>
        <p:nvSpPr>
          <p:cNvPr id="68" name="Rettangolo con angoli arrotondati 67">
            <a:extLst>
              <a:ext uri="{FF2B5EF4-FFF2-40B4-BE49-F238E27FC236}">
                <a16:creationId xmlns:a16="http://schemas.microsoft.com/office/drawing/2014/main" xmlns="" id="{4C9639EB-6C33-4F88-84ED-98A1C6049B64}"/>
              </a:ext>
            </a:extLst>
          </p:cNvPr>
          <p:cNvSpPr/>
          <p:nvPr/>
        </p:nvSpPr>
        <p:spPr bwMode="auto">
          <a:xfrm>
            <a:off x="2238038" y="4559795"/>
            <a:ext cx="789650"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69" name="Rettangolo con angoli arrotondati 68">
            <a:extLst>
              <a:ext uri="{FF2B5EF4-FFF2-40B4-BE49-F238E27FC236}">
                <a16:creationId xmlns:a16="http://schemas.microsoft.com/office/drawing/2014/main" xmlns="" id="{18E49DAF-75F9-497F-9DB7-74012E34F565}"/>
              </a:ext>
            </a:extLst>
          </p:cNvPr>
          <p:cNvSpPr/>
          <p:nvPr/>
        </p:nvSpPr>
        <p:spPr bwMode="auto">
          <a:xfrm>
            <a:off x="2238038" y="5155621"/>
            <a:ext cx="608914"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70" name="Rettangolo con angoli arrotondati 69">
            <a:extLst>
              <a:ext uri="{FF2B5EF4-FFF2-40B4-BE49-F238E27FC236}">
                <a16:creationId xmlns:a16="http://schemas.microsoft.com/office/drawing/2014/main" xmlns="" id="{D273674B-42B1-4864-96DD-7F1F0C4D45DC}"/>
              </a:ext>
            </a:extLst>
          </p:cNvPr>
          <p:cNvSpPr/>
          <p:nvPr/>
        </p:nvSpPr>
        <p:spPr bwMode="auto">
          <a:xfrm>
            <a:off x="2238038" y="5751447"/>
            <a:ext cx="535538" cy="390693"/>
          </a:xfrm>
          <a:prstGeom prst="roundRect">
            <a:avLst>
              <a:gd name="adj" fmla="val 50000"/>
            </a:avLst>
          </a:prstGeom>
          <a:solidFill>
            <a:srgbClr val="2F5597"/>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50000"/>
              </a:spcAft>
              <a:buClr>
                <a:srgbClr val="FF6633"/>
              </a:buClr>
              <a:buSzPct val="100000"/>
              <a:buFont typeface="Wingdings" pitchFamily="2" charset="2"/>
              <a:buChar char="•"/>
              <a:tabLst/>
              <a:defRPr/>
            </a:pPr>
            <a:endParaRPr kumimoji="0" lang="it-IT" sz="20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71" name="Rectangle 3">
            <a:extLst>
              <a:ext uri="{FF2B5EF4-FFF2-40B4-BE49-F238E27FC236}">
                <a16:creationId xmlns:a16="http://schemas.microsoft.com/office/drawing/2014/main" xmlns="" id="{670E83CE-4185-4AFA-9C8E-FAE5B7E53D0A}"/>
              </a:ext>
            </a:extLst>
          </p:cNvPr>
          <p:cNvSpPr txBox="1">
            <a:spLocks noChangeArrowheads="1"/>
          </p:cNvSpPr>
          <p:nvPr/>
        </p:nvSpPr>
        <p:spPr bwMode="auto">
          <a:xfrm>
            <a:off x="5218462" y="2130721"/>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55,5</a:t>
            </a:r>
          </a:p>
        </p:txBody>
      </p:sp>
      <p:sp>
        <p:nvSpPr>
          <p:cNvPr id="73" name="Rectangle 3">
            <a:extLst>
              <a:ext uri="{FF2B5EF4-FFF2-40B4-BE49-F238E27FC236}">
                <a16:creationId xmlns:a16="http://schemas.microsoft.com/office/drawing/2014/main" xmlns="" id="{8F42B955-FB73-4B9A-B5C4-A862552D56B4}"/>
              </a:ext>
            </a:extLst>
          </p:cNvPr>
          <p:cNvSpPr txBox="1">
            <a:spLocks noChangeArrowheads="1"/>
          </p:cNvSpPr>
          <p:nvPr/>
        </p:nvSpPr>
        <p:spPr bwMode="auto">
          <a:xfrm>
            <a:off x="4121067" y="2728261"/>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29,0</a:t>
            </a:r>
          </a:p>
        </p:txBody>
      </p:sp>
      <p:sp>
        <p:nvSpPr>
          <p:cNvPr id="75" name="Rectangle 3">
            <a:extLst>
              <a:ext uri="{FF2B5EF4-FFF2-40B4-BE49-F238E27FC236}">
                <a16:creationId xmlns:a16="http://schemas.microsoft.com/office/drawing/2014/main" xmlns="" id="{33F20E36-14A1-4CB2-A97E-613BB7EE10EE}"/>
              </a:ext>
            </a:extLst>
          </p:cNvPr>
          <p:cNvSpPr txBox="1">
            <a:spLocks noChangeArrowheads="1"/>
          </p:cNvSpPr>
          <p:nvPr/>
        </p:nvSpPr>
        <p:spPr bwMode="auto">
          <a:xfrm>
            <a:off x="3618856" y="3325801"/>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16,5</a:t>
            </a:r>
          </a:p>
        </p:txBody>
      </p:sp>
      <p:sp>
        <p:nvSpPr>
          <p:cNvPr id="77" name="Rectangle 3">
            <a:extLst>
              <a:ext uri="{FF2B5EF4-FFF2-40B4-BE49-F238E27FC236}">
                <a16:creationId xmlns:a16="http://schemas.microsoft.com/office/drawing/2014/main" xmlns="" id="{AB6BF635-F18A-4972-9319-E426093B52CD}"/>
              </a:ext>
            </a:extLst>
          </p:cNvPr>
          <p:cNvSpPr txBox="1">
            <a:spLocks noChangeArrowheads="1"/>
          </p:cNvSpPr>
          <p:nvPr/>
        </p:nvSpPr>
        <p:spPr bwMode="auto">
          <a:xfrm>
            <a:off x="3003579" y="3923341"/>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7,0</a:t>
            </a:r>
          </a:p>
        </p:txBody>
      </p:sp>
      <p:sp>
        <p:nvSpPr>
          <p:cNvPr id="79" name="Rectangle 3">
            <a:extLst>
              <a:ext uri="{FF2B5EF4-FFF2-40B4-BE49-F238E27FC236}">
                <a16:creationId xmlns:a16="http://schemas.microsoft.com/office/drawing/2014/main" xmlns="" id="{80DF5C25-FE94-4B31-A68B-2FE18A3F3EC7}"/>
              </a:ext>
            </a:extLst>
          </p:cNvPr>
          <p:cNvSpPr txBox="1">
            <a:spLocks noChangeArrowheads="1"/>
          </p:cNvSpPr>
          <p:nvPr/>
        </p:nvSpPr>
        <p:spPr bwMode="auto">
          <a:xfrm>
            <a:off x="2888175" y="4520881"/>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6,7</a:t>
            </a:r>
          </a:p>
        </p:txBody>
      </p:sp>
      <p:sp>
        <p:nvSpPr>
          <p:cNvPr id="81" name="Rectangle 3">
            <a:extLst>
              <a:ext uri="{FF2B5EF4-FFF2-40B4-BE49-F238E27FC236}">
                <a16:creationId xmlns:a16="http://schemas.microsoft.com/office/drawing/2014/main" xmlns="" id="{43282BBF-5859-4166-B7B6-E96CA9B36D6C}"/>
              </a:ext>
            </a:extLst>
          </p:cNvPr>
          <p:cNvSpPr txBox="1">
            <a:spLocks noChangeArrowheads="1"/>
          </p:cNvSpPr>
          <p:nvPr/>
        </p:nvSpPr>
        <p:spPr bwMode="auto">
          <a:xfrm>
            <a:off x="2671518" y="5108900"/>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5,6</a:t>
            </a:r>
          </a:p>
        </p:txBody>
      </p:sp>
      <p:sp>
        <p:nvSpPr>
          <p:cNvPr id="83" name="Rectangle 3">
            <a:extLst>
              <a:ext uri="{FF2B5EF4-FFF2-40B4-BE49-F238E27FC236}">
                <a16:creationId xmlns:a16="http://schemas.microsoft.com/office/drawing/2014/main" xmlns="" id="{4AED99F4-1458-499D-814B-131A33147049}"/>
              </a:ext>
            </a:extLst>
          </p:cNvPr>
          <p:cNvSpPr txBox="1">
            <a:spLocks noChangeArrowheads="1"/>
          </p:cNvSpPr>
          <p:nvPr/>
        </p:nvSpPr>
        <p:spPr bwMode="auto">
          <a:xfrm>
            <a:off x="2652355" y="5715960"/>
            <a:ext cx="842453" cy="46166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lvl="0" indent="0" algn="ctr" defTabSz="457200" rtl="0" eaLnBrk="1" fontAlgn="auto" latinLnBrk="0" hangingPunct="1">
              <a:lnSpc>
                <a:spcPct val="100000"/>
              </a:lnSpc>
              <a:spcBef>
                <a:spcPts val="0"/>
              </a:spcBef>
              <a:spcAft>
                <a:spcPts val="0"/>
              </a:spcAft>
              <a:buClr>
                <a:srgbClr val="003A79"/>
              </a:buClr>
              <a:buSzPct val="140000"/>
              <a:buFontTx/>
              <a:buNone/>
              <a:tabLst/>
              <a:defRPr/>
            </a:pPr>
            <a:r>
              <a:rPr kumimoji="0" lang="it-IT" sz="2400" b="1" i="1" u="none" strike="noStrike" kern="1200" cap="none" spc="0" normalizeH="0" baseline="0" noProof="0" dirty="0">
                <a:ln>
                  <a:noFill/>
                </a:ln>
                <a:solidFill>
                  <a:srgbClr val="003A79"/>
                </a:solidFill>
                <a:effectLst/>
                <a:uLnTx/>
                <a:uFillTx/>
                <a:latin typeface="Calibri" panose="020F0502020204030204" pitchFamily="34" charset="0"/>
                <a:ea typeface="ＭＳ Ｐゴシック" charset="0"/>
                <a:cs typeface="Arial" panose="020B0604020202020204" pitchFamily="34" charset="0"/>
              </a:rPr>
              <a:t>5,0</a:t>
            </a:r>
          </a:p>
        </p:txBody>
      </p:sp>
      <p:pic>
        <p:nvPicPr>
          <p:cNvPr id="16" name="Elemento grafico 15">
            <a:extLst>
              <a:ext uri="{FF2B5EF4-FFF2-40B4-BE49-F238E27FC236}">
                <a16:creationId xmlns:a16="http://schemas.microsoft.com/office/drawing/2014/main" xmlns="" id="{4AE38606-CA35-48E4-B24E-A5AF5DA7F1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6364" y="3346521"/>
            <a:ext cx="446281" cy="446281"/>
          </a:xfrm>
          <a:prstGeom prst="rect">
            <a:avLst/>
          </a:prstGeom>
        </p:spPr>
      </p:pic>
      <p:pic>
        <p:nvPicPr>
          <p:cNvPr id="85" name="Elemento grafico 84">
            <a:extLst>
              <a:ext uri="{FF2B5EF4-FFF2-40B4-BE49-F238E27FC236}">
                <a16:creationId xmlns:a16="http://schemas.microsoft.com/office/drawing/2014/main" xmlns="" id="{EFC76C35-BCB2-493C-8B8B-7A88192493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10480" y="4563054"/>
            <a:ext cx="419519" cy="419519"/>
          </a:xfrm>
          <a:prstGeom prst="rect">
            <a:avLst/>
          </a:prstGeom>
        </p:spPr>
      </p:pic>
      <p:pic>
        <p:nvPicPr>
          <p:cNvPr id="87" name="Elemento grafico 86">
            <a:extLst>
              <a:ext uri="{FF2B5EF4-FFF2-40B4-BE49-F238E27FC236}">
                <a16:creationId xmlns:a16="http://schemas.microsoft.com/office/drawing/2014/main" xmlns="" id="{6C25AABF-FACF-42ED-8178-FA6801936F6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0427" y="5139524"/>
            <a:ext cx="418447" cy="418447"/>
          </a:xfrm>
          <a:prstGeom prst="rect">
            <a:avLst/>
          </a:prstGeom>
        </p:spPr>
      </p:pic>
      <p:pic>
        <p:nvPicPr>
          <p:cNvPr id="89" name="Elemento grafico 88">
            <a:extLst>
              <a:ext uri="{FF2B5EF4-FFF2-40B4-BE49-F238E27FC236}">
                <a16:creationId xmlns:a16="http://schemas.microsoft.com/office/drawing/2014/main" xmlns="" id="{BACB29ED-8A4B-4D97-940D-7957207912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1470" y="5714920"/>
            <a:ext cx="439319" cy="439319"/>
          </a:xfrm>
          <a:prstGeom prst="rect">
            <a:avLst/>
          </a:prstGeom>
        </p:spPr>
      </p:pic>
      <p:pic>
        <p:nvPicPr>
          <p:cNvPr id="96" name="Elemento grafico 95">
            <a:extLst>
              <a:ext uri="{FF2B5EF4-FFF2-40B4-BE49-F238E27FC236}">
                <a16:creationId xmlns:a16="http://schemas.microsoft.com/office/drawing/2014/main" xmlns="" id="{15D04AEA-C8ED-4E23-BED3-A0230017181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11065" y="2763574"/>
            <a:ext cx="405710" cy="405710"/>
          </a:xfrm>
          <a:prstGeom prst="rect">
            <a:avLst/>
          </a:prstGeom>
        </p:spPr>
      </p:pic>
      <p:pic>
        <p:nvPicPr>
          <p:cNvPr id="98" name="Elemento grafico 97">
            <a:extLst>
              <a:ext uri="{FF2B5EF4-FFF2-40B4-BE49-F238E27FC236}">
                <a16:creationId xmlns:a16="http://schemas.microsoft.com/office/drawing/2014/main" xmlns="" id="{92FE8223-F9C8-49EC-AB21-2A4F4D01A51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79264" y="2140057"/>
            <a:ext cx="446281" cy="446281"/>
          </a:xfrm>
          <a:prstGeom prst="rect">
            <a:avLst/>
          </a:prstGeom>
        </p:spPr>
      </p:pic>
      <p:grpSp>
        <p:nvGrpSpPr>
          <p:cNvPr id="101" name="Gruppo 100">
            <a:extLst>
              <a:ext uri="{FF2B5EF4-FFF2-40B4-BE49-F238E27FC236}">
                <a16:creationId xmlns:a16="http://schemas.microsoft.com/office/drawing/2014/main" xmlns="" id="{CBBEA6B5-B4FE-47D0-A54C-3DA4CBC447EE}"/>
              </a:ext>
            </a:extLst>
          </p:cNvPr>
          <p:cNvGrpSpPr/>
          <p:nvPr/>
        </p:nvGrpSpPr>
        <p:grpSpPr>
          <a:xfrm>
            <a:off x="488132" y="3970496"/>
            <a:ext cx="554170" cy="414864"/>
            <a:chOff x="503608" y="3653494"/>
            <a:chExt cx="540000" cy="540000"/>
          </a:xfrm>
        </p:grpSpPr>
        <p:pic>
          <p:nvPicPr>
            <p:cNvPr id="19" name="Elemento grafico 18">
              <a:extLst>
                <a:ext uri="{FF2B5EF4-FFF2-40B4-BE49-F238E27FC236}">
                  <a16:creationId xmlns:a16="http://schemas.microsoft.com/office/drawing/2014/main" xmlns="" id="{44925DD7-4D62-4B80-9544-18E9C86A19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03608" y="3653494"/>
              <a:ext cx="540000" cy="540000"/>
            </a:xfrm>
            <a:prstGeom prst="rect">
              <a:avLst/>
            </a:prstGeom>
          </p:spPr>
        </p:pic>
        <p:sp>
          <p:nvSpPr>
            <p:cNvPr id="99" name="Rettangolo 98">
              <a:extLst>
                <a:ext uri="{FF2B5EF4-FFF2-40B4-BE49-F238E27FC236}">
                  <a16:creationId xmlns:a16="http://schemas.microsoft.com/office/drawing/2014/main" xmlns="" id="{5691CD27-17E8-4BA4-85BB-E6C0B3CED005}"/>
                </a:ext>
              </a:extLst>
            </p:cNvPr>
            <p:cNvSpPr/>
            <p:nvPr/>
          </p:nvSpPr>
          <p:spPr bwMode="auto">
            <a:xfrm>
              <a:off x="609128" y="3866022"/>
              <a:ext cx="284843" cy="1255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100" name="CasellaDiTesto 99">
              <a:extLst>
                <a:ext uri="{FF2B5EF4-FFF2-40B4-BE49-F238E27FC236}">
                  <a16:creationId xmlns:a16="http://schemas.microsoft.com/office/drawing/2014/main" xmlns="" id="{2EEF84A0-00CC-4BA3-A632-E972A347B758}"/>
                </a:ext>
              </a:extLst>
            </p:cNvPr>
            <p:cNvSpPr txBox="1"/>
            <p:nvPr/>
          </p:nvSpPr>
          <p:spPr>
            <a:xfrm>
              <a:off x="512467" y="3662056"/>
              <a:ext cx="459062" cy="39128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2F5597"/>
                  </a:solidFill>
                  <a:effectLst/>
                  <a:uLnTx/>
                  <a:uFillTx/>
                  <a:latin typeface="Calibri" panose="020F0502020204030204" pitchFamily="34" charset="0"/>
                  <a:ea typeface="MS PGothic" panose="020B0600070205080204" pitchFamily="34" charset="-128"/>
                  <a:cs typeface="+mn-cs"/>
                </a:rPr>
                <a:t>Età</a:t>
              </a:r>
            </a:p>
          </p:txBody>
        </p:sp>
      </p:grpSp>
      <p:sp>
        <p:nvSpPr>
          <p:cNvPr id="109" name="Rettangolo 108">
            <a:extLst>
              <a:ext uri="{FF2B5EF4-FFF2-40B4-BE49-F238E27FC236}">
                <a16:creationId xmlns:a16="http://schemas.microsoft.com/office/drawing/2014/main" xmlns="" id="{05A6E047-4092-464F-ABDE-5E1F862A0E8F}"/>
              </a:ext>
            </a:extLst>
          </p:cNvPr>
          <p:cNvSpPr/>
          <p:nvPr/>
        </p:nvSpPr>
        <p:spPr bwMode="auto">
          <a:xfrm>
            <a:off x="1004658" y="2049485"/>
            <a:ext cx="7781463" cy="609756"/>
          </a:xfrm>
          <a:prstGeom prst="rect">
            <a:avLst/>
          </a:prstGeom>
          <a:noFill/>
          <a:ln w="12700"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grpSp>
        <p:nvGrpSpPr>
          <p:cNvPr id="125" name="Gruppo 124">
            <a:extLst>
              <a:ext uri="{FF2B5EF4-FFF2-40B4-BE49-F238E27FC236}">
                <a16:creationId xmlns:a16="http://schemas.microsoft.com/office/drawing/2014/main" xmlns="" id="{F81495C0-D3A6-427B-851D-F017A6DAAD7A}"/>
              </a:ext>
            </a:extLst>
          </p:cNvPr>
          <p:cNvGrpSpPr/>
          <p:nvPr/>
        </p:nvGrpSpPr>
        <p:grpSpPr>
          <a:xfrm>
            <a:off x="4327655" y="4014908"/>
            <a:ext cx="679924" cy="594857"/>
            <a:chOff x="6333777" y="3271680"/>
            <a:chExt cx="747916" cy="654343"/>
          </a:xfrm>
        </p:grpSpPr>
        <p:sp>
          <p:nvSpPr>
            <p:cNvPr id="123" name="Goccia 122">
              <a:extLst>
                <a:ext uri="{FF2B5EF4-FFF2-40B4-BE49-F238E27FC236}">
                  <a16:creationId xmlns:a16="http://schemas.microsoft.com/office/drawing/2014/main" xmlns="" id="{EF2A8ED9-5579-4613-BCAB-66A674BC3762}"/>
                </a:ext>
              </a:extLst>
            </p:cNvPr>
            <p:cNvSpPr/>
            <p:nvPr/>
          </p:nvSpPr>
          <p:spPr bwMode="auto">
            <a:xfrm rot="4972964">
              <a:off x="6380563" y="3224894"/>
              <a:ext cx="654343" cy="747916"/>
            </a:xfrm>
            <a:prstGeom prst="teardrop">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pic>
          <p:nvPicPr>
            <p:cNvPr id="120" name="Elemento grafico 119">
              <a:extLst>
                <a:ext uri="{FF2B5EF4-FFF2-40B4-BE49-F238E27FC236}">
                  <a16:creationId xmlns:a16="http://schemas.microsoft.com/office/drawing/2014/main" xmlns="" id="{B6361759-2DCF-48CA-8687-DDCD3DE0354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6437734" y="3311463"/>
              <a:ext cx="540000" cy="540000"/>
            </a:xfrm>
            <a:prstGeom prst="rect">
              <a:avLst/>
            </a:prstGeom>
          </p:spPr>
        </p:pic>
      </p:grpSp>
      <p:sp>
        <p:nvSpPr>
          <p:cNvPr id="46" name="Rettangolo 45">
            <a:extLst>
              <a:ext uri="{FF2B5EF4-FFF2-40B4-BE49-F238E27FC236}">
                <a16:creationId xmlns:a16="http://schemas.microsoft.com/office/drawing/2014/main" xmlns="" id="{7FF65774-6B5C-441F-B0D4-BA5F43622919}"/>
              </a:ext>
            </a:extLst>
          </p:cNvPr>
          <p:cNvSpPr/>
          <p:nvPr/>
        </p:nvSpPr>
        <p:spPr bwMode="auto">
          <a:xfrm>
            <a:off x="1004659" y="2705496"/>
            <a:ext cx="4213803" cy="554324"/>
          </a:xfrm>
          <a:prstGeom prst="rect">
            <a:avLst/>
          </a:prstGeom>
          <a:noFill/>
          <a:ln w="12700"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47" name="Rettangolo 46">
            <a:extLst>
              <a:ext uri="{FF2B5EF4-FFF2-40B4-BE49-F238E27FC236}">
                <a16:creationId xmlns:a16="http://schemas.microsoft.com/office/drawing/2014/main" xmlns="" id="{8AF5459E-BA59-414D-8D5D-68121EECB4FB}"/>
              </a:ext>
            </a:extLst>
          </p:cNvPr>
          <p:cNvSpPr/>
          <p:nvPr/>
        </p:nvSpPr>
        <p:spPr bwMode="auto">
          <a:xfrm>
            <a:off x="1004659" y="3305428"/>
            <a:ext cx="3567341" cy="554324"/>
          </a:xfrm>
          <a:prstGeom prst="rect">
            <a:avLst/>
          </a:prstGeom>
          <a:noFill/>
          <a:ln w="12700"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mn-cs"/>
            </a:endParaRPr>
          </a:p>
        </p:txBody>
      </p:sp>
      <p:sp>
        <p:nvSpPr>
          <p:cNvPr id="48" name="Rettangolo 47">
            <a:extLst>
              <a:ext uri="{FF2B5EF4-FFF2-40B4-BE49-F238E27FC236}">
                <a16:creationId xmlns:a16="http://schemas.microsoft.com/office/drawing/2014/main" xmlns="" id="{FBC557A8-A887-4163-A944-34318519250D}"/>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8693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66267" y="1704108"/>
            <a:ext cx="8672512" cy="584775"/>
          </a:xfrm>
          <a:prstGeom prst="rect">
            <a:avLst/>
          </a:prstGeom>
        </p:spPr>
        <p:txBody>
          <a:bodyPr wrap="square">
            <a:spAutoFit/>
          </a:bodyPr>
          <a:lstStyle/>
          <a:p>
            <a:pPr algn="just">
              <a:spcBef>
                <a:spcPts val="0"/>
              </a:spcBef>
            </a:pPr>
            <a:r>
              <a:rPr lang="it-IT" sz="1600" b="0" dirty="0">
                <a:latin typeface="Calibri" panose="020F0502020204030204" pitchFamily="34" charset="0"/>
              </a:rPr>
              <a:t>È d’accordo con l’idea che </a:t>
            </a:r>
            <a:r>
              <a:rPr lang="it-IT" sz="1600" dirty="0">
                <a:latin typeface="Calibri" panose="020F0502020204030204" pitchFamily="34" charset="0"/>
              </a:rPr>
              <a:t>«</a:t>
            </a:r>
            <a:r>
              <a:rPr lang="it-IT" sz="1600" i="1" dirty="0">
                <a:latin typeface="Calibri" panose="020F0502020204030204" pitchFamily="34" charset="0"/>
              </a:rPr>
              <a:t>un’adeguata formazione gioca oggi un ruolo strategico nell’individuazione di personale qualificato</a:t>
            </a:r>
            <a:r>
              <a:rPr lang="it-IT" sz="1600" dirty="0">
                <a:latin typeface="Calibri" panose="020F0502020204030204" pitchFamily="34" charset="0"/>
              </a:rPr>
              <a:t>»</a:t>
            </a:r>
            <a:r>
              <a:rPr lang="it-IT" sz="1600" b="0" dirty="0">
                <a:latin typeface="Calibri" panose="020F0502020204030204" pitchFamily="34" charset="0"/>
              </a:rPr>
              <a:t>?</a:t>
            </a:r>
          </a:p>
        </p:txBody>
      </p:sp>
      <p:sp>
        <p:nvSpPr>
          <p:cNvPr id="14" name="Text Box 49"/>
          <p:cNvSpPr txBox="1">
            <a:spLocks noChangeArrowheads="1"/>
          </p:cNvSpPr>
          <p:nvPr/>
        </p:nvSpPr>
        <p:spPr bwMode="auto">
          <a:xfrm>
            <a:off x="266267"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9" name="Titolo 1">
            <a:extLst>
              <a:ext uri="{FF2B5EF4-FFF2-40B4-BE49-F238E27FC236}">
                <a16:creationId xmlns:a16="http://schemas.microsoft.com/office/drawing/2014/main" xmlns="" id="{BD5F36D7-9D0E-4A38-AD36-9FC97C0E960A}"/>
              </a:ext>
            </a:extLst>
          </p:cNvPr>
          <p:cNvSpPr txBox="1">
            <a:spLocks/>
          </p:cNvSpPr>
          <p:nvPr/>
        </p:nvSpPr>
        <p:spPr>
          <a:xfrm>
            <a:off x="266267" y="172644"/>
            <a:ext cx="8877733" cy="1425102"/>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Formazione aziendale | </a:t>
            </a:r>
            <a:r>
              <a:rPr lang="it-IT" sz="2200" dirty="0">
                <a:solidFill>
                  <a:schemeClr val="tx1">
                    <a:lumMod val="85000"/>
                    <a:lumOff val="15000"/>
                  </a:schemeClr>
                </a:solidFill>
                <a:latin typeface="Calibri" panose="020F0502020204030204" pitchFamily="34" charset="0"/>
                <a:cs typeface="Arial"/>
              </a:rPr>
              <a:t>…in linea con quanto emerso, il </a:t>
            </a:r>
            <a:r>
              <a:rPr lang="it-IT" sz="2200" u="sng" dirty="0">
                <a:solidFill>
                  <a:schemeClr val="tx1">
                    <a:lumMod val="85000"/>
                    <a:lumOff val="15000"/>
                  </a:schemeClr>
                </a:solidFill>
                <a:latin typeface="Calibri" panose="020F0502020204030204" pitchFamily="34" charset="0"/>
                <a:cs typeface="Arial"/>
              </a:rPr>
              <a:t>96</a:t>
            </a:r>
            <a:r>
              <a:rPr lang="it-IT" sz="1800" u="sng" dirty="0">
                <a:solidFill>
                  <a:schemeClr val="tx1">
                    <a:lumMod val="85000"/>
                    <a:lumOff val="15000"/>
                  </a:schemeClr>
                </a:solidFill>
                <a:latin typeface="Calibri" panose="020F0502020204030204" pitchFamily="34" charset="0"/>
                <a:cs typeface="Arial"/>
              </a:rPr>
              <a:t>%</a:t>
            </a:r>
            <a:r>
              <a:rPr lang="it-IT" sz="2200" dirty="0">
                <a:solidFill>
                  <a:schemeClr val="tx1">
                    <a:lumMod val="85000"/>
                    <a:lumOff val="15000"/>
                  </a:schemeClr>
                </a:solidFill>
                <a:latin typeface="Calibri" panose="020F0502020204030204" pitchFamily="34" charset="0"/>
                <a:cs typeface="Arial"/>
              </a:rPr>
              <a:t> delle imprese ritiene che la </a:t>
            </a:r>
            <a:r>
              <a:rPr lang="it-IT" sz="2200" u="sng" dirty="0">
                <a:solidFill>
                  <a:schemeClr val="tx1">
                    <a:lumMod val="85000"/>
                    <a:lumOff val="15000"/>
                  </a:schemeClr>
                </a:solidFill>
                <a:latin typeface="Calibri" panose="020F0502020204030204" pitchFamily="34" charset="0"/>
                <a:cs typeface="Arial"/>
              </a:rPr>
              <a:t>«formazione»</a:t>
            </a:r>
            <a:r>
              <a:rPr lang="it-IT" sz="2200" dirty="0">
                <a:solidFill>
                  <a:schemeClr val="tx1">
                    <a:lumMod val="85000"/>
                    <a:lumOff val="15000"/>
                  </a:schemeClr>
                </a:solidFill>
                <a:latin typeface="Calibri" panose="020F0502020204030204" pitchFamily="34" charset="0"/>
                <a:cs typeface="Arial"/>
              </a:rPr>
              <a:t> sia un </a:t>
            </a:r>
            <a:r>
              <a:rPr lang="it-IT" sz="2200" u="sng" dirty="0">
                <a:solidFill>
                  <a:schemeClr val="tx1">
                    <a:lumMod val="85000"/>
                    <a:lumOff val="15000"/>
                  </a:schemeClr>
                </a:solidFill>
                <a:latin typeface="Calibri" panose="020F0502020204030204" pitchFamily="34" charset="0"/>
                <a:cs typeface="Arial"/>
              </a:rPr>
              <a:t>aspetto chiave nell’ottica di disporre di personale qualificato</a:t>
            </a:r>
            <a:r>
              <a:rPr lang="it-IT" sz="2200" dirty="0">
                <a:solidFill>
                  <a:schemeClr val="tx1">
                    <a:lumMod val="85000"/>
                    <a:lumOff val="15000"/>
                  </a:schemeClr>
                </a:solidFill>
                <a:latin typeface="Calibri" panose="020F0502020204030204" pitchFamily="34" charset="0"/>
                <a:cs typeface="Arial"/>
              </a:rPr>
              <a:t>… si tratta di una quota in forte crescita su base annua (+4,0%)…</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15" name="Rettangolo 14">
            <a:extLst>
              <a:ext uri="{FF2B5EF4-FFF2-40B4-BE49-F238E27FC236}">
                <a16:creationId xmlns:a16="http://schemas.microsoft.com/office/drawing/2014/main" xmlns="" id="{7F2F25DB-2EC9-4E21-BF3E-89C07E88622E}"/>
              </a:ext>
            </a:extLst>
          </p:cNvPr>
          <p:cNvSpPr/>
          <p:nvPr/>
        </p:nvSpPr>
        <p:spPr>
          <a:xfrm>
            <a:off x="3267163" y="5306888"/>
            <a:ext cx="3832922" cy="954107"/>
          </a:xfrm>
          <a:prstGeom prst="rect">
            <a:avLst/>
          </a:prstGeom>
          <a:solidFill>
            <a:schemeClr val="bg1"/>
          </a:solidFill>
          <a:ln>
            <a:noFill/>
          </a:ln>
        </p:spPr>
        <p:txBody>
          <a:bodyPr wrap="square">
            <a:spAutoFit/>
          </a:bodyPr>
          <a:lstStyle/>
          <a:p>
            <a:pPr algn="just"/>
            <a:r>
              <a:rPr lang="it-IT" sz="1400" i="1" dirty="0">
                <a:solidFill>
                  <a:schemeClr val="tx2">
                    <a:lumMod val="85000"/>
                    <a:lumOff val="15000"/>
                  </a:schemeClr>
                </a:solidFill>
                <a:latin typeface="Calibri" panose="020F0502020204030204" pitchFamily="34" charset="0"/>
              </a:rPr>
              <a:t>Sono soprattutto le imprese del </a:t>
            </a:r>
            <a:r>
              <a:rPr lang="it-IT" sz="1400" i="1" u="sng" dirty="0">
                <a:solidFill>
                  <a:schemeClr val="tx2">
                    <a:lumMod val="85000"/>
                    <a:lumOff val="15000"/>
                  </a:schemeClr>
                </a:solidFill>
                <a:latin typeface="Calibri" panose="020F0502020204030204" pitchFamily="34" charset="0"/>
              </a:rPr>
              <a:t>Nord Italia</a:t>
            </a:r>
            <a:r>
              <a:rPr lang="it-IT" sz="1400" i="1" dirty="0">
                <a:solidFill>
                  <a:schemeClr val="tx2">
                    <a:lumMod val="85000"/>
                    <a:lumOff val="15000"/>
                  </a:schemeClr>
                </a:solidFill>
                <a:latin typeface="Calibri" panose="020F0502020204030204" pitchFamily="34" charset="0"/>
              </a:rPr>
              <a:t> a cogliere l’importanza rivestita dalla formazione nell’adeguamento dell’offerta rispetto alle nuove tendenze di mercato</a:t>
            </a:r>
          </a:p>
        </p:txBody>
      </p:sp>
      <p:sp>
        <p:nvSpPr>
          <p:cNvPr id="21" name="Rettangolo 20">
            <a:extLst>
              <a:ext uri="{FF2B5EF4-FFF2-40B4-BE49-F238E27FC236}">
                <a16:creationId xmlns:a16="http://schemas.microsoft.com/office/drawing/2014/main" xmlns="" id="{F304103C-4976-42EA-B84B-5E4E1F322E60}"/>
              </a:ext>
            </a:extLst>
          </p:cNvPr>
          <p:cNvSpPr/>
          <p:nvPr/>
        </p:nvSpPr>
        <p:spPr bwMode="auto">
          <a:xfrm>
            <a:off x="3909921" y="3667484"/>
            <a:ext cx="1063446" cy="104917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Rettangolo 24">
            <a:extLst>
              <a:ext uri="{FF2B5EF4-FFF2-40B4-BE49-F238E27FC236}">
                <a16:creationId xmlns:a16="http://schemas.microsoft.com/office/drawing/2014/main" xmlns="" id="{CFC11AF0-D38C-461E-8079-8F1E61491BDF}"/>
              </a:ext>
            </a:extLst>
          </p:cNvPr>
          <p:cNvSpPr/>
          <p:nvPr/>
        </p:nvSpPr>
        <p:spPr>
          <a:xfrm>
            <a:off x="672666" y="4536477"/>
            <a:ext cx="1918115" cy="1323439"/>
          </a:xfrm>
          <a:prstGeom prst="rect">
            <a:avLst/>
          </a:prstGeom>
        </p:spPr>
        <p:txBody>
          <a:bodyPr wrap="square">
            <a:spAutoFit/>
          </a:bodyPr>
          <a:lstStyle/>
          <a:p>
            <a:pPr algn="ctr"/>
            <a:r>
              <a:rPr lang="it-IT" sz="4000" b="1" dirty="0">
                <a:solidFill>
                  <a:srgbClr val="008000"/>
                </a:solidFill>
                <a:latin typeface="Calibri" panose="020F0502020204030204" pitchFamily="34" charset="0"/>
              </a:rPr>
              <a:t>96</a:t>
            </a:r>
            <a:r>
              <a:rPr lang="it-IT" sz="3200" b="1" dirty="0">
                <a:solidFill>
                  <a:srgbClr val="008000"/>
                </a:solidFill>
                <a:latin typeface="Calibri" panose="020F0502020204030204" pitchFamily="34" charset="0"/>
              </a:rPr>
              <a:t>%</a:t>
            </a:r>
            <a:endParaRPr lang="it-IT" sz="3600" b="1" dirty="0">
              <a:solidFill>
                <a:srgbClr val="008000"/>
              </a:solidFill>
              <a:latin typeface="Calibri" panose="020F0502020204030204" pitchFamily="34" charset="0"/>
            </a:endParaRPr>
          </a:p>
          <a:p>
            <a:pPr algn="ctr"/>
            <a:r>
              <a:rPr lang="it-IT" sz="2000" b="1" dirty="0">
                <a:solidFill>
                  <a:srgbClr val="008000"/>
                </a:solidFill>
                <a:latin typeface="Calibri" panose="020F0502020204030204" pitchFamily="34" charset="0"/>
              </a:rPr>
              <a:t>SI RITIENE D’ACCORDO</a:t>
            </a:r>
          </a:p>
        </p:txBody>
      </p:sp>
      <p:sp>
        <p:nvSpPr>
          <p:cNvPr id="44" name="Ovale 43">
            <a:extLst>
              <a:ext uri="{FF2B5EF4-FFF2-40B4-BE49-F238E27FC236}">
                <a16:creationId xmlns:a16="http://schemas.microsoft.com/office/drawing/2014/main" xmlns="" id="{6ACD26BC-5D0B-4F13-9D84-74F6BDDA4F74}"/>
              </a:ext>
            </a:extLst>
          </p:cNvPr>
          <p:cNvSpPr/>
          <p:nvPr/>
        </p:nvSpPr>
        <p:spPr bwMode="auto">
          <a:xfrm rot="21070224">
            <a:off x="2460831" y="2768354"/>
            <a:ext cx="1640052" cy="765996"/>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5" name="Ovale 44">
            <a:extLst>
              <a:ext uri="{FF2B5EF4-FFF2-40B4-BE49-F238E27FC236}">
                <a16:creationId xmlns:a16="http://schemas.microsoft.com/office/drawing/2014/main" xmlns="" id="{805B1CB7-0BEA-49DC-9ED7-F458FE03535E}"/>
              </a:ext>
            </a:extLst>
          </p:cNvPr>
          <p:cNvSpPr/>
          <p:nvPr/>
        </p:nvSpPr>
        <p:spPr bwMode="auto">
          <a:xfrm rot="21070224">
            <a:off x="524990" y="2768354"/>
            <a:ext cx="1640052" cy="765996"/>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6" name="Rettangolo 45">
            <a:extLst>
              <a:ext uri="{FF2B5EF4-FFF2-40B4-BE49-F238E27FC236}">
                <a16:creationId xmlns:a16="http://schemas.microsoft.com/office/drawing/2014/main" xmlns="" id="{25A3C838-37F7-4B43-AA2E-64CCC98EF669}"/>
              </a:ext>
            </a:extLst>
          </p:cNvPr>
          <p:cNvSpPr/>
          <p:nvPr/>
        </p:nvSpPr>
        <p:spPr>
          <a:xfrm>
            <a:off x="511162" y="3614554"/>
            <a:ext cx="1535925" cy="707886"/>
          </a:xfrm>
          <a:prstGeom prst="rect">
            <a:avLst/>
          </a:prstGeom>
        </p:spPr>
        <p:txBody>
          <a:bodyPr wrap="square">
            <a:spAutoFit/>
          </a:bodyPr>
          <a:lstStyle/>
          <a:p>
            <a:pPr algn="ctr"/>
            <a:r>
              <a:rPr lang="it-IT" sz="2000" b="1" dirty="0">
                <a:latin typeface="Calibri" panose="020F0502020204030204" pitchFamily="34" charset="0"/>
              </a:rPr>
              <a:t>Molto</a:t>
            </a:r>
          </a:p>
          <a:p>
            <a:pPr algn="ctr"/>
            <a:r>
              <a:rPr lang="it-IT" sz="2000" b="1" dirty="0">
                <a:latin typeface="Calibri" panose="020F0502020204030204" pitchFamily="34" charset="0"/>
              </a:rPr>
              <a:t>d’accordo</a:t>
            </a:r>
          </a:p>
        </p:txBody>
      </p:sp>
      <p:sp>
        <p:nvSpPr>
          <p:cNvPr id="47" name="Rettangolo 46">
            <a:extLst>
              <a:ext uri="{FF2B5EF4-FFF2-40B4-BE49-F238E27FC236}">
                <a16:creationId xmlns:a16="http://schemas.microsoft.com/office/drawing/2014/main" xmlns="" id="{0723953E-BC18-4B36-AC16-16197A5A4D75}"/>
              </a:ext>
            </a:extLst>
          </p:cNvPr>
          <p:cNvSpPr/>
          <p:nvPr/>
        </p:nvSpPr>
        <p:spPr>
          <a:xfrm>
            <a:off x="785500" y="2846637"/>
            <a:ext cx="1178536" cy="646331"/>
          </a:xfrm>
          <a:prstGeom prst="rect">
            <a:avLst/>
          </a:prstGeom>
          <a:ln>
            <a:noFill/>
          </a:ln>
        </p:spPr>
        <p:txBody>
          <a:bodyPr wrap="square">
            <a:spAutoFit/>
          </a:bodyPr>
          <a:lstStyle/>
          <a:p>
            <a:pPr algn="ctr"/>
            <a:r>
              <a:rPr lang="it-IT" sz="3600" i="1" dirty="0">
                <a:solidFill>
                  <a:schemeClr val="bg1"/>
                </a:solidFill>
                <a:latin typeface="Calibri" panose="020F0502020204030204" pitchFamily="34" charset="0"/>
              </a:rPr>
              <a:t>87</a:t>
            </a:r>
            <a:r>
              <a:rPr lang="it-IT" sz="2400" i="1" dirty="0">
                <a:solidFill>
                  <a:schemeClr val="bg1"/>
                </a:solidFill>
                <a:latin typeface="Calibri" panose="020F0502020204030204" pitchFamily="34" charset="0"/>
              </a:rPr>
              <a:t>,8%</a:t>
            </a:r>
            <a:endParaRPr lang="it-IT" sz="3600" i="1" dirty="0">
              <a:solidFill>
                <a:schemeClr val="bg1"/>
              </a:solidFill>
              <a:latin typeface="Calibri" panose="020F0502020204030204" pitchFamily="34" charset="0"/>
            </a:endParaRPr>
          </a:p>
        </p:txBody>
      </p:sp>
      <p:sp>
        <p:nvSpPr>
          <p:cNvPr id="48" name="Rettangolo 47">
            <a:extLst>
              <a:ext uri="{FF2B5EF4-FFF2-40B4-BE49-F238E27FC236}">
                <a16:creationId xmlns:a16="http://schemas.microsoft.com/office/drawing/2014/main" xmlns="" id="{67A17CA6-7143-4816-91EF-CC501389F2CA}"/>
              </a:ext>
            </a:extLst>
          </p:cNvPr>
          <p:cNvSpPr/>
          <p:nvPr/>
        </p:nvSpPr>
        <p:spPr>
          <a:xfrm>
            <a:off x="2426480" y="3605060"/>
            <a:ext cx="1782732" cy="707886"/>
          </a:xfrm>
          <a:prstGeom prst="rect">
            <a:avLst/>
          </a:prstGeom>
        </p:spPr>
        <p:txBody>
          <a:bodyPr wrap="square">
            <a:spAutoFit/>
          </a:bodyPr>
          <a:lstStyle/>
          <a:p>
            <a:pPr algn="ctr"/>
            <a:r>
              <a:rPr lang="it-IT" sz="2000" b="1" dirty="0">
                <a:latin typeface="Calibri" panose="020F0502020204030204" pitchFamily="34" charset="0"/>
              </a:rPr>
              <a:t>Abbastanza d’accordo</a:t>
            </a:r>
          </a:p>
        </p:txBody>
      </p:sp>
      <p:sp>
        <p:nvSpPr>
          <p:cNvPr id="49" name="Rettangolo 48">
            <a:extLst>
              <a:ext uri="{FF2B5EF4-FFF2-40B4-BE49-F238E27FC236}">
                <a16:creationId xmlns:a16="http://schemas.microsoft.com/office/drawing/2014/main" xmlns="" id="{2D191488-5E94-4A84-A22D-415479A379FE}"/>
              </a:ext>
            </a:extLst>
          </p:cNvPr>
          <p:cNvSpPr/>
          <p:nvPr/>
        </p:nvSpPr>
        <p:spPr>
          <a:xfrm>
            <a:off x="2711200" y="2820003"/>
            <a:ext cx="1178536" cy="646331"/>
          </a:xfrm>
          <a:prstGeom prst="rect">
            <a:avLst/>
          </a:prstGeom>
          <a:ln>
            <a:noFill/>
          </a:ln>
        </p:spPr>
        <p:txBody>
          <a:bodyPr wrap="square">
            <a:spAutoFit/>
          </a:bodyPr>
          <a:lstStyle/>
          <a:p>
            <a:pPr algn="ctr"/>
            <a:r>
              <a:rPr lang="it-IT" sz="3600" i="1" dirty="0">
                <a:solidFill>
                  <a:schemeClr val="bg1"/>
                </a:solidFill>
                <a:latin typeface="Calibri" panose="020F0502020204030204" pitchFamily="34" charset="0"/>
              </a:rPr>
              <a:t>7</a:t>
            </a:r>
            <a:r>
              <a:rPr lang="it-IT" sz="2400" i="1" dirty="0">
                <a:solidFill>
                  <a:schemeClr val="bg1"/>
                </a:solidFill>
                <a:latin typeface="Calibri" panose="020F0502020204030204" pitchFamily="34" charset="0"/>
              </a:rPr>
              <a:t>,9%</a:t>
            </a:r>
            <a:endParaRPr lang="it-IT" sz="3600" i="1" dirty="0">
              <a:solidFill>
                <a:schemeClr val="bg1"/>
              </a:solidFill>
              <a:latin typeface="Calibri" panose="020F0502020204030204" pitchFamily="34" charset="0"/>
            </a:endParaRPr>
          </a:p>
        </p:txBody>
      </p:sp>
      <p:sp>
        <p:nvSpPr>
          <p:cNvPr id="55" name="Ovale 54">
            <a:extLst>
              <a:ext uri="{FF2B5EF4-FFF2-40B4-BE49-F238E27FC236}">
                <a16:creationId xmlns:a16="http://schemas.microsoft.com/office/drawing/2014/main" xmlns="" id="{3489BBBD-F6E4-4943-8C48-AF35E65A094B}"/>
              </a:ext>
            </a:extLst>
          </p:cNvPr>
          <p:cNvSpPr/>
          <p:nvPr/>
        </p:nvSpPr>
        <p:spPr bwMode="auto">
          <a:xfrm rot="21070224">
            <a:off x="4872533" y="2768354"/>
            <a:ext cx="1640052" cy="765996"/>
          </a:xfrm>
          <a:prstGeom prst="ellipse">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6" name="Rettangolo 55">
            <a:extLst>
              <a:ext uri="{FF2B5EF4-FFF2-40B4-BE49-F238E27FC236}">
                <a16:creationId xmlns:a16="http://schemas.microsoft.com/office/drawing/2014/main" xmlns="" id="{82264703-52F1-47B4-9D61-0B68B800E6BA}"/>
              </a:ext>
            </a:extLst>
          </p:cNvPr>
          <p:cNvSpPr/>
          <p:nvPr/>
        </p:nvSpPr>
        <p:spPr>
          <a:xfrm>
            <a:off x="4923489" y="3614554"/>
            <a:ext cx="1535925" cy="707886"/>
          </a:xfrm>
          <a:prstGeom prst="rect">
            <a:avLst/>
          </a:prstGeom>
        </p:spPr>
        <p:txBody>
          <a:bodyPr wrap="square">
            <a:spAutoFit/>
          </a:bodyPr>
          <a:lstStyle/>
          <a:p>
            <a:pPr algn="ctr"/>
            <a:r>
              <a:rPr lang="it-IT" sz="2000" b="1" dirty="0">
                <a:solidFill>
                  <a:schemeClr val="tx1">
                    <a:lumMod val="75000"/>
                    <a:lumOff val="25000"/>
                  </a:schemeClr>
                </a:solidFill>
                <a:latin typeface="Calibri" panose="020F0502020204030204" pitchFamily="34" charset="0"/>
              </a:rPr>
              <a:t>Poco</a:t>
            </a:r>
          </a:p>
          <a:p>
            <a:pPr algn="ctr"/>
            <a:r>
              <a:rPr lang="it-IT" sz="2000" b="1" dirty="0">
                <a:solidFill>
                  <a:schemeClr val="tx1">
                    <a:lumMod val="75000"/>
                    <a:lumOff val="25000"/>
                  </a:schemeClr>
                </a:solidFill>
                <a:latin typeface="Calibri" panose="020F0502020204030204" pitchFamily="34" charset="0"/>
              </a:rPr>
              <a:t>d’accordo</a:t>
            </a:r>
          </a:p>
        </p:txBody>
      </p:sp>
      <p:sp>
        <p:nvSpPr>
          <p:cNvPr id="57" name="Rettangolo 56">
            <a:extLst>
              <a:ext uri="{FF2B5EF4-FFF2-40B4-BE49-F238E27FC236}">
                <a16:creationId xmlns:a16="http://schemas.microsoft.com/office/drawing/2014/main" xmlns="" id="{3D5424DD-B27C-45F4-8E7D-0F75B5C5E1D2}"/>
              </a:ext>
            </a:extLst>
          </p:cNvPr>
          <p:cNvSpPr/>
          <p:nvPr/>
        </p:nvSpPr>
        <p:spPr>
          <a:xfrm>
            <a:off x="5112761" y="2837680"/>
            <a:ext cx="1178536" cy="646331"/>
          </a:xfrm>
          <a:prstGeom prst="rect">
            <a:avLst/>
          </a:prstGeom>
          <a:ln>
            <a:noFill/>
          </a:ln>
        </p:spPr>
        <p:txBody>
          <a:bodyPr wrap="square">
            <a:spAutoFit/>
          </a:bodyPr>
          <a:lstStyle/>
          <a:p>
            <a:pPr algn="ctr"/>
            <a:r>
              <a:rPr lang="it-IT" sz="3600" i="1" dirty="0">
                <a:solidFill>
                  <a:schemeClr val="tx1">
                    <a:lumMod val="75000"/>
                    <a:lumOff val="25000"/>
                  </a:schemeClr>
                </a:solidFill>
                <a:latin typeface="Calibri" panose="020F0502020204030204" pitchFamily="34" charset="0"/>
              </a:rPr>
              <a:t>2</a:t>
            </a:r>
            <a:r>
              <a:rPr lang="it-IT" sz="2400" i="1" dirty="0">
                <a:solidFill>
                  <a:schemeClr val="tx1">
                    <a:lumMod val="75000"/>
                    <a:lumOff val="25000"/>
                  </a:schemeClr>
                </a:solidFill>
                <a:latin typeface="Calibri" panose="020F0502020204030204" pitchFamily="34" charset="0"/>
              </a:rPr>
              <a:t>,3%</a:t>
            </a:r>
            <a:endParaRPr lang="it-IT" sz="3600" i="1" dirty="0">
              <a:solidFill>
                <a:schemeClr val="tx1">
                  <a:lumMod val="75000"/>
                  <a:lumOff val="25000"/>
                </a:schemeClr>
              </a:solidFill>
              <a:latin typeface="Calibri" panose="020F0502020204030204" pitchFamily="34" charset="0"/>
            </a:endParaRPr>
          </a:p>
        </p:txBody>
      </p:sp>
      <p:sp>
        <p:nvSpPr>
          <p:cNvPr id="59" name="Ovale 58">
            <a:extLst>
              <a:ext uri="{FF2B5EF4-FFF2-40B4-BE49-F238E27FC236}">
                <a16:creationId xmlns:a16="http://schemas.microsoft.com/office/drawing/2014/main" xmlns="" id="{BDE559D8-487A-48D9-B829-07C804D9B580}"/>
              </a:ext>
            </a:extLst>
          </p:cNvPr>
          <p:cNvSpPr/>
          <p:nvPr/>
        </p:nvSpPr>
        <p:spPr bwMode="auto">
          <a:xfrm rot="21070224">
            <a:off x="6788123" y="2768354"/>
            <a:ext cx="1640052" cy="765996"/>
          </a:xfrm>
          <a:prstGeom prst="ellipse">
            <a:avLst/>
          </a:prstGeom>
          <a:solidFill>
            <a:schemeClr val="bg1">
              <a:lumMod val="8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0" name="Rettangolo 59">
            <a:extLst>
              <a:ext uri="{FF2B5EF4-FFF2-40B4-BE49-F238E27FC236}">
                <a16:creationId xmlns:a16="http://schemas.microsoft.com/office/drawing/2014/main" xmlns="" id="{63F01E9A-592C-49F3-ADB1-E2727943CF45}"/>
              </a:ext>
            </a:extLst>
          </p:cNvPr>
          <p:cNvSpPr/>
          <p:nvPr/>
        </p:nvSpPr>
        <p:spPr>
          <a:xfrm>
            <a:off x="6833297" y="3652607"/>
            <a:ext cx="1689518" cy="707886"/>
          </a:xfrm>
          <a:prstGeom prst="rect">
            <a:avLst/>
          </a:prstGeom>
        </p:spPr>
        <p:txBody>
          <a:bodyPr wrap="square">
            <a:spAutoFit/>
          </a:bodyPr>
          <a:lstStyle/>
          <a:p>
            <a:pPr algn="ctr"/>
            <a:r>
              <a:rPr lang="it-IT" sz="2000" b="1" dirty="0">
                <a:solidFill>
                  <a:schemeClr val="tx1">
                    <a:lumMod val="75000"/>
                    <a:lumOff val="25000"/>
                  </a:schemeClr>
                </a:solidFill>
                <a:latin typeface="Calibri" panose="020F0502020204030204" pitchFamily="34" charset="0"/>
              </a:rPr>
              <a:t>Per nulla d’accordo</a:t>
            </a:r>
          </a:p>
        </p:txBody>
      </p:sp>
      <p:sp>
        <p:nvSpPr>
          <p:cNvPr id="61" name="Rettangolo 60">
            <a:extLst>
              <a:ext uri="{FF2B5EF4-FFF2-40B4-BE49-F238E27FC236}">
                <a16:creationId xmlns:a16="http://schemas.microsoft.com/office/drawing/2014/main" xmlns="" id="{1416723F-364F-4B1F-BB0C-ED24D323AFD9}"/>
              </a:ext>
            </a:extLst>
          </p:cNvPr>
          <p:cNvSpPr/>
          <p:nvPr/>
        </p:nvSpPr>
        <p:spPr>
          <a:xfrm>
            <a:off x="7018211" y="2874247"/>
            <a:ext cx="1178536" cy="646331"/>
          </a:xfrm>
          <a:prstGeom prst="rect">
            <a:avLst/>
          </a:prstGeom>
          <a:ln>
            <a:noFill/>
          </a:ln>
        </p:spPr>
        <p:txBody>
          <a:bodyPr wrap="square">
            <a:spAutoFit/>
          </a:bodyPr>
          <a:lstStyle/>
          <a:p>
            <a:pPr algn="ctr"/>
            <a:r>
              <a:rPr lang="it-IT" sz="3600" i="1" dirty="0">
                <a:solidFill>
                  <a:schemeClr val="tx1">
                    <a:lumMod val="75000"/>
                    <a:lumOff val="25000"/>
                  </a:schemeClr>
                </a:solidFill>
                <a:latin typeface="Calibri" panose="020F0502020204030204" pitchFamily="34" charset="0"/>
              </a:rPr>
              <a:t>2</a:t>
            </a:r>
            <a:r>
              <a:rPr lang="it-IT" sz="2400" i="1" dirty="0">
                <a:solidFill>
                  <a:schemeClr val="tx1">
                    <a:lumMod val="75000"/>
                    <a:lumOff val="25000"/>
                  </a:schemeClr>
                </a:solidFill>
                <a:latin typeface="Calibri" panose="020F0502020204030204" pitchFamily="34" charset="0"/>
              </a:rPr>
              <a:t>,0%</a:t>
            </a:r>
            <a:endParaRPr lang="it-IT" sz="3600" i="1" dirty="0">
              <a:solidFill>
                <a:schemeClr val="tx1">
                  <a:lumMod val="75000"/>
                  <a:lumOff val="25000"/>
                </a:schemeClr>
              </a:solidFill>
              <a:latin typeface="Calibri" panose="020F0502020204030204" pitchFamily="34" charset="0"/>
            </a:endParaRPr>
          </a:p>
        </p:txBody>
      </p:sp>
      <p:pic>
        <p:nvPicPr>
          <p:cNvPr id="6" name="Elemento grafico 5">
            <a:extLst>
              <a:ext uri="{FF2B5EF4-FFF2-40B4-BE49-F238E27FC236}">
                <a16:creationId xmlns:a16="http://schemas.microsoft.com/office/drawing/2014/main" xmlns="" id="{F7C65C3C-C053-42C4-B630-49C357B53A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73657" y="5377264"/>
            <a:ext cx="595041" cy="595041"/>
          </a:xfrm>
          <a:prstGeom prst="rect">
            <a:avLst/>
          </a:prstGeom>
        </p:spPr>
      </p:pic>
      <p:sp>
        <p:nvSpPr>
          <p:cNvPr id="64" name="Rettangolo con angoli arrotondati 63">
            <a:extLst>
              <a:ext uri="{FF2B5EF4-FFF2-40B4-BE49-F238E27FC236}">
                <a16:creationId xmlns:a16="http://schemas.microsoft.com/office/drawing/2014/main" xmlns="" id="{0186A2D2-89BF-4EA8-8D51-7124E9D28A2A}"/>
              </a:ext>
            </a:extLst>
          </p:cNvPr>
          <p:cNvSpPr/>
          <p:nvPr/>
        </p:nvSpPr>
        <p:spPr bwMode="auto">
          <a:xfrm>
            <a:off x="323528" y="2438518"/>
            <a:ext cx="4095371" cy="2109181"/>
          </a:xfrm>
          <a:prstGeom prst="round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5" name="CasellaDiTesto 64">
            <a:extLst>
              <a:ext uri="{FF2B5EF4-FFF2-40B4-BE49-F238E27FC236}">
                <a16:creationId xmlns:a16="http://schemas.microsoft.com/office/drawing/2014/main" xmlns="" id="{85806608-08CF-4425-A326-D3BC4EA9BA07}"/>
              </a:ext>
            </a:extLst>
          </p:cNvPr>
          <p:cNvSpPr txBox="1"/>
          <p:nvPr/>
        </p:nvSpPr>
        <p:spPr>
          <a:xfrm>
            <a:off x="664218" y="5785989"/>
            <a:ext cx="1988878" cy="276999"/>
          </a:xfrm>
          <a:prstGeom prst="rect">
            <a:avLst/>
          </a:prstGeom>
          <a:noFill/>
        </p:spPr>
        <p:txBody>
          <a:bodyPr wrap="none" rtlCol="0">
            <a:spAutoFit/>
          </a:bodyPr>
          <a:lstStyle/>
          <a:p>
            <a:r>
              <a:rPr lang="it-IT" sz="1200" b="0" i="1" dirty="0">
                <a:solidFill>
                  <a:srgbClr val="404040"/>
                </a:solidFill>
                <a:latin typeface="Calibri" panose="020F0502020204030204" pitchFamily="34" charset="0"/>
              </a:rPr>
              <a:t>(+4,0 rispetto a giugno 2017)</a:t>
            </a:r>
          </a:p>
        </p:txBody>
      </p:sp>
      <p:sp>
        <p:nvSpPr>
          <p:cNvPr id="27" name="Rettangolo con angoli arrotondati 26">
            <a:extLst>
              <a:ext uri="{FF2B5EF4-FFF2-40B4-BE49-F238E27FC236}">
                <a16:creationId xmlns:a16="http://schemas.microsoft.com/office/drawing/2014/main" xmlns="" id="{6BBAE206-E00A-4FD0-AE07-8A557D57C16E}"/>
              </a:ext>
            </a:extLst>
          </p:cNvPr>
          <p:cNvSpPr/>
          <p:nvPr/>
        </p:nvSpPr>
        <p:spPr bwMode="auto">
          <a:xfrm>
            <a:off x="4581085" y="2435698"/>
            <a:ext cx="4095371" cy="2109181"/>
          </a:xfrm>
          <a:prstGeom prst="roundRect">
            <a:avLst/>
          </a:prstGeom>
          <a:no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1" name="Freccia circolare a destra 30">
            <a:extLst>
              <a:ext uri="{FF2B5EF4-FFF2-40B4-BE49-F238E27FC236}">
                <a16:creationId xmlns:a16="http://schemas.microsoft.com/office/drawing/2014/main" xmlns="" id="{4FD44F87-762B-4E6C-B5B6-5B425E0FAFEA}"/>
              </a:ext>
            </a:extLst>
          </p:cNvPr>
          <p:cNvSpPr/>
          <p:nvPr/>
        </p:nvSpPr>
        <p:spPr bwMode="auto">
          <a:xfrm rot="21405382">
            <a:off x="341934" y="4422982"/>
            <a:ext cx="644565" cy="808646"/>
          </a:xfrm>
          <a:prstGeom prst="curvedRightArrow">
            <a:avLst>
              <a:gd name="adj1" fmla="val 4777"/>
              <a:gd name="adj2" fmla="val 42109"/>
              <a:gd name="adj3" fmla="val 25000"/>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Rettangolo 25">
            <a:extLst>
              <a:ext uri="{FF2B5EF4-FFF2-40B4-BE49-F238E27FC236}">
                <a16:creationId xmlns:a16="http://schemas.microsoft.com/office/drawing/2014/main" xmlns="" id="{FE4D0B25-1D19-4DFE-A361-EB112FD5BD67}"/>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25819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ttangolo 82">
            <a:extLst>
              <a:ext uri="{FF2B5EF4-FFF2-40B4-BE49-F238E27FC236}">
                <a16:creationId xmlns:a16="http://schemas.microsoft.com/office/drawing/2014/main" xmlns="" id="{6D3A2538-3C01-45D1-A818-3115302E24AE}"/>
              </a:ext>
            </a:extLst>
          </p:cNvPr>
          <p:cNvSpPr/>
          <p:nvPr/>
        </p:nvSpPr>
        <p:spPr bwMode="auto">
          <a:xfrm>
            <a:off x="713871" y="1902106"/>
            <a:ext cx="3570097" cy="4195543"/>
          </a:xfrm>
          <a:prstGeom prst="rect">
            <a:avLst/>
          </a:prstGeom>
          <a:noFill/>
          <a:ln w="19050" cap="flat" cmpd="sng" algn="ctr">
            <a:solidFill>
              <a:srgbClr val="008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4" name="Rettangolo 83">
            <a:extLst>
              <a:ext uri="{FF2B5EF4-FFF2-40B4-BE49-F238E27FC236}">
                <a16:creationId xmlns:a16="http://schemas.microsoft.com/office/drawing/2014/main" xmlns="" id="{3BBD03C0-011C-427E-8A80-7BCF3EAFDFE9}"/>
              </a:ext>
            </a:extLst>
          </p:cNvPr>
          <p:cNvSpPr/>
          <p:nvPr/>
        </p:nvSpPr>
        <p:spPr bwMode="auto">
          <a:xfrm>
            <a:off x="5106359" y="1902106"/>
            <a:ext cx="3570097" cy="4195543"/>
          </a:xfrm>
          <a:prstGeom prst="rect">
            <a:avLst/>
          </a:prstGeom>
          <a:noFill/>
          <a:ln w="19050" cap="flat" cmpd="sng" algn="ctr">
            <a:solidFill>
              <a:srgbClr val="008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5" name="Rettangolo 84">
            <a:extLst>
              <a:ext uri="{FF2B5EF4-FFF2-40B4-BE49-F238E27FC236}">
                <a16:creationId xmlns:a16="http://schemas.microsoft.com/office/drawing/2014/main" xmlns="" id="{D9996AB2-4DF2-4A49-BFAA-A8E587D3885D}"/>
              </a:ext>
            </a:extLst>
          </p:cNvPr>
          <p:cNvSpPr/>
          <p:nvPr/>
        </p:nvSpPr>
        <p:spPr bwMode="auto">
          <a:xfrm>
            <a:off x="588500" y="2041115"/>
            <a:ext cx="292066" cy="390919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7" name="Rettangolo 46">
            <a:extLst>
              <a:ext uri="{FF2B5EF4-FFF2-40B4-BE49-F238E27FC236}">
                <a16:creationId xmlns:a16="http://schemas.microsoft.com/office/drawing/2014/main" xmlns="" id="{FE401B86-DF2E-4DB2-B3BD-7EDC7C0CE848}"/>
              </a:ext>
            </a:extLst>
          </p:cNvPr>
          <p:cNvSpPr/>
          <p:nvPr/>
        </p:nvSpPr>
        <p:spPr bwMode="auto">
          <a:xfrm>
            <a:off x="4977028" y="2051223"/>
            <a:ext cx="292066" cy="390919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 name="Rettangolo 6"/>
          <p:cNvSpPr/>
          <p:nvPr/>
        </p:nvSpPr>
        <p:spPr>
          <a:xfrm>
            <a:off x="266267" y="1412776"/>
            <a:ext cx="8491705" cy="338554"/>
          </a:xfrm>
          <a:prstGeom prst="rect">
            <a:avLst/>
          </a:prstGeom>
        </p:spPr>
        <p:txBody>
          <a:bodyPr wrap="square">
            <a:spAutoFit/>
          </a:bodyPr>
          <a:lstStyle/>
          <a:p>
            <a:r>
              <a:rPr lang="it-IT" sz="1600" b="0" dirty="0">
                <a:latin typeface="Calibri" panose="020F0502020204030204" pitchFamily="34" charset="0"/>
              </a:rPr>
              <a:t>Per quali aree tematiche rileva un </a:t>
            </a:r>
            <a:r>
              <a:rPr lang="it-IT" sz="1600" b="1" u="sng" dirty="0">
                <a:latin typeface="Calibri" panose="020F0502020204030204" pitchFamily="34" charset="0"/>
              </a:rPr>
              <a:t>fabbisogno formativo in azienda</a:t>
            </a:r>
            <a:r>
              <a:rPr lang="it-IT" sz="1600" dirty="0">
                <a:latin typeface="Calibri" panose="020F0502020204030204" pitchFamily="34" charset="0"/>
              </a:rPr>
              <a:t>?</a:t>
            </a:r>
          </a:p>
        </p:txBody>
      </p:sp>
      <p:sp>
        <p:nvSpPr>
          <p:cNvPr id="41" name="Text Box 49"/>
          <p:cNvSpPr txBox="1">
            <a:spLocks noChangeArrowheads="1"/>
          </p:cNvSpPr>
          <p:nvPr/>
        </p:nvSpPr>
        <p:spPr bwMode="auto">
          <a:xfrm>
            <a:off x="266267" y="6217648"/>
            <a:ext cx="8329164" cy="397032"/>
          </a:xfrm>
          <a:prstGeom prst="rect">
            <a:avLst/>
          </a:prstGeom>
          <a:noFill/>
          <a:ln w="9525">
            <a:noFill/>
            <a:miter lim="800000"/>
            <a:headEnd/>
            <a:tailEnd/>
          </a:ln>
        </p:spPr>
        <p:txBody>
          <a:bodyPr wrap="square">
            <a:spAutoFit/>
          </a:bodyPr>
          <a:lstStyle/>
          <a:p>
            <a:pPr algn="just">
              <a:lnSpc>
                <a:spcPct val="110000"/>
              </a:lnSpc>
              <a:spcBef>
                <a:spcPts val="600"/>
              </a:spcBef>
            </a:pPr>
            <a:r>
              <a:rPr lang="it-IT" altLang="it-IT" sz="900" b="1" dirty="0">
                <a:latin typeface="Calibri" panose="020F0502020204030204" pitchFamily="34" charset="0"/>
              </a:rPr>
              <a:t>Base campione:</a:t>
            </a:r>
            <a:r>
              <a:rPr lang="it-IT" altLang="it-IT" sz="900" dirty="0">
                <a:latin typeface="Calibri" panose="020F0502020204030204" pitchFamily="34" charset="0"/>
              </a:rPr>
              <a:t>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a:t>
            </a:r>
            <a:r>
              <a:rPr lang="it-IT" altLang="it-IT" sz="900" i="1" dirty="0">
                <a:latin typeface="Calibri" panose="020F0502020204030204" pitchFamily="34" charset="0"/>
              </a:rPr>
              <a:t> La somma delle percentuali è diversa da 100,0 in quanto erano  ammesse risposte multiple.</a:t>
            </a:r>
            <a:r>
              <a:rPr lang="it-IT" altLang="it-IT" sz="900" b="0" dirty="0">
                <a:latin typeface="Calibri" panose="020F0502020204030204" pitchFamily="34" charset="0"/>
              </a:rPr>
              <a:t> </a:t>
            </a:r>
            <a:r>
              <a:rPr lang="it-IT" altLang="it-IT" sz="900" b="1" dirty="0">
                <a:latin typeface="Calibri" panose="020F0502020204030204" pitchFamily="34" charset="0"/>
              </a:rPr>
              <a:t>I dati sono riportati all’universo.</a:t>
            </a:r>
          </a:p>
        </p:txBody>
      </p:sp>
      <p:sp>
        <p:nvSpPr>
          <p:cNvPr id="43" name="Titolo 1">
            <a:extLst>
              <a:ext uri="{FF2B5EF4-FFF2-40B4-BE49-F238E27FC236}">
                <a16:creationId xmlns:a16="http://schemas.microsoft.com/office/drawing/2014/main" xmlns="" id="{A50F76D2-F16B-43C8-9B61-546F669D9A50}"/>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Formazione aziendale | </a:t>
            </a:r>
            <a:r>
              <a:rPr lang="it-IT" sz="2200" dirty="0">
                <a:solidFill>
                  <a:schemeClr val="tx1">
                    <a:lumMod val="85000"/>
                    <a:lumOff val="15000"/>
                  </a:schemeClr>
                </a:solidFill>
                <a:latin typeface="Calibri" panose="020F0502020204030204" pitchFamily="34" charset="0"/>
                <a:cs typeface="Arial"/>
              </a:rPr>
              <a:t>…</a:t>
            </a:r>
            <a:r>
              <a:rPr lang="it-IT" sz="2200" u="sng" dirty="0">
                <a:solidFill>
                  <a:schemeClr val="tx1">
                    <a:lumMod val="85000"/>
                    <a:lumOff val="15000"/>
                  </a:schemeClr>
                </a:solidFill>
                <a:latin typeface="Calibri" panose="020F0502020204030204" pitchFamily="34" charset="0"/>
                <a:cs typeface="Arial"/>
              </a:rPr>
              <a:t>marketing</a:t>
            </a:r>
            <a:r>
              <a:rPr lang="it-IT" sz="2200" dirty="0">
                <a:solidFill>
                  <a:schemeClr val="tx1">
                    <a:lumMod val="85000"/>
                    <a:lumOff val="15000"/>
                  </a:schemeClr>
                </a:solidFill>
                <a:latin typeface="Calibri" panose="020F0502020204030204" pitchFamily="34" charset="0"/>
                <a:cs typeface="Arial"/>
              </a:rPr>
              <a:t> e </a:t>
            </a:r>
            <a:r>
              <a:rPr lang="it-IT" sz="2200" u="sng" dirty="0">
                <a:solidFill>
                  <a:schemeClr val="tx1">
                    <a:lumMod val="85000"/>
                    <a:lumOff val="15000"/>
                  </a:schemeClr>
                </a:solidFill>
                <a:latin typeface="Calibri" panose="020F0502020204030204" pitchFamily="34" charset="0"/>
                <a:cs typeface="Arial"/>
              </a:rPr>
              <a:t>relazione con la clientela</a:t>
            </a:r>
            <a:r>
              <a:rPr lang="it-IT" sz="2200" dirty="0">
                <a:solidFill>
                  <a:schemeClr val="tx1">
                    <a:lumMod val="85000"/>
                    <a:lumOff val="15000"/>
                  </a:schemeClr>
                </a:solidFill>
                <a:latin typeface="Calibri" panose="020F0502020204030204" pitchFamily="34" charset="0"/>
                <a:cs typeface="Arial"/>
              </a:rPr>
              <a:t>, </a:t>
            </a:r>
            <a:r>
              <a:rPr lang="it-IT" sz="2200" u="sng" dirty="0">
                <a:solidFill>
                  <a:schemeClr val="tx1">
                    <a:lumMod val="85000"/>
                    <a:lumOff val="15000"/>
                  </a:schemeClr>
                </a:solidFill>
                <a:latin typeface="Calibri" panose="020F0502020204030204" pitchFamily="34" charset="0"/>
                <a:cs typeface="Arial"/>
              </a:rPr>
              <a:t>informatica</a:t>
            </a:r>
            <a:r>
              <a:rPr lang="it-IT" sz="2200" dirty="0">
                <a:solidFill>
                  <a:schemeClr val="tx1">
                    <a:lumMod val="85000"/>
                    <a:lumOff val="15000"/>
                  </a:schemeClr>
                </a:solidFill>
                <a:latin typeface="Calibri" panose="020F0502020204030204" pitchFamily="34" charset="0"/>
                <a:cs typeface="Arial"/>
              </a:rPr>
              <a:t>, nuove dinamiche di </a:t>
            </a:r>
            <a:r>
              <a:rPr lang="it-IT" sz="2200" u="sng" dirty="0">
                <a:solidFill>
                  <a:schemeClr val="tx1">
                    <a:lumMod val="85000"/>
                    <a:lumOff val="15000"/>
                  </a:schemeClr>
                </a:solidFill>
                <a:latin typeface="Calibri" panose="020F0502020204030204" pitchFamily="34" charset="0"/>
                <a:cs typeface="Arial"/>
              </a:rPr>
              <a:t>consumo digitale</a:t>
            </a:r>
            <a:r>
              <a:rPr lang="it-IT" sz="2200" dirty="0">
                <a:solidFill>
                  <a:schemeClr val="tx1">
                    <a:lumMod val="85000"/>
                    <a:lumOff val="15000"/>
                  </a:schemeClr>
                </a:solidFill>
                <a:latin typeface="Calibri" panose="020F0502020204030204" pitchFamily="34" charset="0"/>
                <a:cs typeface="Arial"/>
              </a:rPr>
              <a:t> e </a:t>
            </a:r>
            <a:r>
              <a:rPr lang="it-IT" sz="2200" u="sng" dirty="0">
                <a:solidFill>
                  <a:schemeClr val="tx1">
                    <a:lumMod val="85000"/>
                    <a:lumOff val="15000"/>
                  </a:schemeClr>
                </a:solidFill>
                <a:latin typeface="Calibri" panose="020F0502020204030204" pitchFamily="34" charset="0"/>
                <a:cs typeface="Arial"/>
              </a:rPr>
              <a:t>social network</a:t>
            </a:r>
            <a:r>
              <a:rPr lang="it-IT" sz="2200" dirty="0">
                <a:solidFill>
                  <a:schemeClr val="tx1">
                    <a:lumMod val="85000"/>
                    <a:lumOff val="15000"/>
                  </a:schemeClr>
                </a:solidFill>
                <a:latin typeface="Calibri" panose="020F0502020204030204" pitchFamily="34" charset="0"/>
                <a:cs typeface="Arial"/>
              </a:rPr>
              <a:t> si confermano i </a:t>
            </a:r>
            <a:r>
              <a:rPr lang="it-IT" sz="2200" u="sng" dirty="0">
                <a:solidFill>
                  <a:schemeClr val="tx1">
                    <a:lumMod val="85000"/>
                    <a:lumOff val="15000"/>
                  </a:schemeClr>
                </a:solidFill>
                <a:latin typeface="Calibri" panose="020F0502020204030204" pitchFamily="34" charset="0"/>
                <a:cs typeface="Arial"/>
              </a:rPr>
              <a:t>principali fabbisogni formativi</a:t>
            </a:r>
            <a:r>
              <a:rPr lang="it-IT" sz="2200" dirty="0">
                <a:solidFill>
                  <a:schemeClr val="tx1">
                    <a:lumMod val="85000"/>
                    <a:lumOff val="15000"/>
                  </a:schemeClr>
                </a:solidFill>
                <a:latin typeface="Calibri" panose="020F0502020204030204" pitchFamily="34" charset="0"/>
                <a:cs typeface="Arial"/>
              </a:rPr>
              <a:t> delle imprese…</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44" name="Ovale 43">
            <a:extLst>
              <a:ext uri="{FF2B5EF4-FFF2-40B4-BE49-F238E27FC236}">
                <a16:creationId xmlns:a16="http://schemas.microsoft.com/office/drawing/2014/main" xmlns="" id="{FCAFEBE9-4DEA-49CF-BC27-5D27595576D4}"/>
              </a:ext>
            </a:extLst>
          </p:cNvPr>
          <p:cNvSpPr/>
          <p:nvPr/>
        </p:nvSpPr>
        <p:spPr bwMode="auto">
          <a:xfrm>
            <a:off x="3436821" y="2152386"/>
            <a:ext cx="684000" cy="684000"/>
          </a:xfrm>
          <a:prstGeom prst="ellipse">
            <a:avLst/>
          </a:prstGeom>
          <a:solidFill>
            <a:srgbClr val="008000"/>
          </a:solidFill>
          <a:ln w="12700" cap="flat" cmpd="sng" algn="ctr">
            <a:solidFill>
              <a:srgbClr val="7C96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45" name="Ovale 44">
            <a:extLst>
              <a:ext uri="{FF2B5EF4-FFF2-40B4-BE49-F238E27FC236}">
                <a16:creationId xmlns:a16="http://schemas.microsoft.com/office/drawing/2014/main" xmlns="" id="{CB0B3143-26B4-49B4-979D-D162760C1C56}"/>
              </a:ext>
            </a:extLst>
          </p:cNvPr>
          <p:cNvSpPr/>
          <p:nvPr/>
        </p:nvSpPr>
        <p:spPr bwMode="auto">
          <a:xfrm>
            <a:off x="3436821" y="3186786"/>
            <a:ext cx="684000" cy="684000"/>
          </a:xfrm>
          <a:prstGeom prst="ellipse">
            <a:avLst/>
          </a:prstGeom>
          <a:solidFill>
            <a:srgbClr val="008000"/>
          </a:solidFill>
          <a:ln w="12700" cap="flat" cmpd="sng" algn="ctr">
            <a:solidFill>
              <a:srgbClr val="7C96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46" name="Ovale 45">
            <a:extLst>
              <a:ext uri="{FF2B5EF4-FFF2-40B4-BE49-F238E27FC236}">
                <a16:creationId xmlns:a16="http://schemas.microsoft.com/office/drawing/2014/main" xmlns="" id="{58F88985-D309-4B74-8DC5-A3359A3FD160}"/>
              </a:ext>
            </a:extLst>
          </p:cNvPr>
          <p:cNvSpPr/>
          <p:nvPr/>
        </p:nvSpPr>
        <p:spPr bwMode="auto">
          <a:xfrm>
            <a:off x="3436821" y="4204953"/>
            <a:ext cx="684000" cy="684000"/>
          </a:xfrm>
          <a:prstGeom prst="ellipse">
            <a:avLst/>
          </a:prstGeom>
          <a:solidFill>
            <a:srgbClr val="008000"/>
          </a:solidFill>
          <a:ln w="12700" cap="flat" cmpd="sng" algn="ctr">
            <a:solidFill>
              <a:srgbClr val="7C96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48" name="Ovale 47">
            <a:extLst>
              <a:ext uri="{FF2B5EF4-FFF2-40B4-BE49-F238E27FC236}">
                <a16:creationId xmlns:a16="http://schemas.microsoft.com/office/drawing/2014/main" xmlns="" id="{48E8C3C9-1988-4AFF-A68A-97D29622613E}"/>
              </a:ext>
            </a:extLst>
          </p:cNvPr>
          <p:cNvSpPr/>
          <p:nvPr/>
        </p:nvSpPr>
        <p:spPr bwMode="auto">
          <a:xfrm>
            <a:off x="3436821" y="5255704"/>
            <a:ext cx="684000" cy="684000"/>
          </a:xfrm>
          <a:prstGeom prst="ellipse">
            <a:avLst/>
          </a:prstGeom>
          <a:solidFill>
            <a:schemeClr val="bg1">
              <a:alpha val="50196"/>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52" name="CasellaDiTesto 51">
            <a:extLst>
              <a:ext uri="{FF2B5EF4-FFF2-40B4-BE49-F238E27FC236}">
                <a16:creationId xmlns:a16="http://schemas.microsoft.com/office/drawing/2014/main" xmlns="" id="{2AEC8B6F-8529-4E9A-B24F-56B528F4C937}"/>
              </a:ext>
            </a:extLst>
          </p:cNvPr>
          <p:cNvSpPr txBox="1"/>
          <p:nvPr/>
        </p:nvSpPr>
        <p:spPr>
          <a:xfrm>
            <a:off x="3387536" y="2263554"/>
            <a:ext cx="801823" cy="461665"/>
          </a:xfrm>
          <a:prstGeom prst="rect">
            <a:avLst/>
          </a:prstGeom>
          <a:noFill/>
        </p:spPr>
        <p:txBody>
          <a:bodyPr wrap="none" rtlCol="0">
            <a:spAutoFit/>
          </a:bodyPr>
          <a:lstStyle/>
          <a:p>
            <a:pPr algn="ctr"/>
            <a:r>
              <a:rPr lang="it-IT" sz="2400" b="1" dirty="0">
                <a:solidFill>
                  <a:schemeClr val="bg1"/>
                </a:solidFill>
                <a:latin typeface="Calibri" panose="020F0502020204030204" pitchFamily="34" charset="0"/>
              </a:rPr>
              <a:t>33</a:t>
            </a:r>
            <a:r>
              <a:rPr lang="it-IT" sz="1600" b="1" dirty="0">
                <a:solidFill>
                  <a:schemeClr val="bg1"/>
                </a:solidFill>
                <a:latin typeface="Calibri" panose="020F0502020204030204" pitchFamily="34" charset="0"/>
              </a:rPr>
              <a:t>,0%</a:t>
            </a:r>
          </a:p>
        </p:txBody>
      </p:sp>
      <p:sp>
        <p:nvSpPr>
          <p:cNvPr id="53" name="CasellaDiTesto 52">
            <a:extLst>
              <a:ext uri="{FF2B5EF4-FFF2-40B4-BE49-F238E27FC236}">
                <a16:creationId xmlns:a16="http://schemas.microsoft.com/office/drawing/2014/main" xmlns="" id="{8C239F24-64BD-4CF0-A6C0-015B924D2C13}"/>
              </a:ext>
            </a:extLst>
          </p:cNvPr>
          <p:cNvSpPr txBox="1"/>
          <p:nvPr/>
        </p:nvSpPr>
        <p:spPr>
          <a:xfrm>
            <a:off x="3351118" y="3297954"/>
            <a:ext cx="874657" cy="461665"/>
          </a:xfrm>
          <a:prstGeom prst="rect">
            <a:avLst/>
          </a:prstGeom>
          <a:noFill/>
        </p:spPr>
        <p:txBody>
          <a:bodyPr wrap="square" rtlCol="0">
            <a:spAutoFit/>
          </a:bodyPr>
          <a:lstStyle/>
          <a:p>
            <a:pPr algn="ctr"/>
            <a:r>
              <a:rPr lang="it-IT" sz="2400" b="1" dirty="0">
                <a:solidFill>
                  <a:schemeClr val="bg1"/>
                </a:solidFill>
                <a:latin typeface="Calibri" panose="020F0502020204030204" pitchFamily="34" charset="0"/>
              </a:rPr>
              <a:t>29</a:t>
            </a:r>
            <a:r>
              <a:rPr lang="it-IT" sz="1600" b="1" dirty="0">
                <a:solidFill>
                  <a:schemeClr val="bg1"/>
                </a:solidFill>
                <a:latin typeface="Calibri" panose="020F0502020204030204" pitchFamily="34" charset="0"/>
              </a:rPr>
              <a:t>,2%</a:t>
            </a:r>
          </a:p>
        </p:txBody>
      </p:sp>
      <p:sp>
        <p:nvSpPr>
          <p:cNvPr id="54" name="CasellaDiTesto 53">
            <a:extLst>
              <a:ext uri="{FF2B5EF4-FFF2-40B4-BE49-F238E27FC236}">
                <a16:creationId xmlns:a16="http://schemas.microsoft.com/office/drawing/2014/main" xmlns="" id="{8E041FFF-A461-4FBD-AC78-A5FEE27DE551}"/>
              </a:ext>
            </a:extLst>
          </p:cNvPr>
          <p:cNvSpPr txBox="1"/>
          <p:nvPr/>
        </p:nvSpPr>
        <p:spPr>
          <a:xfrm>
            <a:off x="3351118" y="4316121"/>
            <a:ext cx="874657" cy="461665"/>
          </a:xfrm>
          <a:prstGeom prst="rect">
            <a:avLst/>
          </a:prstGeom>
          <a:noFill/>
        </p:spPr>
        <p:txBody>
          <a:bodyPr wrap="square" rtlCol="0">
            <a:spAutoFit/>
          </a:bodyPr>
          <a:lstStyle/>
          <a:p>
            <a:pPr algn="ctr"/>
            <a:r>
              <a:rPr lang="it-IT" sz="2400" b="1" dirty="0">
                <a:solidFill>
                  <a:schemeClr val="bg1"/>
                </a:solidFill>
                <a:latin typeface="Calibri" panose="020F0502020204030204" pitchFamily="34" charset="0"/>
              </a:rPr>
              <a:t>17</a:t>
            </a:r>
            <a:r>
              <a:rPr lang="it-IT" sz="1600" b="1" dirty="0">
                <a:solidFill>
                  <a:schemeClr val="bg1"/>
                </a:solidFill>
                <a:latin typeface="Calibri" panose="020F0502020204030204" pitchFamily="34" charset="0"/>
              </a:rPr>
              <a:t>,0%</a:t>
            </a:r>
          </a:p>
        </p:txBody>
      </p:sp>
      <p:sp>
        <p:nvSpPr>
          <p:cNvPr id="55" name="CasellaDiTesto 54">
            <a:extLst>
              <a:ext uri="{FF2B5EF4-FFF2-40B4-BE49-F238E27FC236}">
                <a16:creationId xmlns:a16="http://schemas.microsoft.com/office/drawing/2014/main" xmlns="" id="{F9BC4467-8018-42F7-A555-A62D3A40CC47}"/>
              </a:ext>
            </a:extLst>
          </p:cNvPr>
          <p:cNvSpPr txBox="1"/>
          <p:nvPr/>
        </p:nvSpPr>
        <p:spPr>
          <a:xfrm>
            <a:off x="3351118" y="5366872"/>
            <a:ext cx="874657" cy="461665"/>
          </a:xfrm>
          <a:prstGeom prst="rect">
            <a:avLst/>
          </a:prstGeom>
          <a:noFill/>
        </p:spPr>
        <p:txBody>
          <a:bodyPr wrap="square" rtlCol="0">
            <a:spAutoFit/>
          </a:bodyPr>
          <a:lstStyle/>
          <a:p>
            <a:pPr algn="ctr"/>
            <a:r>
              <a:rPr lang="it-IT" sz="2400" b="1" dirty="0">
                <a:solidFill>
                  <a:srgbClr val="404040"/>
                </a:solidFill>
                <a:latin typeface="Calibri" panose="020F0502020204030204" pitchFamily="34" charset="0"/>
              </a:rPr>
              <a:t>15</a:t>
            </a:r>
            <a:r>
              <a:rPr lang="it-IT" sz="1600" b="1" dirty="0">
                <a:solidFill>
                  <a:srgbClr val="404040"/>
                </a:solidFill>
                <a:latin typeface="Calibri" panose="020F0502020204030204" pitchFamily="34" charset="0"/>
              </a:rPr>
              <a:t>,0%</a:t>
            </a:r>
          </a:p>
        </p:txBody>
      </p:sp>
      <p:sp>
        <p:nvSpPr>
          <p:cNvPr id="58" name="Rettangolo 57">
            <a:extLst>
              <a:ext uri="{FF2B5EF4-FFF2-40B4-BE49-F238E27FC236}">
                <a16:creationId xmlns:a16="http://schemas.microsoft.com/office/drawing/2014/main" xmlns="" id="{F905B94C-36F8-4EE6-8D7F-6D8F3858E429}"/>
              </a:ext>
            </a:extLst>
          </p:cNvPr>
          <p:cNvSpPr/>
          <p:nvPr/>
        </p:nvSpPr>
        <p:spPr>
          <a:xfrm>
            <a:off x="1071841" y="3236399"/>
            <a:ext cx="2131737" cy="584775"/>
          </a:xfrm>
          <a:prstGeom prst="rect">
            <a:avLst/>
          </a:prstGeom>
        </p:spPr>
        <p:txBody>
          <a:bodyPr wrap="none">
            <a:spAutoFit/>
          </a:bodyPr>
          <a:lstStyle/>
          <a:p>
            <a:r>
              <a:rPr lang="it-IT" sz="1600" dirty="0">
                <a:latin typeface="Calibri" panose="020F0502020204030204" pitchFamily="34" charset="0"/>
              </a:rPr>
              <a:t>Informatica e gestione </a:t>
            </a:r>
          </a:p>
          <a:p>
            <a:r>
              <a:rPr lang="it-IT" sz="1600" dirty="0">
                <a:latin typeface="Calibri" panose="020F0502020204030204" pitchFamily="34" charset="0"/>
              </a:rPr>
              <a:t>SW e HD</a:t>
            </a:r>
          </a:p>
        </p:txBody>
      </p:sp>
      <p:sp>
        <p:nvSpPr>
          <p:cNvPr id="59" name="Rettangolo 58">
            <a:extLst>
              <a:ext uri="{FF2B5EF4-FFF2-40B4-BE49-F238E27FC236}">
                <a16:creationId xmlns:a16="http://schemas.microsoft.com/office/drawing/2014/main" xmlns="" id="{1723EAD8-5613-42DA-A687-8B331FE1ECA2}"/>
              </a:ext>
            </a:extLst>
          </p:cNvPr>
          <p:cNvSpPr/>
          <p:nvPr/>
        </p:nvSpPr>
        <p:spPr>
          <a:xfrm>
            <a:off x="1071841" y="5305317"/>
            <a:ext cx="1848627" cy="584775"/>
          </a:xfrm>
          <a:prstGeom prst="rect">
            <a:avLst/>
          </a:prstGeom>
        </p:spPr>
        <p:txBody>
          <a:bodyPr wrap="square">
            <a:spAutoFit/>
          </a:bodyPr>
          <a:lstStyle/>
          <a:p>
            <a:r>
              <a:rPr lang="it-IT" sz="1600" dirty="0">
                <a:latin typeface="Calibri" panose="020F0502020204030204" pitchFamily="34" charset="0"/>
              </a:rPr>
              <a:t>Lingue straniere</a:t>
            </a:r>
          </a:p>
          <a:p>
            <a:endParaRPr lang="it-IT" sz="1600" dirty="0">
              <a:latin typeface="Calibri" panose="020F0502020204030204" pitchFamily="34" charset="0"/>
            </a:endParaRPr>
          </a:p>
        </p:txBody>
      </p:sp>
      <p:sp>
        <p:nvSpPr>
          <p:cNvPr id="61" name="Rettangolo 60">
            <a:extLst>
              <a:ext uri="{FF2B5EF4-FFF2-40B4-BE49-F238E27FC236}">
                <a16:creationId xmlns:a16="http://schemas.microsoft.com/office/drawing/2014/main" xmlns="" id="{5948DA49-C3E8-4027-B12D-7E8ADFE2E9C0}"/>
              </a:ext>
            </a:extLst>
          </p:cNvPr>
          <p:cNvSpPr/>
          <p:nvPr/>
        </p:nvSpPr>
        <p:spPr>
          <a:xfrm>
            <a:off x="1071841" y="2078888"/>
            <a:ext cx="1931323" cy="830997"/>
          </a:xfrm>
          <a:prstGeom prst="rect">
            <a:avLst/>
          </a:prstGeom>
        </p:spPr>
        <p:txBody>
          <a:bodyPr wrap="square">
            <a:spAutoFit/>
          </a:bodyPr>
          <a:lstStyle/>
          <a:p>
            <a:r>
              <a:rPr lang="it-IT" sz="1600" dirty="0">
                <a:latin typeface="Calibri" panose="020F0502020204030204" pitchFamily="34" charset="0"/>
              </a:rPr>
              <a:t>Marketing, vendite, relazione con il cliente</a:t>
            </a:r>
          </a:p>
        </p:txBody>
      </p:sp>
      <p:sp>
        <p:nvSpPr>
          <p:cNvPr id="63" name="Rettangolo 62">
            <a:extLst>
              <a:ext uri="{FF2B5EF4-FFF2-40B4-BE49-F238E27FC236}">
                <a16:creationId xmlns:a16="http://schemas.microsoft.com/office/drawing/2014/main" xmlns="" id="{01876FB2-0764-40AC-9D68-34F4E022FF48}"/>
              </a:ext>
            </a:extLst>
          </p:cNvPr>
          <p:cNvSpPr/>
          <p:nvPr/>
        </p:nvSpPr>
        <p:spPr>
          <a:xfrm>
            <a:off x="1071841" y="4131455"/>
            <a:ext cx="2278091" cy="830997"/>
          </a:xfrm>
          <a:prstGeom prst="rect">
            <a:avLst/>
          </a:prstGeom>
        </p:spPr>
        <p:txBody>
          <a:bodyPr wrap="square">
            <a:spAutoFit/>
          </a:bodyPr>
          <a:lstStyle/>
          <a:p>
            <a:r>
              <a:rPr lang="it-IT" sz="1600" dirty="0">
                <a:latin typeface="Calibri" panose="020F0502020204030204" pitchFamily="34" charset="0"/>
              </a:rPr>
              <a:t>Nuove dinamiche di consumo, social network e vendite on-line</a:t>
            </a:r>
          </a:p>
        </p:txBody>
      </p:sp>
      <p:sp>
        <p:nvSpPr>
          <p:cNvPr id="64" name="Rettangolo 63">
            <a:extLst>
              <a:ext uri="{FF2B5EF4-FFF2-40B4-BE49-F238E27FC236}">
                <a16:creationId xmlns:a16="http://schemas.microsoft.com/office/drawing/2014/main" xmlns="" id="{AC74C72C-88B6-4E99-B870-0DBC3A2175C0}"/>
              </a:ext>
            </a:extLst>
          </p:cNvPr>
          <p:cNvSpPr/>
          <p:nvPr/>
        </p:nvSpPr>
        <p:spPr>
          <a:xfrm>
            <a:off x="5420787" y="2201999"/>
            <a:ext cx="1826602" cy="584775"/>
          </a:xfrm>
          <a:prstGeom prst="rect">
            <a:avLst/>
          </a:prstGeom>
        </p:spPr>
        <p:txBody>
          <a:bodyPr wrap="square">
            <a:spAutoFit/>
          </a:bodyPr>
          <a:lstStyle/>
          <a:p>
            <a:r>
              <a:rPr lang="it-IT" sz="1600" dirty="0">
                <a:latin typeface="Calibri" panose="020F0502020204030204" pitchFamily="34" charset="0"/>
              </a:rPr>
              <a:t>Gestione risorse umane</a:t>
            </a:r>
          </a:p>
        </p:txBody>
      </p:sp>
      <p:sp>
        <p:nvSpPr>
          <p:cNvPr id="65" name="Rettangolo 64">
            <a:extLst>
              <a:ext uri="{FF2B5EF4-FFF2-40B4-BE49-F238E27FC236}">
                <a16:creationId xmlns:a16="http://schemas.microsoft.com/office/drawing/2014/main" xmlns="" id="{9A321197-BA45-47FB-9F2C-31FDEDD27903}"/>
              </a:ext>
            </a:extLst>
          </p:cNvPr>
          <p:cNvSpPr/>
          <p:nvPr/>
        </p:nvSpPr>
        <p:spPr>
          <a:xfrm>
            <a:off x="5420787" y="4254566"/>
            <a:ext cx="2073444" cy="584775"/>
          </a:xfrm>
          <a:prstGeom prst="rect">
            <a:avLst/>
          </a:prstGeom>
        </p:spPr>
        <p:txBody>
          <a:bodyPr wrap="square">
            <a:spAutoFit/>
          </a:bodyPr>
          <a:lstStyle/>
          <a:p>
            <a:r>
              <a:rPr lang="it-IT" sz="1600" dirty="0">
                <a:latin typeface="Calibri" panose="020F0502020204030204" pitchFamily="34" charset="0"/>
              </a:rPr>
              <a:t>Amministrazione, finanza e controllo</a:t>
            </a:r>
          </a:p>
        </p:txBody>
      </p:sp>
      <p:sp>
        <p:nvSpPr>
          <p:cNvPr id="66" name="Rettangolo 65">
            <a:extLst>
              <a:ext uri="{FF2B5EF4-FFF2-40B4-BE49-F238E27FC236}">
                <a16:creationId xmlns:a16="http://schemas.microsoft.com/office/drawing/2014/main" xmlns="" id="{9C8C9EF3-2B8C-4027-9657-461FF61AA8E2}"/>
              </a:ext>
            </a:extLst>
          </p:cNvPr>
          <p:cNvSpPr/>
          <p:nvPr/>
        </p:nvSpPr>
        <p:spPr>
          <a:xfrm>
            <a:off x="5420787" y="5305317"/>
            <a:ext cx="2217460" cy="584775"/>
          </a:xfrm>
          <a:prstGeom prst="rect">
            <a:avLst/>
          </a:prstGeom>
        </p:spPr>
        <p:txBody>
          <a:bodyPr wrap="square">
            <a:spAutoFit/>
          </a:bodyPr>
          <a:lstStyle/>
          <a:p>
            <a:r>
              <a:rPr lang="it-IT" sz="1600" dirty="0">
                <a:latin typeface="Calibri" panose="020F0502020204030204" pitchFamily="34" charset="0"/>
              </a:rPr>
              <a:t>Legislazione/normative specifiche di settore</a:t>
            </a:r>
          </a:p>
        </p:txBody>
      </p:sp>
      <p:sp>
        <p:nvSpPr>
          <p:cNvPr id="67" name="Rettangolo 66">
            <a:extLst>
              <a:ext uri="{FF2B5EF4-FFF2-40B4-BE49-F238E27FC236}">
                <a16:creationId xmlns:a16="http://schemas.microsoft.com/office/drawing/2014/main" xmlns="" id="{36E0D2CF-E741-465B-9D1F-272851DA2F58}"/>
              </a:ext>
            </a:extLst>
          </p:cNvPr>
          <p:cNvSpPr/>
          <p:nvPr/>
        </p:nvSpPr>
        <p:spPr>
          <a:xfrm>
            <a:off x="5420787" y="3236399"/>
            <a:ext cx="1785412" cy="584775"/>
          </a:xfrm>
          <a:prstGeom prst="rect">
            <a:avLst/>
          </a:prstGeom>
        </p:spPr>
        <p:txBody>
          <a:bodyPr wrap="square">
            <a:spAutoFit/>
          </a:bodyPr>
          <a:lstStyle/>
          <a:p>
            <a:r>
              <a:rPr lang="it-IT" sz="1600" dirty="0">
                <a:latin typeface="Calibri" panose="020F0502020204030204" pitchFamily="34" charset="0"/>
              </a:rPr>
              <a:t>Sicurezza sul lavoro</a:t>
            </a:r>
          </a:p>
        </p:txBody>
      </p:sp>
      <p:sp>
        <p:nvSpPr>
          <p:cNvPr id="70" name="Ovale 69">
            <a:extLst>
              <a:ext uri="{FF2B5EF4-FFF2-40B4-BE49-F238E27FC236}">
                <a16:creationId xmlns:a16="http://schemas.microsoft.com/office/drawing/2014/main" xmlns="" id="{798CEB68-06AE-461E-8E4A-BA15351E9A3C}"/>
              </a:ext>
            </a:extLst>
          </p:cNvPr>
          <p:cNvSpPr/>
          <p:nvPr/>
        </p:nvSpPr>
        <p:spPr bwMode="auto">
          <a:xfrm>
            <a:off x="7816905" y="2152386"/>
            <a:ext cx="684000" cy="684000"/>
          </a:xfrm>
          <a:prstGeom prst="ellipse">
            <a:avLst/>
          </a:prstGeom>
          <a:solidFill>
            <a:schemeClr val="bg1">
              <a:alpha val="50196"/>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71" name="Ovale 70">
            <a:extLst>
              <a:ext uri="{FF2B5EF4-FFF2-40B4-BE49-F238E27FC236}">
                <a16:creationId xmlns:a16="http://schemas.microsoft.com/office/drawing/2014/main" xmlns="" id="{779EF265-91A5-451F-9D88-E80F0DC491B1}"/>
              </a:ext>
            </a:extLst>
          </p:cNvPr>
          <p:cNvSpPr/>
          <p:nvPr/>
        </p:nvSpPr>
        <p:spPr bwMode="auto">
          <a:xfrm>
            <a:off x="7816905" y="3186786"/>
            <a:ext cx="684000" cy="684000"/>
          </a:xfrm>
          <a:prstGeom prst="ellipse">
            <a:avLst/>
          </a:prstGeom>
          <a:solidFill>
            <a:schemeClr val="bg1">
              <a:alpha val="50196"/>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72" name="Ovale 71">
            <a:extLst>
              <a:ext uri="{FF2B5EF4-FFF2-40B4-BE49-F238E27FC236}">
                <a16:creationId xmlns:a16="http://schemas.microsoft.com/office/drawing/2014/main" xmlns="" id="{CA799291-2E42-4885-BD2B-D8D9AE9F7C9C}"/>
              </a:ext>
            </a:extLst>
          </p:cNvPr>
          <p:cNvSpPr/>
          <p:nvPr/>
        </p:nvSpPr>
        <p:spPr bwMode="auto">
          <a:xfrm>
            <a:off x="7816905" y="4204953"/>
            <a:ext cx="684000" cy="684000"/>
          </a:xfrm>
          <a:prstGeom prst="ellipse">
            <a:avLst/>
          </a:prstGeom>
          <a:solidFill>
            <a:schemeClr val="bg1">
              <a:alpha val="50196"/>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73" name="Ovale 72">
            <a:extLst>
              <a:ext uri="{FF2B5EF4-FFF2-40B4-BE49-F238E27FC236}">
                <a16:creationId xmlns:a16="http://schemas.microsoft.com/office/drawing/2014/main" xmlns="" id="{9EC78E17-2BBA-4E13-BBF9-D1791D4AE464}"/>
              </a:ext>
            </a:extLst>
          </p:cNvPr>
          <p:cNvSpPr/>
          <p:nvPr/>
        </p:nvSpPr>
        <p:spPr bwMode="auto">
          <a:xfrm>
            <a:off x="7816905" y="5255704"/>
            <a:ext cx="684000" cy="684000"/>
          </a:xfrm>
          <a:prstGeom prst="ellipse">
            <a:avLst/>
          </a:prstGeom>
          <a:solidFill>
            <a:schemeClr val="bg1">
              <a:alpha val="50196"/>
            </a:scheme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a:ln>
                <a:noFill/>
              </a:ln>
              <a:solidFill>
                <a:schemeClr val="tx1"/>
              </a:solidFill>
              <a:effectLst/>
              <a:latin typeface="Calibri" panose="020F0502020204030204" pitchFamily="34" charset="0"/>
            </a:endParaRPr>
          </a:p>
        </p:txBody>
      </p:sp>
      <p:sp>
        <p:nvSpPr>
          <p:cNvPr id="76" name="CasellaDiTesto 75">
            <a:extLst>
              <a:ext uri="{FF2B5EF4-FFF2-40B4-BE49-F238E27FC236}">
                <a16:creationId xmlns:a16="http://schemas.microsoft.com/office/drawing/2014/main" xmlns="" id="{980DC1CD-0CF5-4FC9-A312-CA2F90DEF63A}"/>
              </a:ext>
            </a:extLst>
          </p:cNvPr>
          <p:cNvSpPr txBox="1"/>
          <p:nvPr/>
        </p:nvSpPr>
        <p:spPr>
          <a:xfrm>
            <a:off x="7750201" y="2263554"/>
            <a:ext cx="801823" cy="461665"/>
          </a:xfrm>
          <a:prstGeom prst="rect">
            <a:avLst/>
          </a:prstGeom>
          <a:noFill/>
        </p:spPr>
        <p:txBody>
          <a:bodyPr wrap="none" rtlCol="0">
            <a:spAutoFit/>
          </a:bodyPr>
          <a:lstStyle/>
          <a:p>
            <a:pPr algn="ctr"/>
            <a:r>
              <a:rPr lang="it-IT" sz="2400" dirty="0">
                <a:solidFill>
                  <a:schemeClr val="tx1">
                    <a:lumMod val="75000"/>
                    <a:lumOff val="25000"/>
                  </a:schemeClr>
                </a:solidFill>
                <a:latin typeface="Calibri" panose="020F0502020204030204" pitchFamily="34" charset="0"/>
              </a:rPr>
              <a:t>14</a:t>
            </a:r>
            <a:r>
              <a:rPr lang="it-IT" sz="1600" dirty="0">
                <a:solidFill>
                  <a:schemeClr val="tx1">
                    <a:lumMod val="75000"/>
                    <a:lumOff val="25000"/>
                  </a:schemeClr>
                </a:solidFill>
                <a:latin typeface="Calibri" panose="020F0502020204030204" pitchFamily="34" charset="0"/>
              </a:rPr>
              <a:t>,4%</a:t>
            </a:r>
          </a:p>
        </p:txBody>
      </p:sp>
      <p:sp>
        <p:nvSpPr>
          <p:cNvPr id="77" name="CasellaDiTesto 76">
            <a:extLst>
              <a:ext uri="{FF2B5EF4-FFF2-40B4-BE49-F238E27FC236}">
                <a16:creationId xmlns:a16="http://schemas.microsoft.com/office/drawing/2014/main" xmlns="" id="{A837242C-9AF9-4892-8A50-21D29EE28E1B}"/>
              </a:ext>
            </a:extLst>
          </p:cNvPr>
          <p:cNvSpPr txBox="1"/>
          <p:nvPr/>
        </p:nvSpPr>
        <p:spPr>
          <a:xfrm>
            <a:off x="7733744" y="3297954"/>
            <a:ext cx="874657" cy="461665"/>
          </a:xfrm>
          <a:prstGeom prst="rect">
            <a:avLst/>
          </a:prstGeom>
          <a:noFill/>
        </p:spPr>
        <p:txBody>
          <a:bodyPr wrap="square" rtlCol="0">
            <a:spAutoFit/>
          </a:bodyPr>
          <a:lstStyle/>
          <a:p>
            <a:pPr algn="ctr"/>
            <a:r>
              <a:rPr lang="it-IT" sz="2400" dirty="0">
                <a:solidFill>
                  <a:schemeClr val="tx1">
                    <a:lumMod val="75000"/>
                    <a:lumOff val="25000"/>
                  </a:schemeClr>
                </a:solidFill>
                <a:latin typeface="Calibri" panose="020F0502020204030204" pitchFamily="34" charset="0"/>
              </a:rPr>
              <a:t>14</a:t>
            </a:r>
            <a:r>
              <a:rPr lang="it-IT" sz="1600" dirty="0">
                <a:solidFill>
                  <a:schemeClr val="tx1">
                    <a:lumMod val="75000"/>
                    <a:lumOff val="25000"/>
                  </a:schemeClr>
                </a:solidFill>
                <a:latin typeface="Calibri" panose="020F0502020204030204" pitchFamily="34" charset="0"/>
              </a:rPr>
              <a:t>,2%</a:t>
            </a:r>
          </a:p>
        </p:txBody>
      </p:sp>
      <p:sp>
        <p:nvSpPr>
          <p:cNvPr id="78" name="CasellaDiTesto 77">
            <a:extLst>
              <a:ext uri="{FF2B5EF4-FFF2-40B4-BE49-F238E27FC236}">
                <a16:creationId xmlns:a16="http://schemas.microsoft.com/office/drawing/2014/main" xmlns="" id="{223FABD0-FF38-46B3-8372-33B0DA3EAB9D}"/>
              </a:ext>
            </a:extLst>
          </p:cNvPr>
          <p:cNvSpPr txBox="1"/>
          <p:nvPr/>
        </p:nvSpPr>
        <p:spPr>
          <a:xfrm>
            <a:off x="7733743" y="4316121"/>
            <a:ext cx="874657" cy="461665"/>
          </a:xfrm>
          <a:prstGeom prst="rect">
            <a:avLst/>
          </a:prstGeom>
          <a:noFill/>
        </p:spPr>
        <p:txBody>
          <a:bodyPr wrap="square" rtlCol="0">
            <a:spAutoFit/>
          </a:bodyPr>
          <a:lstStyle/>
          <a:p>
            <a:pPr algn="ctr"/>
            <a:r>
              <a:rPr lang="it-IT" sz="2400" dirty="0">
                <a:solidFill>
                  <a:schemeClr val="tx1">
                    <a:lumMod val="75000"/>
                    <a:lumOff val="25000"/>
                  </a:schemeClr>
                </a:solidFill>
                <a:latin typeface="Calibri" panose="020F0502020204030204" pitchFamily="34" charset="0"/>
              </a:rPr>
              <a:t>14</a:t>
            </a:r>
            <a:r>
              <a:rPr lang="it-IT" sz="1600" dirty="0">
                <a:solidFill>
                  <a:schemeClr val="tx1">
                    <a:lumMod val="75000"/>
                    <a:lumOff val="25000"/>
                  </a:schemeClr>
                </a:solidFill>
                <a:latin typeface="Calibri" panose="020F0502020204030204" pitchFamily="34" charset="0"/>
              </a:rPr>
              <a:t>,0%</a:t>
            </a:r>
          </a:p>
        </p:txBody>
      </p:sp>
      <p:sp>
        <p:nvSpPr>
          <p:cNvPr id="79" name="CasellaDiTesto 78">
            <a:extLst>
              <a:ext uri="{FF2B5EF4-FFF2-40B4-BE49-F238E27FC236}">
                <a16:creationId xmlns:a16="http://schemas.microsoft.com/office/drawing/2014/main" xmlns="" id="{82E491F9-3C9B-4083-B0E8-B742433B026D}"/>
              </a:ext>
            </a:extLst>
          </p:cNvPr>
          <p:cNvSpPr txBox="1"/>
          <p:nvPr/>
        </p:nvSpPr>
        <p:spPr>
          <a:xfrm>
            <a:off x="7713784" y="5366872"/>
            <a:ext cx="874657" cy="461665"/>
          </a:xfrm>
          <a:prstGeom prst="rect">
            <a:avLst/>
          </a:prstGeom>
          <a:noFill/>
        </p:spPr>
        <p:txBody>
          <a:bodyPr wrap="square" rtlCol="0">
            <a:spAutoFit/>
          </a:bodyPr>
          <a:lstStyle/>
          <a:p>
            <a:pPr algn="ctr"/>
            <a:r>
              <a:rPr lang="it-IT" sz="2400" dirty="0">
                <a:solidFill>
                  <a:schemeClr val="tx1">
                    <a:lumMod val="75000"/>
                    <a:lumOff val="25000"/>
                  </a:schemeClr>
                </a:solidFill>
                <a:latin typeface="Calibri" panose="020F0502020204030204" pitchFamily="34" charset="0"/>
              </a:rPr>
              <a:t>11</a:t>
            </a:r>
            <a:r>
              <a:rPr lang="it-IT" sz="1600" dirty="0">
                <a:solidFill>
                  <a:schemeClr val="tx1">
                    <a:lumMod val="75000"/>
                    <a:lumOff val="25000"/>
                  </a:schemeClr>
                </a:solidFill>
                <a:latin typeface="Calibri" panose="020F0502020204030204" pitchFamily="34" charset="0"/>
              </a:rPr>
              <a:t>,0%</a:t>
            </a:r>
          </a:p>
        </p:txBody>
      </p:sp>
      <p:pic>
        <p:nvPicPr>
          <p:cNvPr id="101" name="Elemento grafico 100">
            <a:extLst>
              <a:ext uri="{FF2B5EF4-FFF2-40B4-BE49-F238E27FC236}">
                <a16:creationId xmlns:a16="http://schemas.microsoft.com/office/drawing/2014/main" xmlns="" id="{7E59FFE7-4139-41B9-A710-1141D6C0EA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80062" y="2224386"/>
            <a:ext cx="540000" cy="540000"/>
          </a:xfrm>
          <a:prstGeom prst="rect">
            <a:avLst/>
          </a:prstGeom>
        </p:spPr>
      </p:pic>
      <p:pic>
        <p:nvPicPr>
          <p:cNvPr id="3" name="Elemento grafico 2">
            <a:extLst>
              <a:ext uri="{FF2B5EF4-FFF2-40B4-BE49-F238E27FC236}">
                <a16:creationId xmlns:a16="http://schemas.microsoft.com/office/drawing/2014/main" xmlns="" id="{00669239-7CC9-4C06-9773-C766867018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7278" y="2224386"/>
            <a:ext cx="540000" cy="540000"/>
          </a:xfrm>
          <a:prstGeom prst="rect">
            <a:avLst/>
          </a:prstGeom>
        </p:spPr>
      </p:pic>
      <p:pic>
        <p:nvPicPr>
          <p:cNvPr id="6" name="Elemento grafico 5">
            <a:extLst>
              <a:ext uri="{FF2B5EF4-FFF2-40B4-BE49-F238E27FC236}">
                <a16:creationId xmlns:a16="http://schemas.microsoft.com/office/drawing/2014/main" xmlns="" id="{61407E93-BC1B-414C-B097-3E51755403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7278" y="5327704"/>
            <a:ext cx="540000" cy="540000"/>
          </a:xfrm>
          <a:prstGeom prst="rect">
            <a:avLst/>
          </a:prstGeom>
        </p:spPr>
      </p:pic>
      <p:pic>
        <p:nvPicPr>
          <p:cNvPr id="102" name="Elemento grafico 101">
            <a:extLst>
              <a:ext uri="{FF2B5EF4-FFF2-40B4-BE49-F238E27FC236}">
                <a16:creationId xmlns:a16="http://schemas.microsoft.com/office/drawing/2014/main" xmlns="" id="{27F99D1F-453B-4020-B1B8-6A91F967C5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7278" y="3258786"/>
            <a:ext cx="540000" cy="540000"/>
          </a:xfrm>
          <a:prstGeom prst="rect">
            <a:avLst/>
          </a:prstGeom>
        </p:spPr>
      </p:pic>
      <p:pic>
        <p:nvPicPr>
          <p:cNvPr id="112" name="Elemento grafico 111">
            <a:extLst>
              <a:ext uri="{FF2B5EF4-FFF2-40B4-BE49-F238E27FC236}">
                <a16:creationId xmlns:a16="http://schemas.microsoft.com/office/drawing/2014/main" xmlns="" id="{23952EE2-91F8-4B90-B8D0-0E0849B5A2E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77278" y="4276953"/>
            <a:ext cx="540000" cy="540000"/>
          </a:xfrm>
          <a:prstGeom prst="rect">
            <a:avLst/>
          </a:prstGeom>
        </p:spPr>
      </p:pic>
      <p:pic>
        <p:nvPicPr>
          <p:cNvPr id="114" name="Elemento grafico 113">
            <a:extLst>
              <a:ext uri="{FF2B5EF4-FFF2-40B4-BE49-F238E27FC236}">
                <a16:creationId xmlns:a16="http://schemas.microsoft.com/office/drawing/2014/main" xmlns="" id="{C20210F4-FD2C-46EE-8050-81C33DCD756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780062" y="4276953"/>
            <a:ext cx="540000" cy="540000"/>
          </a:xfrm>
          <a:prstGeom prst="rect">
            <a:avLst/>
          </a:prstGeom>
        </p:spPr>
      </p:pic>
      <p:pic>
        <p:nvPicPr>
          <p:cNvPr id="116" name="Elemento grafico 115">
            <a:extLst>
              <a:ext uri="{FF2B5EF4-FFF2-40B4-BE49-F238E27FC236}">
                <a16:creationId xmlns:a16="http://schemas.microsoft.com/office/drawing/2014/main" xmlns="" id="{7ECFCA75-A0B7-4690-A7F4-56DAAAE7A77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780062" y="3258786"/>
            <a:ext cx="540000" cy="540000"/>
          </a:xfrm>
          <a:prstGeom prst="rect">
            <a:avLst/>
          </a:prstGeom>
        </p:spPr>
      </p:pic>
      <p:pic>
        <p:nvPicPr>
          <p:cNvPr id="118" name="Elemento grafico 117">
            <a:extLst>
              <a:ext uri="{FF2B5EF4-FFF2-40B4-BE49-F238E27FC236}">
                <a16:creationId xmlns:a16="http://schemas.microsoft.com/office/drawing/2014/main" xmlns="" id="{4808EB4E-585F-412A-B398-7BC3D42DB77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780062" y="5327704"/>
            <a:ext cx="540000" cy="540000"/>
          </a:xfrm>
          <a:prstGeom prst="rect">
            <a:avLst/>
          </a:prstGeom>
        </p:spPr>
      </p:pic>
      <p:sp>
        <p:nvSpPr>
          <p:cNvPr id="42" name="Rettangolo 41">
            <a:extLst>
              <a:ext uri="{FF2B5EF4-FFF2-40B4-BE49-F238E27FC236}">
                <a16:creationId xmlns:a16="http://schemas.microsoft.com/office/drawing/2014/main" xmlns="" id="{E3FA6667-9A9D-4210-B436-11AD4513C695}"/>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20324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9"/>
          <p:cNvSpPr txBox="1">
            <a:spLocks noChangeArrowheads="1"/>
          </p:cNvSpPr>
          <p:nvPr/>
        </p:nvSpPr>
        <p:spPr bwMode="auto">
          <a:xfrm>
            <a:off x="266267" y="1476073"/>
            <a:ext cx="854177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a:r>
              <a:rPr lang="it-IT" sz="1600" b="0" dirty="0">
                <a:latin typeface="Calibri" panose="020F0502020204030204" pitchFamily="34" charset="0"/>
              </a:rPr>
              <a:t>Facendo uguale a 100 gli occupati della Sua impresa, quanti di questi in percentuale ritiene che nei prossimi due anni (2018-2019) saranno costituiti da «</a:t>
            </a:r>
            <a:r>
              <a:rPr lang="it-IT" sz="1600" u="sng" dirty="0">
                <a:latin typeface="Calibri" panose="020F0502020204030204" pitchFamily="34" charset="0"/>
              </a:rPr>
              <a:t>nuove professionalità</a:t>
            </a:r>
            <a:r>
              <a:rPr lang="it-IT" sz="1600" b="0" dirty="0">
                <a:latin typeface="Calibri" panose="020F0502020204030204" pitchFamily="34" charset="0"/>
              </a:rPr>
              <a:t>»? </a:t>
            </a:r>
          </a:p>
        </p:txBody>
      </p:sp>
      <p:sp>
        <p:nvSpPr>
          <p:cNvPr id="37" name="Text Box 49">
            <a:extLst>
              <a:ext uri="{FF2B5EF4-FFF2-40B4-BE49-F238E27FC236}">
                <a16:creationId xmlns:a16="http://schemas.microsoft.com/office/drawing/2014/main" xmlns="" id="{93CC657F-234C-4A6D-A43A-A68E63766773}"/>
              </a:ext>
            </a:extLst>
          </p:cNvPr>
          <p:cNvSpPr txBox="1">
            <a:spLocks noChangeArrowheads="1"/>
          </p:cNvSpPr>
          <p:nvPr/>
        </p:nvSpPr>
        <p:spPr bwMode="auto">
          <a:xfrm>
            <a:off x="266267" y="6365922"/>
            <a:ext cx="8672512" cy="244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Base campione: </a:t>
            </a:r>
            <a:r>
              <a:rPr lang="it-IT" altLang="it-IT" sz="900" b="0" dirty="0">
                <a:latin typeface="Calibri" panose="020F0502020204030204" pitchFamily="34" charset="0"/>
              </a:rPr>
              <a:t>829 casi. Esclusivamente i venditori </a:t>
            </a:r>
            <a:r>
              <a:rPr lang="it-IT" altLang="it-IT" sz="900" b="0" dirty="0" err="1">
                <a:latin typeface="Calibri" panose="020F0502020204030204" pitchFamily="34" charset="0"/>
              </a:rPr>
              <a:t>automotive</a:t>
            </a:r>
            <a:r>
              <a:rPr lang="it-IT" altLang="it-IT" sz="900" b="0" dirty="0">
                <a:latin typeface="Calibri" panose="020F0502020204030204" pitchFamily="34" charset="0"/>
              </a:rPr>
              <a:t> (4w e 2w). </a:t>
            </a:r>
            <a:r>
              <a:rPr lang="it-IT" altLang="ja-JP" sz="900" dirty="0">
                <a:latin typeface="Calibri" panose="020F0502020204030204" pitchFamily="34" charset="0"/>
              </a:rPr>
              <a:t>I dati sono riportati all’universo</a:t>
            </a:r>
            <a:endParaRPr lang="it-IT" altLang="it-IT" sz="900" dirty="0">
              <a:latin typeface="Calibri" panose="020F0502020204030204" pitchFamily="34" charset="0"/>
            </a:endParaRPr>
          </a:p>
        </p:txBody>
      </p:sp>
      <p:sp>
        <p:nvSpPr>
          <p:cNvPr id="18" name="Titolo 1">
            <a:extLst>
              <a:ext uri="{FF2B5EF4-FFF2-40B4-BE49-F238E27FC236}">
                <a16:creationId xmlns:a16="http://schemas.microsoft.com/office/drawing/2014/main" xmlns="" id="{8C405CF7-8C68-4AC3-BEC6-AA1227FB4EE9}"/>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Formazione aziendale | </a:t>
            </a:r>
            <a:r>
              <a:rPr lang="it-IT" sz="2200" dirty="0">
                <a:solidFill>
                  <a:schemeClr val="tx1">
                    <a:lumMod val="85000"/>
                    <a:lumOff val="15000"/>
                  </a:schemeClr>
                </a:solidFill>
                <a:latin typeface="Calibri" panose="020F0502020204030204" pitchFamily="34" charset="0"/>
                <a:cs typeface="Arial"/>
              </a:rPr>
              <a:t>…le imprese del comparto sono intenzionate ad </a:t>
            </a:r>
            <a:r>
              <a:rPr lang="it-IT" sz="2200" u="sng" dirty="0">
                <a:solidFill>
                  <a:schemeClr val="tx1">
                    <a:lumMod val="85000"/>
                    <a:lumOff val="15000"/>
                  </a:schemeClr>
                </a:solidFill>
                <a:latin typeface="Calibri" panose="020F0502020204030204" pitchFamily="34" charset="0"/>
                <a:cs typeface="Arial"/>
              </a:rPr>
              <a:t>investire in nuove professionalità</a:t>
            </a:r>
            <a:r>
              <a:rPr lang="it-IT" sz="2200" dirty="0">
                <a:solidFill>
                  <a:schemeClr val="tx1">
                    <a:lumMod val="85000"/>
                    <a:lumOff val="15000"/>
                  </a:schemeClr>
                </a:solidFill>
                <a:latin typeface="Calibri" panose="020F0502020204030204" pitchFamily="34" charset="0"/>
                <a:cs typeface="Arial"/>
              </a:rPr>
              <a:t> nei prossimi due anni… la percentuale cresce proporzionalmente al crescere della dimensione dell’impresa…</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60" name="Rettangolo 59">
            <a:extLst>
              <a:ext uri="{FF2B5EF4-FFF2-40B4-BE49-F238E27FC236}">
                <a16:creationId xmlns:a16="http://schemas.microsoft.com/office/drawing/2014/main" xmlns="" id="{5AED076D-6DAE-4953-93AC-AB62FEC804C0}"/>
              </a:ext>
            </a:extLst>
          </p:cNvPr>
          <p:cNvSpPr/>
          <p:nvPr/>
        </p:nvSpPr>
        <p:spPr>
          <a:xfrm>
            <a:off x="6976915" y="5014917"/>
            <a:ext cx="2000541" cy="646331"/>
          </a:xfrm>
          <a:prstGeom prst="rect">
            <a:avLst/>
          </a:prstGeom>
        </p:spPr>
        <p:txBody>
          <a:bodyPr wrap="square">
            <a:spAutoFit/>
          </a:bodyPr>
          <a:lstStyle/>
          <a:p>
            <a:r>
              <a:rPr lang="it-IT" sz="1200" i="1" dirty="0">
                <a:solidFill>
                  <a:srgbClr val="1F4E79"/>
                </a:solidFill>
                <a:latin typeface="Calibri" panose="020F0502020204030204" pitchFamily="34" charset="0"/>
              </a:rPr>
              <a:t>% occupati</a:t>
            </a:r>
            <a:r>
              <a:rPr lang="it-IT" sz="1200" b="0" i="1" dirty="0">
                <a:solidFill>
                  <a:srgbClr val="1F4E79"/>
                </a:solidFill>
                <a:latin typeface="Calibri" panose="020F0502020204030204" pitchFamily="34" charset="0"/>
              </a:rPr>
              <a:t> - professionalità </a:t>
            </a:r>
            <a:r>
              <a:rPr lang="it-IT" sz="1200" b="0" i="1" u="sng" dirty="0">
                <a:solidFill>
                  <a:srgbClr val="1F4E79"/>
                </a:solidFill>
                <a:latin typeface="Calibri" panose="020F0502020204030204" pitchFamily="34" charset="0"/>
              </a:rPr>
              <a:t>nuove per l’impresa e nuove per il mercato</a:t>
            </a:r>
            <a:endParaRPr lang="it-IT" sz="1200" b="0" dirty="0">
              <a:solidFill>
                <a:srgbClr val="1F4E79"/>
              </a:solidFill>
              <a:latin typeface="Calibri" panose="020F0502020204030204" pitchFamily="34" charset="0"/>
            </a:endParaRPr>
          </a:p>
        </p:txBody>
      </p:sp>
      <p:sp>
        <p:nvSpPr>
          <p:cNvPr id="61" name="Rettangolo 60">
            <a:extLst>
              <a:ext uri="{FF2B5EF4-FFF2-40B4-BE49-F238E27FC236}">
                <a16:creationId xmlns:a16="http://schemas.microsoft.com/office/drawing/2014/main" xmlns="" id="{D28D3CC8-F0CE-43BE-B75A-65924E1BAC03}"/>
              </a:ext>
            </a:extLst>
          </p:cNvPr>
          <p:cNvSpPr/>
          <p:nvPr/>
        </p:nvSpPr>
        <p:spPr>
          <a:xfrm>
            <a:off x="6976915" y="4335628"/>
            <a:ext cx="2000543" cy="646331"/>
          </a:xfrm>
          <a:prstGeom prst="rect">
            <a:avLst/>
          </a:prstGeom>
        </p:spPr>
        <p:txBody>
          <a:bodyPr wrap="square">
            <a:spAutoFit/>
          </a:bodyPr>
          <a:lstStyle/>
          <a:p>
            <a:r>
              <a:rPr lang="it-IT" sz="1200" i="1" dirty="0">
                <a:solidFill>
                  <a:schemeClr val="accent2">
                    <a:lumMod val="60000"/>
                    <a:lumOff val="40000"/>
                  </a:schemeClr>
                </a:solidFill>
                <a:latin typeface="Calibri" panose="020F0502020204030204" pitchFamily="34" charset="0"/>
              </a:rPr>
              <a:t>% occupati</a:t>
            </a:r>
            <a:r>
              <a:rPr lang="it-IT" sz="1200" b="0" i="1" dirty="0">
                <a:solidFill>
                  <a:schemeClr val="accent2">
                    <a:lumMod val="60000"/>
                    <a:lumOff val="40000"/>
                  </a:schemeClr>
                </a:solidFill>
                <a:latin typeface="Calibri" panose="020F0502020204030204" pitchFamily="34" charset="0"/>
              </a:rPr>
              <a:t> - professionalità </a:t>
            </a:r>
            <a:r>
              <a:rPr lang="it-IT" sz="1200" b="0" i="1" u="sng" dirty="0">
                <a:solidFill>
                  <a:schemeClr val="accent2">
                    <a:lumMod val="60000"/>
                    <a:lumOff val="40000"/>
                  </a:schemeClr>
                </a:solidFill>
                <a:latin typeface="Calibri" panose="020F0502020204030204" pitchFamily="34" charset="0"/>
              </a:rPr>
              <a:t>nuove per l’impresa</a:t>
            </a:r>
          </a:p>
          <a:p>
            <a:r>
              <a:rPr lang="it-IT" sz="1200" b="0" i="1" u="sng" dirty="0">
                <a:solidFill>
                  <a:schemeClr val="accent2">
                    <a:lumMod val="60000"/>
                    <a:lumOff val="40000"/>
                  </a:schemeClr>
                </a:solidFill>
                <a:latin typeface="Calibri" panose="020F0502020204030204" pitchFamily="34" charset="0"/>
              </a:rPr>
              <a:t>ma non per il mercato</a:t>
            </a:r>
            <a:endParaRPr lang="it-IT" sz="1200" b="0" dirty="0">
              <a:solidFill>
                <a:schemeClr val="accent2">
                  <a:lumMod val="60000"/>
                  <a:lumOff val="40000"/>
                </a:schemeClr>
              </a:solidFill>
              <a:latin typeface="Calibri" panose="020F0502020204030204" pitchFamily="34" charset="0"/>
            </a:endParaRPr>
          </a:p>
        </p:txBody>
      </p:sp>
      <p:sp>
        <p:nvSpPr>
          <p:cNvPr id="62" name="Rettangolo 61">
            <a:extLst>
              <a:ext uri="{FF2B5EF4-FFF2-40B4-BE49-F238E27FC236}">
                <a16:creationId xmlns:a16="http://schemas.microsoft.com/office/drawing/2014/main" xmlns="" id="{299E171F-47B1-4102-8A84-9E5F9B34A51F}"/>
              </a:ext>
            </a:extLst>
          </p:cNvPr>
          <p:cNvSpPr/>
          <p:nvPr/>
        </p:nvSpPr>
        <p:spPr bwMode="auto">
          <a:xfrm>
            <a:off x="6799609" y="4600918"/>
            <a:ext cx="142108" cy="144016"/>
          </a:xfrm>
          <a:prstGeom prst="rect">
            <a:avLst/>
          </a:prstGeom>
          <a:solidFill>
            <a:srgbClr val="A3A3E0"/>
          </a:solidFill>
          <a:ln w="12700" cap="flat" cmpd="sng" algn="ctr">
            <a:solidFill>
              <a:srgbClr val="A3A3E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rgbClr val="A3A3E0"/>
              </a:solidFill>
              <a:effectLst/>
              <a:latin typeface="Arial" charset="0"/>
            </a:endParaRPr>
          </a:p>
        </p:txBody>
      </p:sp>
      <p:sp>
        <p:nvSpPr>
          <p:cNvPr id="63" name="Rettangolo 62">
            <a:extLst>
              <a:ext uri="{FF2B5EF4-FFF2-40B4-BE49-F238E27FC236}">
                <a16:creationId xmlns:a16="http://schemas.microsoft.com/office/drawing/2014/main" xmlns="" id="{B7E3B69E-34DA-48DD-AA14-3F89A72BB18F}"/>
              </a:ext>
            </a:extLst>
          </p:cNvPr>
          <p:cNvSpPr/>
          <p:nvPr/>
        </p:nvSpPr>
        <p:spPr bwMode="auto">
          <a:xfrm>
            <a:off x="6799609" y="5280207"/>
            <a:ext cx="142108" cy="144016"/>
          </a:xfrm>
          <a:prstGeom prst="rect">
            <a:avLst/>
          </a:prstGeom>
          <a:solidFill>
            <a:srgbClr val="1F497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4" name="Rettangolo 63">
            <a:extLst>
              <a:ext uri="{FF2B5EF4-FFF2-40B4-BE49-F238E27FC236}">
                <a16:creationId xmlns:a16="http://schemas.microsoft.com/office/drawing/2014/main" xmlns="" id="{7506FF0F-6481-4C81-8449-12AF6349B622}"/>
              </a:ext>
            </a:extLst>
          </p:cNvPr>
          <p:cNvSpPr/>
          <p:nvPr/>
        </p:nvSpPr>
        <p:spPr>
          <a:xfrm>
            <a:off x="6976915" y="3749799"/>
            <a:ext cx="2000541" cy="461665"/>
          </a:xfrm>
          <a:prstGeom prst="rect">
            <a:avLst/>
          </a:prstGeom>
        </p:spPr>
        <p:txBody>
          <a:bodyPr wrap="square">
            <a:spAutoFit/>
          </a:bodyPr>
          <a:lstStyle/>
          <a:p>
            <a:r>
              <a:rPr lang="it-IT" sz="1200" i="1" dirty="0">
                <a:solidFill>
                  <a:schemeClr val="bg2"/>
                </a:solidFill>
                <a:latin typeface="Calibri" panose="020F0502020204030204" pitchFamily="34" charset="0"/>
              </a:rPr>
              <a:t>% occupati</a:t>
            </a:r>
            <a:r>
              <a:rPr lang="it-IT" sz="1200" b="0" i="1" dirty="0">
                <a:solidFill>
                  <a:schemeClr val="bg2"/>
                </a:solidFill>
                <a:latin typeface="Calibri" panose="020F0502020204030204" pitchFamily="34" charset="0"/>
              </a:rPr>
              <a:t> - professionalità già esistenti</a:t>
            </a:r>
            <a:endParaRPr lang="it-IT" sz="1200" b="0" u="sng" dirty="0">
              <a:solidFill>
                <a:schemeClr val="bg2"/>
              </a:solidFill>
              <a:latin typeface="Calibri" panose="020F0502020204030204" pitchFamily="34" charset="0"/>
            </a:endParaRPr>
          </a:p>
        </p:txBody>
      </p:sp>
      <p:sp>
        <p:nvSpPr>
          <p:cNvPr id="65" name="Rettangolo 64">
            <a:extLst>
              <a:ext uri="{FF2B5EF4-FFF2-40B4-BE49-F238E27FC236}">
                <a16:creationId xmlns:a16="http://schemas.microsoft.com/office/drawing/2014/main" xmlns="" id="{BD127B28-E57D-4D37-9E9D-3995794C1FB9}"/>
              </a:ext>
            </a:extLst>
          </p:cNvPr>
          <p:cNvSpPr/>
          <p:nvPr/>
        </p:nvSpPr>
        <p:spPr bwMode="auto">
          <a:xfrm>
            <a:off x="6799609" y="3904668"/>
            <a:ext cx="142108" cy="144016"/>
          </a:xfrm>
          <a:prstGeom prst="rect">
            <a:avLst/>
          </a:prstGeom>
          <a:solidFill>
            <a:schemeClr val="bg1">
              <a:lumMod val="8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0" name="Connettore 2 19">
            <a:extLst>
              <a:ext uri="{FF2B5EF4-FFF2-40B4-BE49-F238E27FC236}">
                <a16:creationId xmlns:a16="http://schemas.microsoft.com/office/drawing/2014/main" xmlns="" id="{06112AA7-EF38-4BA0-83A3-C3D3A7B82D6D}"/>
              </a:ext>
            </a:extLst>
          </p:cNvPr>
          <p:cNvCxnSpPr>
            <a:cxnSpLocks/>
          </p:cNvCxnSpPr>
          <p:nvPr/>
        </p:nvCxnSpPr>
        <p:spPr bwMode="auto">
          <a:xfrm flipV="1">
            <a:off x="467544" y="5800739"/>
            <a:ext cx="6264696" cy="0"/>
          </a:xfrm>
          <a:prstGeom prst="straightConnector1">
            <a:avLst/>
          </a:prstGeom>
          <a:noFill/>
          <a:ln w="12700" cap="flat" cmpd="sng" algn="ctr">
            <a:solidFill>
              <a:schemeClr val="bg1">
                <a:lumMod val="50000"/>
              </a:schemeClr>
            </a:solidFill>
            <a:prstDash val="solid"/>
            <a:round/>
            <a:headEnd type="none" w="med" len="med"/>
            <a:tailEnd type="triangle"/>
          </a:ln>
          <a:effectLst/>
        </p:spPr>
      </p:cxnSp>
      <p:sp>
        <p:nvSpPr>
          <p:cNvPr id="2" name="Rettangolo 1">
            <a:extLst>
              <a:ext uri="{FF2B5EF4-FFF2-40B4-BE49-F238E27FC236}">
                <a16:creationId xmlns:a16="http://schemas.microsoft.com/office/drawing/2014/main" xmlns="" id="{EBDFCA39-F04D-4B4E-8586-730DE85AA53E}"/>
              </a:ext>
            </a:extLst>
          </p:cNvPr>
          <p:cNvSpPr/>
          <p:nvPr/>
        </p:nvSpPr>
        <p:spPr bwMode="auto">
          <a:xfrm>
            <a:off x="2072223" y="2540376"/>
            <a:ext cx="738989" cy="3253366"/>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22" name="Connettore 2 21">
            <a:extLst>
              <a:ext uri="{FF2B5EF4-FFF2-40B4-BE49-F238E27FC236}">
                <a16:creationId xmlns:a16="http://schemas.microsoft.com/office/drawing/2014/main" xmlns="" id="{85AD1D5E-E4BE-4AE4-8375-2F9F44DEC843}"/>
              </a:ext>
            </a:extLst>
          </p:cNvPr>
          <p:cNvCxnSpPr>
            <a:cxnSpLocks/>
          </p:cNvCxnSpPr>
          <p:nvPr/>
        </p:nvCxnSpPr>
        <p:spPr bwMode="auto">
          <a:xfrm flipV="1">
            <a:off x="870034" y="2314877"/>
            <a:ext cx="0" cy="3902980"/>
          </a:xfrm>
          <a:prstGeom prst="straightConnector1">
            <a:avLst/>
          </a:prstGeom>
          <a:noFill/>
          <a:ln w="12700" cap="flat" cmpd="sng" algn="ctr">
            <a:solidFill>
              <a:schemeClr val="bg1">
                <a:lumMod val="50000"/>
              </a:schemeClr>
            </a:solidFill>
            <a:prstDash val="solid"/>
            <a:round/>
            <a:headEnd type="none" w="med" len="med"/>
            <a:tailEnd type="triangle"/>
          </a:ln>
          <a:effectLst/>
        </p:spPr>
      </p:cxnSp>
      <p:sp>
        <p:nvSpPr>
          <p:cNvPr id="24" name="Rettangolo 23">
            <a:extLst>
              <a:ext uri="{FF2B5EF4-FFF2-40B4-BE49-F238E27FC236}">
                <a16:creationId xmlns:a16="http://schemas.microsoft.com/office/drawing/2014/main" xmlns="" id="{B06511FC-A382-42A4-81E9-F72CC1AA8D03}"/>
              </a:ext>
            </a:extLst>
          </p:cNvPr>
          <p:cNvSpPr/>
          <p:nvPr/>
        </p:nvSpPr>
        <p:spPr>
          <a:xfrm>
            <a:off x="1932517" y="5818445"/>
            <a:ext cx="985790" cy="523220"/>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Fino a 5 addetti</a:t>
            </a:r>
            <a:endParaRPr lang="it-IT" sz="1400" dirty="0">
              <a:solidFill>
                <a:schemeClr val="tx1">
                  <a:lumMod val="75000"/>
                  <a:lumOff val="25000"/>
                </a:schemeClr>
              </a:solidFill>
              <a:latin typeface="Calibri" panose="020F0502020204030204" pitchFamily="34" charset="0"/>
            </a:endParaRPr>
          </a:p>
        </p:txBody>
      </p:sp>
      <p:sp>
        <p:nvSpPr>
          <p:cNvPr id="26" name="Rettangolo 25">
            <a:extLst>
              <a:ext uri="{FF2B5EF4-FFF2-40B4-BE49-F238E27FC236}">
                <a16:creationId xmlns:a16="http://schemas.microsoft.com/office/drawing/2014/main" xmlns="" id="{7B296F31-69B5-47EC-B329-5F4C2FFC7AA1}"/>
              </a:ext>
            </a:extLst>
          </p:cNvPr>
          <p:cNvSpPr/>
          <p:nvPr/>
        </p:nvSpPr>
        <p:spPr>
          <a:xfrm>
            <a:off x="2803718" y="5818445"/>
            <a:ext cx="985790" cy="523220"/>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6-9 addetti</a:t>
            </a:r>
            <a:endParaRPr lang="it-IT" sz="1400" dirty="0">
              <a:solidFill>
                <a:schemeClr val="tx1">
                  <a:lumMod val="75000"/>
                  <a:lumOff val="25000"/>
                </a:schemeClr>
              </a:solidFill>
              <a:latin typeface="Calibri" panose="020F0502020204030204" pitchFamily="34" charset="0"/>
            </a:endParaRPr>
          </a:p>
        </p:txBody>
      </p:sp>
      <p:sp>
        <p:nvSpPr>
          <p:cNvPr id="27" name="Rettangolo 26">
            <a:extLst>
              <a:ext uri="{FF2B5EF4-FFF2-40B4-BE49-F238E27FC236}">
                <a16:creationId xmlns:a16="http://schemas.microsoft.com/office/drawing/2014/main" xmlns="" id="{4D9CB8DE-29C8-4B15-9D3E-7C72768C91F9}"/>
              </a:ext>
            </a:extLst>
          </p:cNvPr>
          <p:cNvSpPr/>
          <p:nvPr/>
        </p:nvSpPr>
        <p:spPr>
          <a:xfrm>
            <a:off x="3723985" y="5818445"/>
            <a:ext cx="985790" cy="523220"/>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10-19 addetti</a:t>
            </a:r>
            <a:endParaRPr lang="it-IT" sz="1400" dirty="0">
              <a:solidFill>
                <a:schemeClr val="tx1">
                  <a:lumMod val="75000"/>
                  <a:lumOff val="25000"/>
                </a:schemeClr>
              </a:solidFill>
              <a:latin typeface="Calibri" panose="020F0502020204030204" pitchFamily="34" charset="0"/>
            </a:endParaRPr>
          </a:p>
        </p:txBody>
      </p:sp>
      <p:sp>
        <p:nvSpPr>
          <p:cNvPr id="28" name="Rettangolo 27">
            <a:extLst>
              <a:ext uri="{FF2B5EF4-FFF2-40B4-BE49-F238E27FC236}">
                <a16:creationId xmlns:a16="http://schemas.microsoft.com/office/drawing/2014/main" xmlns="" id="{8FD722E3-B852-4F0A-A094-28517BA1FF6F}"/>
              </a:ext>
            </a:extLst>
          </p:cNvPr>
          <p:cNvSpPr/>
          <p:nvPr/>
        </p:nvSpPr>
        <p:spPr>
          <a:xfrm>
            <a:off x="4643501" y="5818445"/>
            <a:ext cx="985790" cy="523220"/>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20-49 addetti</a:t>
            </a:r>
            <a:endParaRPr lang="it-IT" sz="1400" dirty="0">
              <a:solidFill>
                <a:schemeClr val="tx1">
                  <a:lumMod val="75000"/>
                  <a:lumOff val="25000"/>
                </a:schemeClr>
              </a:solidFill>
              <a:latin typeface="Calibri" panose="020F0502020204030204" pitchFamily="34" charset="0"/>
            </a:endParaRPr>
          </a:p>
        </p:txBody>
      </p:sp>
      <p:sp>
        <p:nvSpPr>
          <p:cNvPr id="29" name="Rettangolo 28">
            <a:extLst>
              <a:ext uri="{FF2B5EF4-FFF2-40B4-BE49-F238E27FC236}">
                <a16:creationId xmlns:a16="http://schemas.microsoft.com/office/drawing/2014/main" xmlns="" id="{DE35381B-24FC-4B60-9AB7-AEBFA10BD35E}"/>
              </a:ext>
            </a:extLst>
          </p:cNvPr>
          <p:cNvSpPr/>
          <p:nvPr/>
        </p:nvSpPr>
        <p:spPr>
          <a:xfrm>
            <a:off x="5544742" y="5818445"/>
            <a:ext cx="985790" cy="523220"/>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Oltre 49 addetti</a:t>
            </a:r>
            <a:endParaRPr lang="it-IT" sz="1400" dirty="0">
              <a:solidFill>
                <a:schemeClr val="tx1">
                  <a:lumMod val="75000"/>
                  <a:lumOff val="25000"/>
                </a:schemeClr>
              </a:solidFill>
              <a:latin typeface="Calibri" panose="020F0502020204030204" pitchFamily="34" charset="0"/>
            </a:endParaRPr>
          </a:p>
        </p:txBody>
      </p:sp>
      <p:grpSp>
        <p:nvGrpSpPr>
          <p:cNvPr id="10" name="Gruppo 9">
            <a:extLst>
              <a:ext uri="{FF2B5EF4-FFF2-40B4-BE49-F238E27FC236}">
                <a16:creationId xmlns:a16="http://schemas.microsoft.com/office/drawing/2014/main" xmlns="" id="{6B4CD4A1-23FA-4B02-B9EB-F23C33A536E2}"/>
              </a:ext>
            </a:extLst>
          </p:cNvPr>
          <p:cNvGrpSpPr/>
          <p:nvPr/>
        </p:nvGrpSpPr>
        <p:grpSpPr>
          <a:xfrm>
            <a:off x="502419" y="2534532"/>
            <a:ext cx="352425" cy="3300413"/>
            <a:chOff x="502419" y="2534532"/>
            <a:chExt cx="352425" cy="3300413"/>
          </a:xfrm>
        </p:grpSpPr>
        <p:sp>
          <p:nvSpPr>
            <p:cNvPr id="48" name="Rectangle 20">
              <a:extLst>
                <a:ext uri="{FF2B5EF4-FFF2-40B4-BE49-F238E27FC236}">
                  <a16:creationId xmlns:a16="http://schemas.microsoft.com/office/drawing/2014/main" xmlns="" id="{7A5F39E3-614A-480A-A6D1-7DD6AB4D03B5}"/>
                </a:ext>
              </a:extLst>
            </p:cNvPr>
            <p:cNvSpPr>
              <a:spLocks noChangeArrowheads="1"/>
            </p:cNvSpPr>
            <p:nvPr/>
          </p:nvSpPr>
          <p:spPr bwMode="auto">
            <a:xfrm>
              <a:off x="632594" y="5641270"/>
              <a:ext cx="2222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49" name="Rectangle 21">
              <a:extLst>
                <a:ext uri="{FF2B5EF4-FFF2-40B4-BE49-F238E27FC236}">
                  <a16:creationId xmlns:a16="http://schemas.microsoft.com/office/drawing/2014/main" xmlns="" id="{5BEDBB80-A8A1-4CA9-A234-69FB088FB055}"/>
                </a:ext>
              </a:extLst>
            </p:cNvPr>
            <p:cNvSpPr>
              <a:spLocks noChangeArrowheads="1"/>
            </p:cNvSpPr>
            <p:nvPr/>
          </p:nvSpPr>
          <p:spPr bwMode="auto">
            <a:xfrm>
              <a:off x="567507" y="5330120"/>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10%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0" name="Rectangle 22">
              <a:extLst>
                <a:ext uri="{FF2B5EF4-FFF2-40B4-BE49-F238E27FC236}">
                  <a16:creationId xmlns:a16="http://schemas.microsoft.com/office/drawing/2014/main" xmlns="" id="{23A17F22-5B3F-4F3B-ADCF-560B955D73A4}"/>
                </a:ext>
              </a:extLst>
            </p:cNvPr>
            <p:cNvSpPr>
              <a:spLocks noChangeArrowheads="1"/>
            </p:cNvSpPr>
            <p:nvPr/>
          </p:nvSpPr>
          <p:spPr bwMode="auto">
            <a:xfrm>
              <a:off x="567507" y="5017382"/>
              <a:ext cx="2809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20%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1" name="Rectangle 23">
              <a:extLst>
                <a:ext uri="{FF2B5EF4-FFF2-40B4-BE49-F238E27FC236}">
                  <a16:creationId xmlns:a16="http://schemas.microsoft.com/office/drawing/2014/main" xmlns="" id="{11D41FB4-FE55-4C27-8BAE-C919EF18B528}"/>
                </a:ext>
              </a:extLst>
            </p:cNvPr>
            <p:cNvSpPr>
              <a:spLocks noChangeArrowheads="1"/>
            </p:cNvSpPr>
            <p:nvPr/>
          </p:nvSpPr>
          <p:spPr bwMode="auto">
            <a:xfrm>
              <a:off x="567507" y="4709407"/>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30%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2" name="Rectangle 24">
              <a:extLst>
                <a:ext uri="{FF2B5EF4-FFF2-40B4-BE49-F238E27FC236}">
                  <a16:creationId xmlns:a16="http://schemas.microsoft.com/office/drawing/2014/main" xmlns="" id="{D34E08C9-7B7E-4592-85C7-DDC6B374BE7B}"/>
                </a:ext>
              </a:extLst>
            </p:cNvPr>
            <p:cNvSpPr>
              <a:spLocks noChangeArrowheads="1"/>
            </p:cNvSpPr>
            <p:nvPr/>
          </p:nvSpPr>
          <p:spPr bwMode="auto">
            <a:xfrm>
              <a:off x="567507" y="4398257"/>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40%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3" name="Rectangle 25">
              <a:extLst>
                <a:ext uri="{FF2B5EF4-FFF2-40B4-BE49-F238E27FC236}">
                  <a16:creationId xmlns:a16="http://schemas.microsoft.com/office/drawing/2014/main" xmlns="" id="{37E77A66-5459-4978-AE38-4BD3C8A210D3}"/>
                </a:ext>
              </a:extLst>
            </p:cNvPr>
            <p:cNvSpPr>
              <a:spLocks noChangeArrowheads="1"/>
            </p:cNvSpPr>
            <p:nvPr/>
          </p:nvSpPr>
          <p:spPr bwMode="auto">
            <a:xfrm>
              <a:off x="567507" y="4087107"/>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50%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5" name="Rectangle 26">
              <a:extLst>
                <a:ext uri="{FF2B5EF4-FFF2-40B4-BE49-F238E27FC236}">
                  <a16:creationId xmlns:a16="http://schemas.microsoft.com/office/drawing/2014/main" xmlns="" id="{B8EC1A70-EBDA-44C2-BEE3-E93E479C085C}"/>
                </a:ext>
              </a:extLst>
            </p:cNvPr>
            <p:cNvSpPr>
              <a:spLocks noChangeArrowheads="1"/>
            </p:cNvSpPr>
            <p:nvPr/>
          </p:nvSpPr>
          <p:spPr bwMode="auto">
            <a:xfrm>
              <a:off x="567507" y="3777545"/>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60%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6" name="Rectangle 27">
              <a:extLst>
                <a:ext uri="{FF2B5EF4-FFF2-40B4-BE49-F238E27FC236}">
                  <a16:creationId xmlns:a16="http://schemas.microsoft.com/office/drawing/2014/main" xmlns="" id="{039B4264-F222-434D-A602-48F71312F1A4}"/>
                </a:ext>
              </a:extLst>
            </p:cNvPr>
            <p:cNvSpPr>
              <a:spLocks noChangeArrowheads="1"/>
            </p:cNvSpPr>
            <p:nvPr/>
          </p:nvSpPr>
          <p:spPr bwMode="auto">
            <a:xfrm>
              <a:off x="567507" y="3466395"/>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solidFill>
                    <a:srgbClr val="595959"/>
                  </a:solidFill>
                  <a:effectLst/>
                  <a:latin typeface="Calibri" panose="020F0502020204030204" pitchFamily="34" charset="0"/>
                </a:rPr>
                <a:t>70%</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7" name="Rectangle 28">
              <a:extLst>
                <a:ext uri="{FF2B5EF4-FFF2-40B4-BE49-F238E27FC236}">
                  <a16:creationId xmlns:a16="http://schemas.microsoft.com/office/drawing/2014/main" xmlns="" id="{C74DE460-E0DD-4E9B-99D2-F14736D52AE3}"/>
                </a:ext>
              </a:extLst>
            </p:cNvPr>
            <p:cNvSpPr>
              <a:spLocks noChangeArrowheads="1"/>
            </p:cNvSpPr>
            <p:nvPr/>
          </p:nvSpPr>
          <p:spPr bwMode="auto">
            <a:xfrm>
              <a:off x="567507" y="3155245"/>
              <a:ext cx="2809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80%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8" name="Rectangle 29">
              <a:extLst>
                <a:ext uri="{FF2B5EF4-FFF2-40B4-BE49-F238E27FC236}">
                  <a16:creationId xmlns:a16="http://schemas.microsoft.com/office/drawing/2014/main" xmlns="" id="{4CE36858-EE44-4480-ADCB-0439D6B643E8}"/>
                </a:ext>
              </a:extLst>
            </p:cNvPr>
            <p:cNvSpPr>
              <a:spLocks noChangeArrowheads="1"/>
            </p:cNvSpPr>
            <p:nvPr/>
          </p:nvSpPr>
          <p:spPr bwMode="auto">
            <a:xfrm>
              <a:off x="567507" y="2842507"/>
              <a:ext cx="28098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a:ln>
                    <a:noFill/>
                  </a:ln>
                  <a:solidFill>
                    <a:srgbClr val="595959"/>
                  </a:solidFill>
                  <a:effectLst/>
                  <a:latin typeface="Calibri" panose="020F0502020204030204" pitchFamily="34" charset="0"/>
                </a:rPr>
                <a:t>90%</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59" name="Rectangle 30">
              <a:extLst>
                <a:ext uri="{FF2B5EF4-FFF2-40B4-BE49-F238E27FC236}">
                  <a16:creationId xmlns:a16="http://schemas.microsoft.com/office/drawing/2014/main" xmlns="" id="{C5103F66-E1F0-4698-9330-C0C1DB81E14F}"/>
                </a:ext>
              </a:extLst>
            </p:cNvPr>
            <p:cNvSpPr>
              <a:spLocks noChangeArrowheads="1"/>
            </p:cNvSpPr>
            <p:nvPr/>
          </p:nvSpPr>
          <p:spPr bwMode="auto">
            <a:xfrm>
              <a:off x="502419" y="2534532"/>
              <a:ext cx="3476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solidFill>
                    <a:srgbClr val="595959"/>
                  </a:solidFill>
                  <a:effectLst/>
                  <a:latin typeface="Calibri" panose="020F0502020204030204" pitchFamily="34" charset="0"/>
                </a:rPr>
                <a:t>100%</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sp>
        <p:nvSpPr>
          <p:cNvPr id="68" name="Rettangolo 67">
            <a:extLst>
              <a:ext uri="{FF2B5EF4-FFF2-40B4-BE49-F238E27FC236}">
                <a16:creationId xmlns:a16="http://schemas.microsoft.com/office/drawing/2014/main" xmlns="" id="{277CE9D5-CC6D-4807-971E-6FEF88EAE5CA}"/>
              </a:ext>
            </a:extLst>
          </p:cNvPr>
          <p:cNvSpPr/>
          <p:nvPr/>
        </p:nvSpPr>
        <p:spPr bwMode="auto">
          <a:xfrm>
            <a:off x="2959771" y="2540376"/>
            <a:ext cx="752439" cy="3253366"/>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9" name="Rettangolo 68">
            <a:extLst>
              <a:ext uri="{FF2B5EF4-FFF2-40B4-BE49-F238E27FC236}">
                <a16:creationId xmlns:a16="http://schemas.microsoft.com/office/drawing/2014/main" xmlns="" id="{6F68F1B9-38B6-42A7-9233-CACC45BE98A0}"/>
              </a:ext>
            </a:extLst>
          </p:cNvPr>
          <p:cNvSpPr/>
          <p:nvPr/>
        </p:nvSpPr>
        <p:spPr bwMode="auto">
          <a:xfrm>
            <a:off x="3860589" y="2540376"/>
            <a:ext cx="744758" cy="3253366"/>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0" name="Rettangolo 69">
            <a:extLst>
              <a:ext uri="{FF2B5EF4-FFF2-40B4-BE49-F238E27FC236}">
                <a16:creationId xmlns:a16="http://schemas.microsoft.com/office/drawing/2014/main" xmlns="" id="{0744AE3F-E747-4201-8D70-7900CAD039E2}"/>
              </a:ext>
            </a:extLst>
          </p:cNvPr>
          <p:cNvSpPr/>
          <p:nvPr/>
        </p:nvSpPr>
        <p:spPr bwMode="auto">
          <a:xfrm>
            <a:off x="4754574" y="2540376"/>
            <a:ext cx="740911" cy="3253366"/>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1" name="Rettangolo 70">
            <a:extLst>
              <a:ext uri="{FF2B5EF4-FFF2-40B4-BE49-F238E27FC236}">
                <a16:creationId xmlns:a16="http://schemas.microsoft.com/office/drawing/2014/main" xmlns="" id="{347DD732-9779-4100-BDFF-093D9B768B7F}"/>
              </a:ext>
            </a:extLst>
          </p:cNvPr>
          <p:cNvSpPr/>
          <p:nvPr/>
        </p:nvSpPr>
        <p:spPr bwMode="auto">
          <a:xfrm>
            <a:off x="5643509" y="2546795"/>
            <a:ext cx="744083" cy="3246947"/>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 name="Rettangolo 2">
            <a:extLst>
              <a:ext uri="{FF2B5EF4-FFF2-40B4-BE49-F238E27FC236}">
                <a16:creationId xmlns:a16="http://schemas.microsoft.com/office/drawing/2014/main" xmlns="" id="{091E458B-CFA0-428E-96AA-B8968ECD0C3B}"/>
              </a:ext>
            </a:extLst>
          </p:cNvPr>
          <p:cNvSpPr/>
          <p:nvPr/>
        </p:nvSpPr>
        <p:spPr bwMode="auto">
          <a:xfrm>
            <a:off x="2074890" y="4704143"/>
            <a:ext cx="736322" cy="1100842"/>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2" name="Rettangolo 71">
            <a:extLst>
              <a:ext uri="{FF2B5EF4-FFF2-40B4-BE49-F238E27FC236}">
                <a16:creationId xmlns:a16="http://schemas.microsoft.com/office/drawing/2014/main" xmlns="" id="{04FB7063-531B-4A0D-8829-1C97701F3555}"/>
              </a:ext>
            </a:extLst>
          </p:cNvPr>
          <p:cNvSpPr/>
          <p:nvPr/>
        </p:nvSpPr>
        <p:spPr bwMode="auto">
          <a:xfrm>
            <a:off x="2963950" y="4583421"/>
            <a:ext cx="736322" cy="1221564"/>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3" name="Rettangolo 72">
            <a:extLst>
              <a:ext uri="{FF2B5EF4-FFF2-40B4-BE49-F238E27FC236}">
                <a16:creationId xmlns:a16="http://schemas.microsoft.com/office/drawing/2014/main" xmlns="" id="{21B6A870-40BC-46B8-BF05-8AB0D406ABD7}"/>
              </a:ext>
            </a:extLst>
          </p:cNvPr>
          <p:cNvSpPr/>
          <p:nvPr/>
        </p:nvSpPr>
        <p:spPr bwMode="auto">
          <a:xfrm>
            <a:off x="3860588" y="4439516"/>
            <a:ext cx="736322" cy="1365469"/>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4" name="Rettangolo 73">
            <a:extLst>
              <a:ext uri="{FF2B5EF4-FFF2-40B4-BE49-F238E27FC236}">
                <a16:creationId xmlns:a16="http://schemas.microsoft.com/office/drawing/2014/main" xmlns="" id="{6B619ADE-7B60-44B0-AEA4-C44B712DFF6D}"/>
              </a:ext>
            </a:extLst>
          </p:cNvPr>
          <p:cNvSpPr/>
          <p:nvPr/>
        </p:nvSpPr>
        <p:spPr bwMode="auto">
          <a:xfrm>
            <a:off x="4761831" y="4364484"/>
            <a:ext cx="736322" cy="1440501"/>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5" name="Rettangolo 74">
            <a:extLst>
              <a:ext uri="{FF2B5EF4-FFF2-40B4-BE49-F238E27FC236}">
                <a16:creationId xmlns:a16="http://schemas.microsoft.com/office/drawing/2014/main" xmlns="" id="{4193EDFA-D855-4E85-B9B2-B0055A009454}"/>
              </a:ext>
            </a:extLst>
          </p:cNvPr>
          <p:cNvSpPr/>
          <p:nvPr/>
        </p:nvSpPr>
        <p:spPr bwMode="auto">
          <a:xfrm>
            <a:off x="5651270" y="4274314"/>
            <a:ext cx="736322" cy="1521099"/>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76" name="Rettangolo 75">
            <a:extLst>
              <a:ext uri="{FF2B5EF4-FFF2-40B4-BE49-F238E27FC236}">
                <a16:creationId xmlns:a16="http://schemas.microsoft.com/office/drawing/2014/main" xmlns="" id="{2710FB96-06A7-46E0-A7C6-43AE94E9B3CB}"/>
              </a:ext>
            </a:extLst>
          </p:cNvPr>
          <p:cNvSpPr/>
          <p:nvPr/>
        </p:nvSpPr>
        <p:spPr bwMode="auto">
          <a:xfrm>
            <a:off x="2074890" y="3990160"/>
            <a:ext cx="736322" cy="700578"/>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7" name="Rettangolo 76">
            <a:extLst>
              <a:ext uri="{FF2B5EF4-FFF2-40B4-BE49-F238E27FC236}">
                <a16:creationId xmlns:a16="http://schemas.microsoft.com/office/drawing/2014/main" xmlns="" id="{E4D7FA6B-16E5-4C76-BEFC-8D2FA9E75679}"/>
              </a:ext>
            </a:extLst>
          </p:cNvPr>
          <p:cNvSpPr/>
          <p:nvPr/>
        </p:nvSpPr>
        <p:spPr bwMode="auto">
          <a:xfrm>
            <a:off x="2967451" y="3822265"/>
            <a:ext cx="736322" cy="743451"/>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8" name="Rettangolo 77">
            <a:extLst>
              <a:ext uri="{FF2B5EF4-FFF2-40B4-BE49-F238E27FC236}">
                <a16:creationId xmlns:a16="http://schemas.microsoft.com/office/drawing/2014/main" xmlns="" id="{CA8E8751-FCBD-4EC9-9AB9-A3E82448A03E}"/>
              </a:ext>
            </a:extLst>
          </p:cNvPr>
          <p:cNvSpPr/>
          <p:nvPr/>
        </p:nvSpPr>
        <p:spPr bwMode="auto">
          <a:xfrm>
            <a:off x="3862755" y="3675221"/>
            <a:ext cx="736322" cy="776185"/>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79" name="Rettangolo 78">
            <a:extLst>
              <a:ext uri="{FF2B5EF4-FFF2-40B4-BE49-F238E27FC236}">
                <a16:creationId xmlns:a16="http://schemas.microsoft.com/office/drawing/2014/main" xmlns="" id="{D488B83D-7617-4571-B810-042F5203087C}"/>
              </a:ext>
            </a:extLst>
          </p:cNvPr>
          <p:cNvSpPr/>
          <p:nvPr/>
        </p:nvSpPr>
        <p:spPr bwMode="auto">
          <a:xfrm>
            <a:off x="4765902" y="3555182"/>
            <a:ext cx="736322" cy="834495"/>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0" name="Rettangolo 79">
            <a:extLst>
              <a:ext uri="{FF2B5EF4-FFF2-40B4-BE49-F238E27FC236}">
                <a16:creationId xmlns:a16="http://schemas.microsoft.com/office/drawing/2014/main" xmlns="" id="{01D7D8B3-DADC-4FF6-8B5D-C8B352CD2CB9}"/>
              </a:ext>
            </a:extLst>
          </p:cNvPr>
          <p:cNvSpPr/>
          <p:nvPr/>
        </p:nvSpPr>
        <p:spPr bwMode="auto">
          <a:xfrm>
            <a:off x="5657705" y="3474737"/>
            <a:ext cx="736322" cy="816316"/>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4" name="CasellaDiTesto 3">
            <a:extLst>
              <a:ext uri="{FF2B5EF4-FFF2-40B4-BE49-F238E27FC236}">
                <a16:creationId xmlns:a16="http://schemas.microsoft.com/office/drawing/2014/main" xmlns="" id="{83425D61-E3DE-400A-A43A-E20211369BC2}"/>
              </a:ext>
            </a:extLst>
          </p:cNvPr>
          <p:cNvSpPr txBox="1"/>
          <p:nvPr/>
        </p:nvSpPr>
        <p:spPr>
          <a:xfrm>
            <a:off x="2062554" y="4999517"/>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33,</a:t>
            </a:r>
            <a:r>
              <a:rPr lang="it-IT" sz="1800" dirty="0">
                <a:solidFill>
                  <a:schemeClr val="bg1"/>
                </a:solidFill>
                <a:latin typeface="Calibri" panose="020F0502020204030204" pitchFamily="34" charset="0"/>
              </a:rPr>
              <a:t>0</a:t>
            </a:r>
          </a:p>
        </p:txBody>
      </p:sp>
      <p:sp>
        <p:nvSpPr>
          <p:cNvPr id="81" name="CasellaDiTesto 80">
            <a:extLst>
              <a:ext uri="{FF2B5EF4-FFF2-40B4-BE49-F238E27FC236}">
                <a16:creationId xmlns:a16="http://schemas.microsoft.com/office/drawing/2014/main" xmlns="" id="{2EE040E8-C027-4917-BA2C-C0A8ABB530B4}"/>
              </a:ext>
            </a:extLst>
          </p:cNvPr>
          <p:cNvSpPr txBox="1"/>
          <p:nvPr/>
        </p:nvSpPr>
        <p:spPr>
          <a:xfrm>
            <a:off x="2976897" y="4932650"/>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37,</a:t>
            </a:r>
            <a:r>
              <a:rPr lang="it-IT" sz="1800" dirty="0">
                <a:solidFill>
                  <a:schemeClr val="bg1"/>
                </a:solidFill>
                <a:latin typeface="Calibri" panose="020F0502020204030204" pitchFamily="34" charset="0"/>
              </a:rPr>
              <a:t>6</a:t>
            </a:r>
          </a:p>
        </p:txBody>
      </p:sp>
      <p:sp>
        <p:nvSpPr>
          <p:cNvPr id="82" name="CasellaDiTesto 81">
            <a:extLst>
              <a:ext uri="{FF2B5EF4-FFF2-40B4-BE49-F238E27FC236}">
                <a16:creationId xmlns:a16="http://schemas.microsoft.com/office/drawing/2014/main" xmlns="" id="{69648267-D250-47D5-98CB-D855B74DF1C1}"/>
              </a:ext>
            </a:extLst>
          </p:cNvPr>
          <p:cNvSpPr txBox="1"/>
          <p:nvPr/>
        </p:nvSpPr>
        <p:spPr>
          <a:xfrm>
            <a:off x="3882032" y="4848605"/>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39,</a:t>
            </a:r>
            <a:r>
              <a:rPr lang="it-IT" sz="1800" dirty="0">
                <a:solidFill>
                  <a:schemeClr val="bg1"/>
                </a:solidFill>
                <a:latin typeface="Calibri" panose="020F0502020204030204" pitchFamily="34" charset="0"/>
              </a:rPr>
              <a:t>0</a:t>
            </a:r>
          </a:p>
        </p:txBody>
      </p:sp>
      <p:sp>
        <p:nvSpPr>
          <p:cNvPr id="83" name="CasellaDiTesto 82">
            <a:extLst>
              <a:ext uri="{FF2B5EF4-FFF2-40B4-BE49-F238E27FC236}">
                <a16:creationId xmlns:a16="http://schemas.microsoft.com/office/drawing/2014/main" xmlns="" id="{B8C38CD3-E4B2-4607-B787-592B4D104699}"/>
              </a:ext>
            </a:extLst>
          </p:cNvPr>
          <p:cNvSpPr txBox="1"/>
          <p:nvPr/>
        </p:nvSpPr>
        <p:spPr>
          <a:xfrm>
            <a:off x="4794737" y="4772471"/>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41,</a:t>
            </a:r>
            <a:r>
              <a:rPr lang="it-IT" sz="1800" dirty="0">
                <a:solidFill>
                  <a:schemeClr val="bg1"/>
                </a:solidFill>
                <a:latin typeface="Calibri" panose="020F0502020204030204" pitchFamily="34" charset="0"/>
              </a:rPr>
              <a:t>0</a:t>
            </a:r>
          </a:p>
        </p:txBody>
      </p:sp>
      <p:sp>
        <p:nvSpPr>
          <p:cNvPr id="84" name="CasellaDiTesto 83">
            <a:extLst>
              <a:ext uri="{FF2B5EF4-FFF2-40B4-BE49-F238E27FC236}">
                <a16:creationId xmlns:a16="http://schemas.microsoft.com/office/drawing/2014/main" xmlns="" id="{895EFEF4-A5FA-4A66-ADF2-CACCEBF3836D}"/>
              </a:ext>
            </a:extLst>
          </p:cNvPr>
          <p:cNvSpPr txBox="1"/>
          <p:nvPr/>
        </p:nvSpPr>
        <p:spPr>
          <a:xfrm>
            <a:off x="5653402" y="4684503"/>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44,</a:t>
            </a:r>
            <a:r>
              <a:rPr lang="it-IT" sz="1800" dirty="0">
                <a:solidFill>
                  <a:schemeClr val="bg1"/>
                </a:solidFill>
                <a:latin typeface="Calibri" panose="020F0502020204030204" pitchFamily="34" charset="0"/>
              </a:rPr>
              <a:t>2</a:t>
            </a:r>
          </a:p>
        </p:txBody>
      </p:sp>
      <p:sp>
        <p:nvSpPr>
          <p:cNvPr id="85" name="CasellaDiTesto 84">
            <a:extLst>
              <a:ext uri="{FF2B5EF4-FFF2-40B4-BE49-F238E27FC236}">
                <a16:creationId xmlns:a16="http://schemas.microsoft.com/office/drawing/2014/main" xmlns="" id="{EA960947-DA47-4D6F-9076-F53041C7859F}"/>
              </a:ext>
            </a:extLst>
          </p:cNvPr>
          <p:cNvSpPr txBox="1"/>
          <p:nvPr/>
        </p:nvSpPr>
        <p:spPr>
          <a:xfrm>
            <a:off x="2083220" y="4082010"/>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55,</a:t>
            </a:r>
            <a:r>
              <a:rPr lang="it-IT" sz="1800" dirty="0">
                <a:solidFill>
                  <a:schemeClr val="bg1"/>
                </a:solidFill>
                <a:latin typeface="Calibri" panose="020F0502020204030204" pitchFamily="34" charset="0"/>
              </a:rPr>
              <a:t>2</a:t>
            </a:r>
          </a:p>
        </p:txBody>
      </p:sp>
      <p:sp>
        <p:nvSpPr>
          <p:cNvPr id="86" name="CasellaDiTesto 85">
            <a:extLst>
              <a:ext uri="{FF2B5EF4-FFF2-40B4-BE49-F238E27FC236}">
                <a16:creationId xmlns:a16="http://schemas.microsoft.com/office/drawing/2014/main" xmlns="" id="{0302BA53-D42F-422F-B95D-33A0830BB7BA}"/>
              </a:ext>
            </a:extLst>
          </p:cNvPr>
          <p:cNvSpPr txBox="1"/>
          <p:nvPr/>
        </p:nvSpPr>
        <p:spPr>
          <a:xfrm>
            <a:off x="2966952" y="4010519"/>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60,</a:t>
            </a:r>
            <a:r>
              <a:rPr lang="it-IT" sz="1800" dirty="0">
                <a:solidFill>
                  <a:schemeClr val="bg1"/>
                </a:solidFill>
                <a:latin typeface="Calibri" panose="020F0502020204030204" pitchFamily="34" charset="0"/>
              </a:rPr>
              <a:t>1</a:t>
            </a:r>
          </a:p>
        </p:txBody>
      </p:sp>
      <p:sp>
        <p:nvSpPr>
          <p:cNvPr id="87" name="CasellaDiTesto 86">
            <a:extLst>
              <a:ext uri="{FF2B5EF4-FFF2-40B4-BE49-F238E27FC236}">
                <a16:creationId xmlns:a16="http://schemas.microsoft.com/office/drawing/2014/main" xmlns="" id="{A2E5B922-2F80-4C58-A9F2-81CA6115A0BD}"/>
              </a:ext>
            </a:extLst>
          </p:cNvPr>
          <p:cNvSpPr txBox="1"/>
          <p:nvPr/>
        </p:nvSpPr>
        <p:spPr>
          <a:xfrm>
            <a:off x="3870975" y="3856028"/>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65,</a:t>
            </a:r>
            <a:r>
              <a:rPr lang="it-IT" sz="1800" dirty="0">
                <a:solidFill>
                  <a:schemeClr val="bg1"/>
                </a:solidFill>
                <a:latin typeface="Calibri" panose="020F0502020204030204" pitchFamily="34" charset="0"/>
              </a:rPr>
              <a:t>5</a:t>
            </a:r>
          </a:p>
        </p:txBody>
      </p:sp>
      <p:sp>
        <p:nvSpPr>
          <p:cNvPr id="88" name="CasellaDiTesto 87">
            <a:extLst>
              <a:ext uri="{FF2B5EF4-FFF2-40B4-BE49-F238E27FC236}">
                <a16:creationId xmlns:a16="http://schemas.microsoft.com/office/drawing/2014/main" xmlns="" id="{846AB502-0F69-4CD9-8C26-A76BDE4E92CC}"/>
              </a:ext>
            </a:extLst>
          </p:cNvPr>
          <p:cNvSpPr txBox="1"/>
          <p:nvPr/>
        </p:nvSpPr>
        <p:spPr>
          <a:xfrm>
            <a:off x="4774773" y="3732246"/>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67,</a:t>
            </a:r>
            <a:r>
              <a:rPr lang="it-IT" sz="1800" dirty="0">
                <a:solidFill>
                  <a:schemeClr val="bg1"/>
                </a:solidFill>
                <a:latin typeface="Calibri" panose="020F0502020204030204" pitchFamily="34" charset="0"/>
              </a:rPr>
              <a:t>0</a:t>
            </a:r>
          </a:p>
        </p:txBody>
      </p:sp>
      <p:sp>
        <p:nvSpPr>
          <p:cNvPr id="89" name="CasellaDiTesto 88">
            <a:extLst>
              <a:ext uri="{FF2B5EF4-FFF2-40B4-BE49-F238E27FC236}">
                <a16:creationId xmlns:a16="http://schemas.microsoft.com/office/drawing/2014/main" xmlns="" id="{2131B27A-7C69-474D-BE34-C7B7D4EC3A3C}"/>
              </a:ext>
            </a:extLst>
          </p:cNvPr>
          <p:cNvSpPr txBox="1"/>
          <p:nvPr/>
        </p:nvSpPr>
        <p:spPr>
          <a:xfrm>
            <a:off x="5662293" y="3628304"/>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70,</a:t>
            </a:r>
            <a:r>
              <a:rPr lang="it-IT" sz="1800" dirty="0">
                <a:solidFill>
                  <a:schemeClr val="bg1"/>
                </a:solidFill>
                <a:latin typeface="Calibri" panose="020F0502020204030204" pitchFamily="34" charset="0"/>
              </a:rPr>
              <a:t>0</a:t>
            </a:r>
          </a:p>
        </p:txBody>
      </p:sp>
      <p:sp>
        <p:nvSpPr>
          <p:cNvPr id="90" name="Titolo 1">
            <a:extLst>
              <a:ext uri="{FF2B5EF4-FFF2-40B4-BE49-F238E27FC236}">
                <a16:creationId xmlns:a16="http://schemas.microsoft.com/office/drawing/2014/main" xmlns="" id="{83AE27AA-1B5F-448C-97F8-6F295DDD0B4B}"/>
              </a:ext>
            </a:extLst>
          </p:cNvPr>
          <p:cNvSpPr txBox="1">
            <a:spLocks/>
          </p:cNvSpPr>
          <p:nvPr/>
        </p:nvSpPr>
        <p:spPr>
          <a:xfrm rot="21251422">
            <a:off x="6857502" y="1996675"/>
            <a:ext cx="1939550" cy="809549"/>
          </a:xfrm>
          <a:prstGeom prst="rect">
            <a:avLst/>
          </a:prstGeom>
        </p:spPr>
        <p:txBody>
          <a:bodyPr wrap="square" lIns="67500" tIns="35100" rIns="67500" bIns="35100">
            <a:spAutoFit/>
          </a:bodyPr>
          <a:lstStyle/>
          <a:p>
            <a:pPr algn="ctr">
              <a:defRPr/>
            </a:pPr>
            <a:r>
              <a:rPr lang="it-IT" sz="1200" dirty="0">
                <a:solidFill>
                  <a:schemeClr val="tx1">
                    <a:lumMod val="85000"/>
                    <a:lumOff val="15000"/>
                  </a:schemeClr>
                </a:solidFill>
                <a:latin typeface="Eras Medium ITC" panose="020B0602030504020804" pitchFamily="34" charset="0"/>
                <a:cs typeface="Arial"/>
              </a:rPr>
              <a:t>Online marketing manager, web </a:t>
            </a:r>
            <a:r>
              <a:rPr lang="it-IT" sz="1200" dirty="0" err="1">
                <a:solidFill>
                  <a:schemeClr val="tx1">
                    <a:lumMod val="85000"/>
                    <a:lumOff val="15000"/>
                  </a:schemeClr>
                </a:solidFill>
                <a:latin typeface="Eras Medium ITC" panose="020B0602030504020804" pitchFamily="34" charset="0"/>
                <a:cs typeface="Arial"/>
              </a:rPr>
              <a:t>analist</a:t>
            </a:r>
            <a:r>
              <a:rPr lang="it-IT" sz="1200" dirty="0">
                <a:solidFill>
                  <a:schemeClr val="tx1">
                    <a:lumMod val="85000"/>
                    <a:lumOff val="15000"/>
                  </a:schemeClr>
                </a:solidFill>
                <a:latin typeface="Eras Medium ITC" panose="020B0602030504020804" pitchFamily="34" charset="0"/>
                <a:cs typeface="Arial"/>
              </a:rPr>
              <a:t>, web marketing </a:t>
            </a:r>
            <a:r>
              <a:rPr lang="it-IT" sz="1200" dirty="0" err="1">
                <a:solidFill>
                  <a:schemeClr val="tx1">
                    <a:lumMod val="85000"/>
                    <a:lumOff val="15000"/>
                  </a:schemeClr>
                </a:solidFill>
                <a:latin typeface="Eras Medium ITC" panose="020B0602030504020804" pitchFamily="34" charset="0"/>
                <a:cs typeface="Arial"/>
              </a:rPr>
              <a:t>strategist</a:t>
            </a:r>
            <a:r>
              <a:rPr lang="it-IT" sz="1200" dirty="0">
                <a:solidFill>
                  <a:schemeClr val="tx1">
                    <a:lumMod val="85000"/>
                    <a:lumOff val="15000"/>
                  </a:schemeClr>
                </a:solidFill>
                <a:latin typeface="Eras Medium ITC" panose="020B0602030504020804" pitchFamily="34" charset="0"/>
                <a:cs typeface="Arial"/>
              </a:rPr>
              <a:t>, web marketing manager…</a:t>
            </a:r>
            <a:endParaRPr lang="it-IT" sz="1200" i="1" dirty="0">
              <a:solidFill>
                <a:schemeClr val="tx1">
                  <a:lumMod val="85000"/>
                  <a:lumOff val="15000"/>
                </a:schemeClr>
              </a:solidFill>
              <a:latin typeface="Eras Medium ITC" panose="020B0602030504020804" pitchFamily="34" charset="0"/>
              <a:ea typeface="+mj-ea"/>
              <a:cs typeface="Arial"/>
            </a:endParaRPr>
          </a:p>
        </p:txBody>
      </p:sp>
      <p:sp>
        <p:nvSpPr>
          <p:cNvPr id="91" name="Freccia circolare a destra 90">
            <a:extLst>
              <a:ext uri="{FF2B5EF4-FFF2-40B4-BE49-F238E27FC236}">
                <a16:creationId xmlns:a16="http://schemas.microsoft.com/office/drawing/2014/main" xmlns="" id="{63EA8B3A-3714-427C-93EC-F404E8E154FA}"/>
              </a:ext>
            </a:extLst>
          </p:cNvPr>
          <p:cNvSpPr/>
          <p:nvPr/>
        </p:nvSpPr>
        <p:spPr bwMode="auto">
          <a:xfrm rot="20926127">
            <a:off x="6655348" y="2054481"/>
            <a:ext cx="644565" cy="1131246"/>
          </a:xfrm>
          <a:prstGeom prst="curvedRightArrow">
            <a:avLst>
              <a:gd name="adj1" fmla="val 0"/>
              <a:gd name="adj2" fmla="val 36673"/>
              <a:gd name="adj3" fmla="val 25000"/>
            </a:avLst>
          </a:prstGeom>
          <a:solidFill>
            <a:srgbClr val="002060"/>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2" name="Freccia circolare a destra 91">
            <a:extLst>
              <a:ext uri="{FF2B5EF4-FFF2-40B4-BE49-F238E27FC236}">
                <a16:creationId xmlns:a16="http://schemas.microsoft.com/office/drawing/2014/main" xmlns="" id="{15F9EF2A-7649-430C-AE5F-EDAD68ABFEF2}"/>
              </a:ext>
            </a:extLst>
          </p:cNvPr>
          <p:cNvSpPr/>
          <p:nvPr/>
        </p:nvSpPr>
        <p:spPr bwMode="auto">
          <a:xfrm rot="21359019" flipH="1">
            <a:off x="8283419" y="1900673"/>
            <a:ext cx="736303" cy="961570"/>
          </a:xfrm>
          <a:prstGeom prst="curvedRightArrow">
            <a:avLst>
              <a:gd name="adj1" fmla="val 0"/>
              <a:gd name="adj2" fmla="val 0"/>
              <a:gd name="adj3" fmla="val 23325"/>
            </a:avLst>
          </a:prstGeom>
          <a:solidFill>
            <a:srgbClr val="002060"/>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3" name="Rettangolo 92">
            <a:extLst>
              <a:ext uri="{FF2B5EF4-FFF2-40B4-BE49-F238E27FC236}">
                <a16:creationId xmlns:a16="http://schemas.microsoft.com/office/drawing/2014/main" xmlns="" id="{9AFF9922-4F42-4B96-98F6-5105681D953B}"/>
              </a:ext>
            </a:extLst>
          </p:cNvPr>
          <p:cNvSpPr/>
          <p:nvPr/>
        </p:nvSpPr>
        <p:spPr bwMode="auto">
          <a:xfrm>
            <a:off x="1088233" y="2538964"/>
            <a:ext cx="738989" cy="3253366"/>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4" name="Rettangolo 93">
            <a:extLst>
              <a:ext uri="{FF2B5EF4-FFF2-40B4-BE49-F238E27FC236}">
                <a16:creationId xmlns:a16="http://schemas.microsoft.com/office/drawing/2014/main" xmlns="" id="{F717FF1C-5847-446C-95AA-16B5C912D0AA}"/>
              </a:ext>
            </a:extLst>
          </p:cNvPr>
          <p:cNvSpPr/>
          <p:nvPr/>
        </p:nvSpPr>
        <p:spPr>
          <a:xfrm>
            <a:off x="948527" y="5910080"/>
            <a:ext cx="985790" cy="307777"/>
          </a:xfrm>
          <a:prstGeom prst="rect">
            <a:avLst/>
          </a:prstGeom>
        </p:spPr>
        <p:txBody>
          <a:bodyPr wrap="square">
            <a:spAutoFit/>
          </a:bodyPr>
          <a:lstStyle/>
          <a:p>
            <a:pPr algn="ctr"/>
            <a:r>
              <a:rPr lang="it-IT" sz="1400" i="1" dirty="0">
                <a:solidFill>
                  <a:schemeClr val="tx1">
                    <a:lumMod val="75000"/>
                    <a:lumOff val="25000"/>
                  </a:schemeClr>
                </a:solidFill>
                <a:latin typeface="Calibri" panose="020F0502020204030204" pitchFamily="34" charset="0"/>
              </a:rPr>
              <a:t>TOTALE</a:t>
            </a:r>
          </a:p>
        </p:txBody>
      </p:sp>
      <p:sp>
        <p:nvSpPr>
          <p:cNvPr id="96" name="Rettangolo 95">
            <a:extLst>
              <a:ext uri="{FF2B5EF4-FFF2-40B4-BE49-F238E27FC236}">
                <a16:creationId xmlns:a16="http://schemas.microsoft.com/office/drawing/2014/main" xmlns="" id="{C6DCE80A-3CD8-4A5B-B17F-1318E12B5E99}"/>
              </a:ext>
            </a:extLst>
          </p:cNvPr>
          <p:cNvSpPr/>
          <p:nvPr/>
        </p:nvSpPr>
        <p:spPr bwMode="auto">
          <a:xfrm>
            <a:off x="1090900" y="3732246"/>
            <a:ext cx="736322" cy="957080"/>
          </a:xfrm>
          <a:prstGeom prst="rect">
            <a:avLst/>
          </a:prstGeom>
          <a:solidFill>
            <a:schemeClr val="accent2">
              <a:lumMod val="40000"/>
              <a:lumOff val="60000"/>
            </a:schemeClr>
          </a:solidFill>
          <a:ln w="1270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8" name="CasellaDiTesto 97">
            <a:extLst>
              <a:ext uri="{FF2B5EF4-FFF2-40B4-BE49-F238E27FC236}">
                <a16:creationId xmlns:a16="http://schemas.microsoft.com/office/drawing/2014/main" xmlns="" id="{43FB1AB2-1024-4EEB-BB80-E0B233DADB1F}"/>
              </a:ext>
            </a:extLst>
          </p:cNvPr>
          <p:cNvSpPr txBox="1"/>
          <p:nvPr/>
        </p:nvSpPr>
        <p:spPr>
          <a:xfrm>
            <a:off x="1092745" y="3933056"/>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62,</a:t>
            </a:r>
            <a:r>
              <a:rPr lang="it-IT" sz="1800" dirty="0">
                <a:solidFill>
                  <a:schemeClr val="bg1"/>
                </a:solidFill>
                <a:latin typeface="Calibri" panose="020F0502020204030204" pitchFamily="34" charset="0"/>
              </a:rPr>
              <a:t>0</a:t>
            </a:r>
          </a:p>
        </p:txBody>
      </p:sp>
      <p:sp>
        <p:nvSpPr>
          <p:cNvPr id="95" name="Rettangolo 94">
            <a:extLst>
              <a:ext uri="{FF2B5EF4-FFF2-40B4-BE49-F238E27FC236}">
                <a16:creationId xmlns:a16="http://schemas.microsoft.com/office/drawing/2014/main" xmlns="" id="{ABDB2B18-C980-41A7-B835-E7E83DAF40A2}"/>
              </a:ext>
            </a:extLst>
          </p:cNvPr>
          <p:cNvSpPr/>
          <p:nvPr/>
        </p:nvSpPr>
        <p:spPr bwMode="auto">
          <a:xfrm>
            <a:off x="1090900" y="4573041"/>
            <a:ext cx="736322" cy="1230532"/>
          </a:xfrm>
          <a:prstGeom prst="rect">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97" name="CasellaDiTesto 96">
            <a:extLst>
              <a:ext uri="{FF2B5EF4-FFF2-40B4-BE49-F238E27FC236}">
                <a16:creationId xmlns:a16="http://schemas.microsoft.com/office/drawing/2014/main" xmlns="" id="{C2598966-C651-492B-8629-3B305103EB75}"/>
              </a:ext>
            </a:extLst>
          </p:cNvPr>
          <p:cNvSpPr txBox="1"/>
          <p:nvPr/>
        </p:nvSpPr>
        <p:spPr>
          <a:xfrm>
            <a:off x="1091534" y="4998105"/>
            <a:ext cx="724878" cy="492443"/>
          </a:xfrm>
          <a:prstGeom prst="rect">
            <a:avLst/>
          </a:prstGeom>
          <a:noFill/>
        </p:spPr>
        <p:txBody>
          <a:bodyPr wrap="none" rtlCol="0">
            <a:spAutoFit/>
          </a:bodyPr>
          <a:lstStyle/>
          <a:p>
            <a:r>
              <a:rPr lang="it-IT" sz="2600" dirty="0">
                <a:solidFill>
                  <a:schemeClr val="bg1"/>
                </a:solidFill>
                <a:latin typeface="Calibri" panose="020F0502020204030204" pitchFamily="34" charset="0"/>
              </a:rPr>
              <a:t>38,</a:t>
            </a:r>
            <a:r>
              <a:rPr lang="it-IT" sz="1800" dirty="0">
                <a:solidFill>
                  <a:schemeClr val="bg1"/>
                </a:solidFill>
                <a:latin typeface="Calibri" panose="020F0502020204030204" pitchFamily="34" charset="0"/>
              </a:rPr>
              <a:t>7</a:t>
            </a:r>
          </a:p>
        </p:txBody>
      </p:sp>
      <p:sp>
        <p:nvSpPr>
          <p:cNvPr id="5" name="Rettangolo 4">
            <a:extLst>
              <a:ext uri="{FF2B5EF4-FFF2-40B4-BE49-F238E27FC236}">
                <a16:creationId xmlns:a16="http://schemas.microsoft.com/office/drawing/2014/main" xmlns="" id="{1C810BB7-05DD-434C-B0C9-40A08CB97A82}"/>
              </a:ext>
            </a:extLst>
          </p:cNvPr>
          <p:cNvSpPr/>
          <p:nvPr/>
        </p:nvSpPr>
        <p:spPr bwMode="auto">
          <a:xfrm>
            <a:off x="1932517" y="2314877"/>
            <a:ext cx="4598013" cy="4026719"/>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6" name="Rettangolo 65">
            <a:extLst>
              <a:ext uri="{FF2B5EF4-FFF2-40B4-BE49-F238E27FC236}">
                <a16:creationId xmlns:a16="http://schemas.microsoft.com/office/drawing/2014/main" xmlns="" id="{695BC132-AA94-4B89-B4D3-37B3D4D8760E}"/>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0383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10896785-AEBA-4761-A3B3-18336333DC83}"/>
              </a:ext>
            </a:extLst>
          </p:cNvPr>
          <p:cNvSpPr txBox="1">
            <a:spLocks/>
          </p:cNvSpPr>
          <p:nvPr/>
        </p:nvSpPr>
        <p:spPr>
          <a:xfrm>
            <a:off x="251521" y="172644"/>
            <a:ext cx="8743880" cy="409440"/>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Metodo |</a:t>
            </a:r>
            <a:r>
              <a:rPr lang="it-IT" sz="2200" dirty="0">
                <a:solidFill>
                  <a:srgbClr val="FF0000"/>
                </a:solidFill>
                <a:latin typeface="Calibri" panose="020F0502020204030204" pitchFamily="34" charset="0"/>
                <a:cs typeface="Arial"/>
              </a:rPr>
              <a:t> </a:t>
            </a:r>
            <a:r>
              <a:rPr lang="it-IT" sz="2200" dirty="0">
                <a:solidFill>
                  <a:schemeClr val="tx1">
                    <a:lumMod val="85000"/>
                    <a:lumOff val="15000"/>
                  </a:schemeClr>
                </a:solidFill>
                <a:latin typeface="Calibri" panose="020F0502020204030204" pitchFamily="34" charset="0"/>
                <a:cs typeface="Arial"/>
              </a:rPr>
              <a:t>Scheda tecnica della ricerca</a:t>
            </a:r>
            <a:endParaRPr lang="it-IT" sz="2200" b="0" i="1" dirty="0">
              <a:solidFill>
                <a:schemeClr val="tx1">
                  <a:lumMod val="85000"/>
                  <a:lumOff val="15000"/>
                </a:schemeClr>
              </a:solidFill>
              <a:latin typeface="Calibri" panose="020F0502020204030204" pitchFamily="34" charset="0"/>
              <a:ea typeface="+mj-ea"/>
              <a:cs typeface="Arial"/>
            </a:endParaRPr>
          </a:p>
        </p:txBody>
      </p:sp>
      <p:sp>
        <p:nvSpPr>
          <p:cNvPr id="5" name="Rectangle 5">
            <a:extLst>
              <a:ext uri="{FF2B5EF4-FFF2-40B4-BE49-F238E27FC236}">
                <a16:creationId xmlns:a16="http://schemas.microsoft.com/office/drawing/2014/main" xmlns="" id="{506DFBA3-F51B-4298-A1E0-9E8CFCED37A7}"/>
              </a:ext>
            </a:extLst>
          </p:cNvPr>
          <p:cNvSpPr>
            <a:spLocks noChangeArrowheads="1"/>
          </p:cNvSpPr>
          <p:nvPr/>
        </p:nvSpPr>
        <p:spPr bwMode="auto">
          <a:xfrm>
            <a:off x="251521" y="737408"/>
            <a:ext cx="8587679" cy="5720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spcAft>
                <a:spcPts val="300"/>
              </a:spcAft>
            </a:pPr>
            <a:r>
              <a:rPr lang="it-IT" altLang="it-IT" sz="1300" dirty="0">
                <a:solidFill>
                  <a:srgbClr val="203864"/>
                </a:solidFill>
                <a:latin typeface="Calibri" panose="020F0502020204030204" pitchFamily="34" charset="0"/>
              </a:rPr>
              <a:t>OBIETTIVI DEL LAVORO. </a:t>
            </a:r>
            <a:r>
              <a:rPr lang="it-IT" altLang="it-IT" sz="1300" b="0" dirty="0">
                <a:latin typeface="Calibri" panose="020F0502020204030204" pitchFamily="34" charset="0"/>
                <a:ea typeface="MS Mincho" panose="02020609040205080304" pitchFamily="49" charset="-128"/>
              </a:rPr>
              <a:t>Indagine sull’</a:t>
            </a:r>
            <a:r>
              <a:rPr lang="it-IT" altLang="ja-JP" sz="1300" b="0" dirty="0">
                <a:latin typeface="Calibri" panose="020F0502020204030204" pitchFamily="34" charset="0"/>
                <a:ea typeface="MS Mincho" panose="02020609040205080304" pitchFamily="49" charset="-128"/>
              </a:rPr>
              <a:t>andamento economico e sulle principali tematiche che riguardano le imprese della filiera della mobilità.</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DISEGNO DEL CAMPIONE. </a:t>
            </a:r>
            <a:r>
              <a:rPr lang="it-IT" altLang="ja-JP" sz="1300" b="0" dirty="0">
                <a:latin typeface="Calibri" panose="020F0502020204030204" pitchFamily="34" charset="0"/>
                <a:ea typeface="MS Mincho" panose="02020609040205080304" pitchFamily="49" charset="-128"/>
              </a:rPr>
              <a:t>Campione rappresentativo delle imprese </a:t>
            </a:r>
            <a:r>
              <a:rPr lang="it-IT" sz="1300" b="0" dirty="0">
                <a:latin typeface="Calibri" panose="020F0502020204030204" pitchFamily="34" charset="0"/>
                <a:cs typeface="Arial" charset="0"/>
              </a:rPr>
              <a:t>del settore </a:t>
            </a:r>
            <a:r>
              <a:rPr lang="it-IT" sz="1300" b="0" dirty="0" err="1">
                <a:latin typeface="Calibri" panose="020F0502020204030204" pitchFamily="34" charset="0"/>
                <a:cs typeface="Arial" charset="0"/>
              </a:rPr>
              <a:t>automotive</a:t>
            </a:r>
            <a:r>
              <a:rPr lang="it-IT" sz="1300" b="0" dirty="0">
                <a:latin typeface="Calibri" panose="020F0502020204030204" pitchFamily="34" charset="0"/>
                <a:cs typeface="Arial" charset="0"/>
              </a:rPr>
              <a:t>.</a:t>
            </a:r>
            <a:r>
              <a:rPr lang="it-IT" altLang="ja-JP" sz="1300" b="0" dirty="0">
                <a:latin typeface="Calibri" panose="020F0502020204030204" pitchFamily="34" charset="0"/>
                <a:ea typeface="MS Mincho" panose="02020609040205080304" pitchFamily="49" charset="-128"/>
              </a:rPr>
              <a:t> Domini di studio del campione: dimensione (1 addetto, 2-5 addetti, 6-9 addetti, 10-19 addetti, 20-49 addetti, oltre 49 addetti), settore (venditori 4 ruote, venditori 2 ruote, riparatori, vendita accessori e altro), area geografica (nord ovest, nord est, centro, sud/isole). </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NUMEROSITA’ CAMPIONARIA. </a:t>
            </a:r>
            <a:r>
              <a:rPr lang="it-IT" altLang="ja-JP" sz="1300" b="0" dirty="0">
                <a:latin typeface="Calibri" panose="020F0502020204030204" pitchFamily="34" charset="0"/>
                <a:ea typeface="MS Mincho" panose="02020609040205080304" pitchFamily="49" charset="-128"/>
              </a:rPr>
              <a:t>n. 1.000 casi (1.000 interviste a buon fine). Anagrafiche «non reperibili»: 384 (21,9%); «rifiuti»: 368 (21,0%); «sostituzioni»: 752 (42,9%). Intervallo di confidenza 95% (Errore </a:t>
            </a:r>
            <a:r>
              <a:rPr lang="it-IT" altLang="ja-JP" sz="1300" b="0" u="sng" dirty="0">
                <a:latin typeface="Calibri" panose="020F0502020204030204" pitchFamily="34" charset="0"/>
                <a:ea typeface="MS Mincho" panose="02020609040205080304" pitchFamily="49" charset="-128"/>
              </a:rPr>
              <a:t>+</a:t>
            </a:r>
            <a:r>
              <a:rPr lang="it-IT" altLang="ja-JP" sz="1300" b="0" dirty="0">
                <a:latin typeface="Calibri" panose="020F0502020204030204" pitchFamily="34" charset="0"/>
                <a:ea typeface="MS Mincho" panose="02020609040205080304" pitchFamily="49" charset="-128"/>
              </a:rPr>
              <a:t>3,4%). Fonte delle anagrafiche: Camere di Commercio. </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METODO DI CONTATTO. </a:t>
            </a:r>
            <a:r>
              <a:rPr lang="it-IT" altLang="it-IT" sz="1300" b="0" dirty="0">
                <a:solidFill>
                  <a:srgbClr val="000000"/>
                </a:solidFill>
                <a:latin typeface="Calibri" panose="020F0502020204030204" pitchFamily="34" charset="0"/>
                <a:ea typeface="MS Mincho" panose="02020609040205080304" pitchFamily="49" charset="-128"/>
              </a:rPr>
              <a:t>Interviste telefoniche somministrate con il Sistema Cati (</a:t>
            </a:r>
            <a:r>
              <a:rPr lang="it-IT" altLang="it-IT" sz="1300" b="0" i="1" dirty="0">
                <a:solidFill>
                  <a:srgbClr val="000000"/>
                </a:solidFill>
                <a:latin typeface="Calibri" panose="020F0502020204030204" pitchFamily="34" charset="0"/>
                <a:ea typeface="MS Mincho" panose="02020609040205080304" pitchFamily="49" charset="-128"/>
              </a:rPr>
              <a:t>Computer assisted telephone interview</a:t>
            </a:r>
            <a:r>
              <a:rPr lang="it-IT" altLang="it-IT" sz="1300" b="0" dirty="0">
                <a:solidFill>
                  <a:srgbClr val="000000"/>
                </a:solidFill>
                <a:latin typeface="Calibri" panose="020F0502020204030204" pitchFamily="34" charset="0"/>
                <a:ea typeface="MS Mincho" panose="02020609040205080304" pitchFamily="49" charset="-128"/>
              </a:rPr>
              <a:t>).</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TECNICA DI RILEVAZIONE. </a:t>
            </a:r>
            <a:r>
              <a:rPr lang="it-IT" altLang="it-IT" sz="1300" b="0" dirty="0">
                <a:solidFill>
                  <a:srgbClr val="000000"/>
                </a:solidFill>
                <a:latin typeface="Calibri" panose="020F0502020204030204" pitchFamily="34" charset="0"/>
                <a:ea typeface="MS Mincho" panose="02020609040205080304" pitchFamily="49" charset="-128"/>
              </a:rPr>
              <a:t>Questionario strutturato.</a:t>
            </a:r>
            <a:r>
              <a:rPr lang="it-IT" altLang="it-IT" sz="1300" b="0" dirty="0">
                <a:solidFill>
                  <a:srgbClr val="333399"/>
                </a:solidFill>
                <a:latin typeface="Calibri" panose="020F0502020204030204" pitchFamily="34" charset="0"/>
                <a:ea typeface="MS Mincho" panose="02020609040205080304" pitchFamily="49" charset="-128"/>
              </a:rPr>
              <a:t> </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PERIODO DI EFFETTUAZIONE DELLE INTERVISTE. </a:t>
            </a:r>
            <a:r>
              <a:rPr lang="it-IT" altLang="it-IT" sz="1300" b="0" dirty="0">
                <a:latin typeface="Calibri" panose="020F0502020204030204" pitchFamily="34" charset="0"/>
                <a:ea typeface="MS Mincho" panose="02020609040205080304" pitchFamily="49" charset="-128"/>
              </a:rPr>
              <a:t>Dal 25 gennaio al 16 febbraio 2018.</a:t>
            </a:r>
            <a:endParaRPr lang="it-IT" sz="1300" b="0" dirty="0">
              <a:solidFill>
                <a:srgbClr val="FF0000"/>
              </a:solidFill>
              <a:latin typeface="Calibri" panose="020F0502020204030204" pitchFamily="34" charset="0"/>
              <a:ea typeface="MS Mincho" pitchFamily="49" charset="-128"/>
            </a:endParaRP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CODICE DEONTOLOGICO. </a:t>
            </a:r>
            <a:r>
              <a:rPr lang="it-IT" altLang="it-IT" sz="1300" b="0" dirty="0">
                <a:solidFill>
                  <a:srgbClr val="000000"/>
                </a:solidFill>
                <a:latin typeface="Calibri" panose="020F0502020204030204" pitchFamily="34" charset="0"/>
                <a:ea typeface="MS Mincho" panose="02020609040205080304" pitchFamily="49" charset="-128"/>
              </a:rPr>
              <a:t>La rilevazione è stata realizzata nel rispetto del </a:t>
            </a:r>
            <a:r>
              <a:rPr lang="it-IT" altLang="it-IT" sz="1300" b="0" dirty="0">
                <a:latin typeface="Calibri" panose="020F0502020204030204" pitchFamily="34" charset="0"/>
                <a:ea typeface="MS Mincho" panose="02020609040205080304" pitchFamily="49" charset="-128"/>
              </a:rPr>
              <a:t>Codice deontologico dei ricercatori europei Esomar, del Codice deontologico Assirm (Associazione istituti di ricerca e sondaggi di opinione italiani), e della </a:t>
            </a:r>
            <a:r>
              <a:rPr lang="ja-JP" altLang="it-IT" sz="1300" b="0" dirty="0">
                <a:latin typeface="Calibri" panose="020F0502020204030204" pitchFamily="34" charset="0"/>
                <a:ea typeface="MS Mincho" panose="02020609040205080304" pitchFamily="49" charset="-128"/>
              </a:rPr>
              <a:t>“</a:t>
            </a:r>
            <a:r>
              <a:rPr lang="it-IT" altLang="ja-JP" sz="1300" b="0" dirty="0">
                <a:latin typeface="Calibri" panose="020F0502020204030204" pitchFamily="34" charset="0"/>
                <a:ea typeface="MS Mincho" panose="02020609040205080304" pitchFamily="49" charset="-128"/>
              </a:rPr>
              <a:t>Legge sulla Privacy" (D.lgs n. 196/03).</a:t>
            </a:r>
          </a:p>
          <a:p>
            <a:pPr algn="just" eaLnBrk="1" hangingPunct="1">
              <a:spcBef>
                <a:spcPts val="600"/>
              </a:spcBef>
              <a:spcAft>
                <a:spcPts val="300"/>
              </a:spcAft>
            </a:pPr>
            <a:r>
              <a:rPr lang="it-IT" altLang="it-IT" sz="1300" dirty="0">
                <a:solidFill>
                  <a:srgbClr val="203864"/>
                </a:solidFill>
                <a:latin typeface="Calibri" panose="020F0502020204030204" pitchFamily="34" charset="0"/>
                <a:ea typeface="MS Mincho" panose="02020609040205080304" pitchFamily="49" charset="-128"/>
              </a:rPr>
              <a:t>DIRETTORI DELLA RICERCA. </a:t>
            </a:r>
            <a:r>
              <a:rPr lang="it-IT" altLang="it-IT" sz="1300" b="0" dirty="0">
                <a:solidFill>
                  <a:srgbClr val="000000"/>
                </a:solidFill>
                <a:latin typeface="Calibri" panose="020F0502020204030204" pitchFamily="34" charset="0"/>
                <a:ea typeface="MS Mincho" panose="02020609040205080304" pitchFamily="49" charset="-128"/>
              </a:rPr>
              <a:t>Dott. Pierluigi </a:t>
            </a:r>
            <a:r>
              <a:rPr lang="it-IT" altLang="it-IT" sz="1300" b="0" dirty="0" err="1">
                <a:solidFill>
                  <a:srgbClr val="000000"/>
                </a:solidFill>
                <a:latin typeface="Calibri" panose="020F0502020204030204" pitchFamily="34" charset="0"/>
                <a:ea typeface="MS Mincho" panose="02020609040205080304" pitchFamily="49" charset="-128"/>
              </a:rPr>
              <a:t>Ascani</a:t>
            </a:r>
            <a:r>
              <a:rPr lang="it-IT" altLang="it-IT" sz="1300" b="0" dirty="0">
                <a:solidFill>
                  <a:srgbClr val="000000"/>
                </a:solidFill>
                <a:latin typeface="Calibri" panose="020F0502020204030204" pitchFamily="34" charset="0"/>
                <a:ea typeface="MS Mincho" panose="02020609040205080304" pitchFamily="49" charset="-128"/>
              </a:rPr>
              <a:t>, Dott. Daniele Serio, Dott.ssa Stefania Tucci.</a:t>
            </a:r>
          </a:p>
          <a:p>
            <a:pPr algn="just" eaLnBrk="1" hangingPunct="1">
              <a:spcBef>
                <a:spcPts val="600"/>
              </a:spcBef>
              <a:spcAft>
                <a:spcPts val="300"/>
              </a:spcAft>
            </a:pPr>
            <a:endParaRPr lang="it-IT" altLang="it-IT" sz="1300" b="0" dirty="0">
              <a:solidFill>
                <a:srgbClr val="000000"/>
              </a:solidFill>
              <a:latin typeface="Calibri" panose="020F0502020204030204" pitchFamily="34" charset="0"/>
              <a:ea typeface="MS Mincho" panose="02020609040205080304" pitchFamily="49" charset="-128"/>
            </a:endParaRPr>
          </a:p>
          <a:p>
            <a:pPr>
              <a:lnSpc>
                <a:spcPct val="110000"/>
              </a:lnSpc>
              <a:spcBef>
                <a:spcPts val="600"/>
              </a:spcBef>
              <a:spcAft>
                <a:spcPts val="0"/>
              </a:spcAft>
            </a:pPr>
            <a:r>
              <a:rPr lang="it-IT" sz="1300" u="sng" dirty="0">
                <a:solidFill>
                  <a:srgbClr val="203864"/>
                </a:solidFill>
                <a:latin typeface="Calibri" panose="020F0502020204030204" pitchFamily="34" charset="0"/>
                <a:ea typeface="MS Mincho" panose="02020609040205080304" pitchFamily="49" charset="-128"/>
              </a:rPr>
              <a:t>FONTI DEI DATI</a:t>
            </a:r>
            <a:r>
              <a:rPr lang="it-IT" sz="1300" dirty="0">
                <a:solidFill>
                  <a:srgbClr val="203864"/>
                </a:solidFill>
                <a:latin typeface="Calibri" panose="020F0502020204030204" pitchFamily="34" charset="0"/>
                <a:ea typeface="MS Mincho" panose="02020609040205080304" pitchFamily="49" charset="-128"/>
              </a:rPr>
              <a:t>: </a:t>
            </a:r>
          </a:p>
          <a:p>
            <a:pPr marL="285750" indent="-285750">
              <a:lnSpc>
                <a:spcPct val="110000"/>
              </a:lnSpc>
              <a:spcBef>
                <a:spcPts val="600"/>
              </a:spcBef>
              <a:spcAft>
                <a:spcPts val="0"/>
              </a:spcAft>
              <a:buFont typeface="Arial" panose="020B0604020202020204" pitchFamily="34" charset="0"/>
              <a:buChar char="•"/>
            </a:pPr>
            <a:r>
              <a:rPr lang="it-IT" sz="1300" dirty="0">
                <a:latin typeface="Calibri" panose="020F0502020204030204" pitchFamily="34" charset="0"/>
              </a:rPr>
              <a:t>Format </a:t>
            </a:r>
            <a:r>
              <a:rPr lang="it-IT" sz="1300" dirty="0" err="1">
                <a:latin typeface="Calibri" panose="020F0502020204030204" pitchFamily="34" charset="0"/>
              </a:rPr>
              <a:t>Research</a:t>
            </a:r>
            <a:r>
              <a:rPr lang="it-IT" sz="1300" dirty="0">
                <a:latin typeface="Calibri" panose="020F0502020204030204" pitchFamily="34" charset="0"/>
              </a:rPr>
              <a:t>,</a:t>
            </a:r>
            <a:r>
              <a:rPr lang="it-IT" sz="1300" b="0" dirty="0">
                <a:latin typeface="Calibri" panose="020F0502020204030204" pitchFamily="34" charset="0"/>
              </a:rPr>
              <a:t> «Osservatorio Mobilità Italia» </a:t>
            </a:r>
            <a:r>
              <a:rPr lang="it-IT" sz="1300" b="0" i="1" dirty="0">
                <a:latin typeface="Calibri" panose="020F0502020204030204" pitchFamily="34" charset="0"/>
              </a:rPr>
              <a:t>(in collaborazione con Confcommercio Mobilità)</a:t>
            </a:r>
          </a:p>
          <a:p>
            <a:pPr marL="285750" indent="-285750">
              <a:lnSpc>
                <a:spcPct val="110000"/>
              </a:lnSpc>
              <a:spcBef>
                <a:spcPts val="600"/>
              </a:spcBef>
              <a:spcAft>
                <a:spcPts val="0"/>
              </a:spcAft>
              <a:buFont typeface="Arial" panose="020B0604020202020204" pitchFamily="34" charset="0"/>
              <a:buChar char="•"/>
            </a:pPr>
            <a:r>
              <a:rPr lang="it-IT" sz="1300" dirty="0">
                <a:latin typeface="Calibri" panose="020F0502020204030204" pitchFamily="34" charset="0"/>
              </a:rPr>
              <a:t>Istat, </a:t>
            </a:r>
            <a:r>
              <a:rPr lang="it-IT" sz="1300" b="0" dirty="0">
                <a:latin typeface="Calibri" panose="020F0502020204030204" pitchFamily="34" charset="0"/>
              </a:rPr>
              <a:t>«</a:t>
            </a:r>
            <a:r>
              <a:rPr lang="it-IT" sz="1300" b="0" dirty="0" err="1">
                <a:latin typeface="Calibri" panose="020F0502020204030204" pitchFamily="34" charset="0"/>
              </a:rPr>
              <a:t>I.Stat</a:t>
            </a:r>
            <a:r>
              <a:rPr lang="it-IT" sz="1300" b="0" dirty="0">
                <a:latin typeface="Calibri" panose="020F0502020204030204" pitchFamily="34" charset="0"/>
              </a:rPr>
              <a:t> 2018 (</a:t>
            </a:r>
            <a:r>
              <a:rPr lang="it-IT" sz="1300" b="0" dirty="0" err="1">
                <a:latin typeface="Calibri" panose="020F0502020204030204" pitchFamily="34" charset="0"/>
              </a:rPr>
              <a:t>Datawarehouse</a:t>
            </a:r>
            <a:r>
              <a:rPr lang="it-IT" sz="1300" b="0" dirty="0">
                <a:latin typeface="Calibri" panose="020F0502020204030204" pitchFamily="34" charset="0"/>
              </a:rPr>
              <a:t> Istat)»</a:t>
            </a:r>
          </a:p>
          <a:p>
            <a:pPr marL="285750" indent="-285750">
              <a:lnSpc>
                <a:spcPct val="110000"/>
              </a:lnSpc>
              <a:spcBef>
                <a:spcPts val="600"/>
              </a:spcBef>
              <a:spcAft>
                <a:spcPts val="0"/>
              </a:spcAft>
              <a:buFont typeface="Arial" panose="020B0604020202020204" pitchFamily="34" charset="0"/>
              <a:buChar char="•"/>
            </a:pPr>
            <a:r>
              <a:rPr lang="it-IT" sz="1300" dirty="0" err="1">
                <a:latin typeface="Calibri" panose="020F0502020204030204" pitchFamily="34" charset="0"/>
              </a:rPr>
              <a:t>Infocamere</a:t>
            </a:r>
            <a:r>
              <a:rPr lang="it-IT" sz="1300" dirty="0">
                <a:latin typeface="Calibri" panose="020F0502020204030204" pitchFamily="34" charset="0"/>
              </a:rPr>
              <a:t>,</a:t>
            </a:r>
            <a:r>
              <a:rPr lang="it-IT" sz="1300" b="0" dirty="0">
                <a:latin typeface="Calibri" panose="020F0502020204030204" pitchFamily="34" charset="0"/>
              </a:rPr>
              <a:t> «</a:t>
            </a:r>
            <a:r>
              <a:rPr lang="it-IT" sz="1300" b="0" dirty="0" err="1">
                <a:latin typeface="Calibri" panose="020F0502020204030204" pitchFamily="34" charset="0"/>
              </a:rPr>
              <a:t>Movimprese</a:t>
            </a:r>
            <a:r>
              <a:rPr lang="it-IT" sz="1300" b="0" dirty="0">
                <a:latin typeface="Calibri" panose="020F0502020204030204" pitchFamily="34" charset="0"/>
              </a:rPr>
              <a:t> 2018»</a:t>
            </a:r>
          </a:p>
          <a:p>
            <a:pPr algn="just" eaLnBrk="1" hangingPunct="1">
              <a:spcBef>
                <a:spcPts val="600"/>
              </a:spcBef>
              <a:spcAft>
                <a:spcPts val="300"/>
              </a:spcAft>
            </a:pPr>
            <a:r>
              <a:rPr lang="it-IT" altLang="ja-JP" sz="1300" i="1" dirty="0">
                <a:latin typeface="Calibri" panose="020F0502020204030204" pitchFamily="34" charset="0"/>
                <a:ea typeface="Times New Roman" panose="02020603050405020304" pitchFamily="18" charset="0"/>
                <a:cs typeface="Times New Roman" panose="02020603050405020304" pitchFamily="18" charset="0"/>
              </a:rPr>
              <a:t>Il documento è stato realizzato con le informazioni disponibili al giugno 2018.</a:t>
            </a:r>
          </a:p>
        </p:txBody>
      </p:sp>
    </p:spTree>
    <p:extLst>
      <p:ext uri="{BB962C8B-B14F-4D97-AF65-F5344CB8AC3E}">
        <p14:creationId xmlns:p14="http://schemas.microsoft.com/office/powerpoint/2010/main" val="288395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con angoli arrotondati 27">
            <a:extLst>
              <a:ext uri="{FF2B5EF4-FFF2-40B4-BE49-F238E27FC236}">
                <a16:creationId xmlns:a16="http://schemas.microsoft.com/office/drawing/2014/main" xmlns="" id="{376C81BA-5697-4569-A136-28F38C638AD4}"/>
              </a:ext>
            </a:extLst>
          </p:cNvPr>
          <p:cNvSpPr/>
          <p:nvPr/>
        </p:nvSpPr>
        <p:spPr bwMode="auto">
          <a:xfrm>
            <a:off x="388277" y="3640406"/>
            <a:ext cx="4224757" cy="2852262"/>
          </a:xfrm>
          <a:prstGeom prst="roundRect">
            <a:avLst>
              <a:gd name="adj" fmla="val 8670"/>
            </a:avLst>
          </a:prstGeom>
          <a:solidFill>
            <a:schemeClr val="bg2">
              <a:lumMod val="60000"/>
              <a:lumOff val="40000"/>
              <a:alpha val="20000"/>
            </a:schemeClr>
          </a:solidFill>
          <a:ln w="12700" cap="flat" cmpd="sng" algn="ctr">
            <a:solidFill>
              <a:schemeClr val="bg2">
                <a:lumMod val="60000"/>
                <a:lumOff val="4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9" name="Rettangolo con angoli arrotondati 28">
            <a:extLst>
              <a:ext uri="{FF2B5EF4-FFF2-40B4-BE49-F238E27FC236}">
                <a16:creationId xmlns:a16="http://schemas.microsoft.com/office/drawing/2014/main" xmlns="" id="{A6CE5F79-E9A0-40A1-AF9E-3E6782298007}"/>
              </a:ext>
            </a:extLst>
          </p:cNvPr>
          <p:cNvSpPr/>
          <p:nvPr/>
        </p:nvSpPr>
        <p:spPr bwMode="auto">
          <a:xfrm>
            <a:off x="4736508" y="3631035"/>
            <a:ext cx="4224757" cy="2856946"/>
          </a:xfrm>
          <a:prstGeom prst="roundRect">
            <a:avLst>
              <a:gd name="adj" fmla="val 8670"/>
            </a:avLst>
          </a:prstGeom>
          <a:solidFill>
            <a:schemeClr val="accent5">
              <a:lumMod val="75000"/>
              <a:alpha val="20000"/>
            </a:schemeClr>
          </a:solidFill>
          <a:ln w="12700" cap="flat" cmpd="sng" algn="ctr">
            <a:solidFill>
              <a:schemeClr val="accent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62" name="Segnaposto contenuto 2"/>
          <p:cNvSpPr>
            <a:spLocks noGrp="1"/>
          </p:cNvSpPr>
          <p:nvPr>
            <p:ph idx="1"/>
          </p:nvPr>
        </p:nvSpPr>
        <p:spPr>
          <a:xfrm>
            <a:off x="291757" y="836712"/>
            <a:ext cx="8640467" cy="1803571"/>
          </a:xfrm>
        </p:spPr>
        <p:txBody>
          <a:bodyPr wrap="square">
            <a:spAutoFit/>
          </a:bodyPr>
          <a:lstStyle/>
          <a:p>
            <a:pPr marL="0" indent="0" algn="just">
              <a:lnSpc>
                <a:spcPct val="110000"/>
              </a:lnSpc>
              <a:spcBef>
                <a:spcPts val="600"/>
              </a:spcBef>
              <a:buFontTx/>
              <a:buNone/>
            </a:pPr>
            <a:r>
              <a:rPr lang="it-IT" sz="1800" dirty="0">
                <a:latin typeface="Calibri" panose="020F0502020204030204" pitchFamily="34" charset="0"/>
              </a:rPr>
              <a:t>          L’</a:t>
            </a:r>
            <a:r>
              <a:rPr lang="it-IT" sz="1800" b="1" dirty="0">
                <a:latin typeface="Calibri" panose="020F0502020204030204" pitchFamily="34" charset="0"/>
              </a:rPr>
              <a:t>osservatorio sulle imprese del settore della mobilità</a:t>
            </a:r>
            <a:r>
              <a:rPr lang="it-IT" sz="1800" dirty="0">
                <a:latin typeface="Calibri" panose="020F0502020204030204" pitchFamily="34" charset="0"/>
              </a:rPr>
              <a:t> si articola su rilevazioni semestrali (due rilevazioni in un anno) condotte su un campione delle imprese italiane che si occupano della mobilità in tutte le sue forme, statisticamente rappresentativo per grandi aree geografiche.</a:t>
            </a:r>
          </a:p>
          <a:p>
            <a:pPr marL="0" indent="0" algn="just">
              <a:lnSpc>
                <a:spcPct val="110000"/>
              </a:lnSpc>
              <a:spcBef>
                <a:spcPts val="600"/>
              </a:spcBef>
              <a:buFontTx/>
              <a:buNone/>
            </a:pPr>
            <a:endParaRPr lang="it-IT" sz="200" dirty="0">
              <a:latin typeface="Calibri" panose="020F0502020204030204" pitchFamily="34" charset="0"/>
            </a:endParaRPr>
          </a:p>
          <a:p>
            <a:pPr marL="0" indent="0" algn="just">
              <a:lnSpc>
                <a:spcPct val="110000"/>
              </a:lnSpc>
              <a:spcBef>
                <a:spcPts val="600"/>
              </a:spcBef>
              <a:buFontTx/>
              <a:buNone/>
            </a:pPr>
            <a:r>
              <a:rPr lang="it-IT" sz="1800" dirty="0">
                <a:latin typeface="Calibri" panose="020F0502020204030204" pitchFamily="34" charset="0"/>
              </a:rPr>
              <a:t>Nel dettaglio, le imprese coinvolte nello studio sono state </a:t>
            </a:r>
            <a:r>
              <a:rPr lang="it-IT" sz="1800" b="1" dirty="0">
                <a:latin typeface="Calibri" panose="020F0502020204030204" pitchFamily="34" charset="0"/>
              </a:rPr>
              <a:t>così segmentate</a:t>
            </a:r>
            <a:r>
              <a:rPr lang="it-IT" sz="1800" dirty="0">
                <a:latin typeface="Calibri" panose="020F0502020204030204" pitchFamily="34" charset="0"/>
              </a:rPr>
              <a:t>:</a:t>
            </a:r>
          </a:p>
        </p:txBody>
      </p:sp>
      <p:sp>
        <p:nvSpPr>
          <p:cNvPr id="21" name="Rettangolo 20"/>
          <p:cNvSpPr/>
          <p:nvPr/>
        </p:nvSpPr>
        <p:spPr>
          <a:xfrm>
            <a:off x="866856" y="4098041"/>
            <a:ext cx="3891672" cy="738664"/>
          </a:xfrm>
          <a:prstGeom prst="rect">
            <a:avLst/>
          </a:prstGeom>
        </p:spPr>
        <p:txBody>
          <a:bodyPr wrap="square">
            <a:spAutoFit/>
          </a:bodyPr>
          <a:lstStyle/>
          <a:p>
            <a:r>
              <a:rPr lang="it-IT" sz="1400" dirty="0">
                <a:latin typeface="Calibri" panose="020F0502020204030204" pitchFamily="34" charset="0"/>
              </a:rPr>
              <a:t>Commercio</a:t>
            </a:r>
            <a:r>
              <a:rPr lang="it-IT" sz="1400" b="0" dirty="0">
                <a:latin typeface="Calibri" panose="020F0502020204030204" pitchFamily="34" charset="0"/>
              </a:rPr>
              <a:t> di </a:t>
            </a:r>
            <a:r>
              <a:rPr lang="it-IT" sz="1400" dirty="0">
                <a:latin typeface="Calibri" panose="020F0502020204030204" pitchFamily="34" charset="0"/>
              </a:rPr>
              <a:t>autoveicoli</a:t>
            </a:r>
            <a:r>
              <a:rPr lang="it-IT" sz="1400" b="0" dirty="0">
                <a:latin typeface="Calibri" panose="020F0502020204030204" pitchFamily="34" charset="0"/>
              </a:rPr>
              <a:t> (4 </a:t>
            </a:r>
            <a:r>
              <a:rPr lang="it-IT" sz="1400" b="0" dirty="0" err="1">
                <a:latin typeface="Calibri" panose="020F0502020204030204" pitchFamily="34" charset="0"/>
              </a:rPr>
              <a:t>wheels</a:t>
            </a:r>
            <a:r>
              <a:rPr lang="it-IT" sz="1400" b="0" dirty="0">
                <a:latin typeface="Calibri" panose="020F0502020204030204" pitchFamily="34" charset="0"/>
              </a:rPr>
              <a:t>)</a:t>
            </a:r>
          </a:p>
          <a:p>
            <a:endParaRPr lang="it-IT" sz="1400" b="0" dirty="0">
              <a:latin typeface="Calibri" panose="020F0502020204030204" pitchFamily="34" charset="0"/>
            </a:endParaRPr>
          </a:p>
          <a:p>
            <a:r>
              <a:rPr lang="it-IT" sz="1400" dirty="0">
                <a:latin typeface="Calibri" panose="020F0502020204030204" pitchFamily="34" charset="0"/>
              </a:rPr>
              <a:t>Commercio</a:t>
            </a:r>
            <a:r>
              <a:rPr lang="it-IT" sz="1400" b="0" dirty="0">
                <a:latin typeface="Calibri" panose="020F0502020204030204" pitchFamily="34" charset="0"/>
              </a:rPr>
              <a:t> di </a:t>
            </a:r>
            <a:r>
              <a:rPr lang="it-IT" sz="1400" dirty="0">
                <a:latin typeface="Calibri" panose="020F0502020204030204" pitchFamily="34" charset="0"/>
              </a:rPr>
              <a:t>motocicli </a:t>
            </a:r>
            <a:r>
              <a:rPr lang="it-IT" sz="1400" b="0" dirty="0">
                <a:latin typeface="Calibri" panose="020F0502020204030204" pitchFamily="34" charset="0"/>
              </a:rPr>
              <a:t>e </a:t>
            </a:r>
            <a:r>
              <a:rPr lang="it-IT" sz="1400" dirty="0">
                <a:latin typeface="Calibri" panose="020F0502020204030204" pitchFamily="34" charset="0"/>
              </a:rPr>
              <a:t>ciclomotori </a:t>
            </a:r>
            <a:r>
              <a:rPr lang="it-IT" sz="1400" b="0" dirty="0">
                <a:latin typeface="Calibri" panose="020F0502020204030204" pitchFamily="34" charset="0"/>
              </a:rPr>
              <a:t>(2 </a:t>
            </a:r>
            <a:r>
              <a:rPr lang="it-IT" sz="1400" b="0" dirty="0" err="1">
                <a:latin typeface="Calibri" panose="020F0502020204030204" pitchFamily="34" charset="0"/>
              </a:rPr>
              <a:t>wheels</a:t>
            </a:r>
            <a:r>
              <a:rPr lang="it-IT" sz="1400" b="0" dirty="0">
                <a:latin typeface="Calibri" panose="020F0502020204030204" pitchFamily="34" charset="0"/>
              </a:rPr>
              <a:t>)</a:t>
            </a:r>
          </a:p>
        </p:txBody>
      </p:sp>
      <p:sp>
        <p:nvSpPr>
          <p:cNvPr id="23" name="Rettangolo arrotondato 56"/>
          <p:cNvSpPr/>
          <p:nvPr/>
        </p:nvSpPr>
        <p:spPr bwMode="auto">
          <a:xfrm>
            <a:off x="928961" y="2908347"/>
            <a:ext cx="3056189" cy="448118"/>
          </a:xfrm>
          <a:prstGeom prst="roundRect">
            <a:avLst>
              <a:gd name="adj" fmla="val 0"/>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2400" dirty="0">
                <a:solidFill>
                  <a:schemeClr val="bg2">
                    <a:lumMod val="75000"/>
                  </a:schemeClr>
                </a:solidFill>
                <a:latin typeface="Eras Medium ITC" panose="020B0602030504020804" pitchFamily="34" charset="0"/>
              </a:rPr>
              <a:t>Venditori 4w e 2w</a:t>
            </a:r>
            <a:endParaRPr kumimoji="0" lang="it-IT" sz="2400" b="0" i="0" u="none" strike="noStrike" cap="none" normalizeH="0" baseline="0" dirty="0">
              <a:ln>
                <a:noFill/>
              </a:ln>
              <a:solidFill>
                <a:schemeClr val="bg2">
                  <a:lumMod val="75000"/>
                </a:schemeClr>
              </a:solidFill>
              <a:effectLst/>
              <a:latin typeface="Eras Medium ITC" panose="020B0602030504020804" pitchFamily="34" charset="0"/>
            </a:endParaRPr>
          </a:p>
        </p:txBody>
      </p:sp>
      <p:sp>
        <p:nvSpPr>
          <p:cNvPr id="24" name="Rettangolo arrotondato 57"/>
          <p:cNvSpPr/>
          <p:nvPr/>
        </p:nvSpPr>
        <p:spPr bwMode="auto">
          <a:xfrm>
            <a:off x="5052798" y="2908347"/>
            <a:ext cx="3056189" cy="448118"/>
          </a:xfrm>
          <a:prstGeom prst="round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it-IT" sz="2400" dirty="0">
                <a:solidFill>
                  <a:schemeClr val="accent1">
                    <a:lumMod val="25000"/>
                  </a:schemeClr>
                </a:solidFill>
                <a:latin typeface="Eras Medium ITC" panose="020B0602030504020804" pitchFamily="34" charset="0"/>
              </a:rPr>
              <a:t>Riparatori e altri</a:t>
            </a:r>
            <a:endParaRPr kumimoji="0" lang="it-IT" sz="2400" b="0" i="0" u="none" strike="noStrike" cap="none" normalizeH="0" baseline="0" dirty="0">
              <a:ln>
                <a:noFill/>
              </a:ln>
              <a:solidFill>
                <a:schemeClr val="accent1">
                  <a:lumMod val="25000"/>
                </a:schemeClr>
              </a:solidFill>
              <a:effectLst/>
              <a:latin typeface="Eras Medium ITC" panose="020B0602030504020804" pitchFamily="34" charset="0"/>
            </a:endParaRPr>
          </a:p>
        </p:txBody>
      </p:sp>
      <p:sp>
        <p:nvSpPr>
          <p:cNvPr id="25" name="Rettangolo 24"/>
          <p:cNvSpPr/>
          <p:nvPr/>
        </p:nvSpPr>
        <p:spPr>
          <a:xfrm>
            <a:off x="5250769" y="3693964"/>
            <a:ext cx="3713719" cy="1384995"/>
          </a:xfrm>
          <a:prstGeom prst="rect">
            <a:avLst/>
          </a:prstGeom>
        </p:spPr>
        <p:txBody>
          <a:bodyPr wrap="square">
            <a:spAutoFit/>
          </a:bodyPr>
          <a:lstStyle/>
          <a:p>
            <a:r>
              <a:rPr lang="it-IT" sz="1400" dirty="0">
                <a:latin typeface="Calibri" panose="020F0502020204030204" pitchFamily="34" charset="0"/>
              </a:rPr>
              <a:t>Manutenzione </a:t>
            </a:r>
            <a:r>
              <a:rPr lang="it-IT" sz="1400" b="0" dirty="0">
                <a:latin typeface="Calibri" panose="020F0502020204030204" pitchFamily="34" charset="0"/>
              </a:rPr>
              <a:t>e </a:t>
            </a:r>
            <a:r>
              <a:rPr lang="it-IT" sz="1400" dirty="0">
                <a:latin typeface="Calibri" panose="020F0502020204030204" pitchFamily="34" charset="0"/>
              </a:rPr>
              <a:t>riparazione </a:t>
            </a:r>
            <a:r>
              <a:rPr lang="it-IT" sz="1400" b="0" dirty="0">
                <a:latin typeface="Calibri" panose="020F0502020204030204" pitchFamily="34" charset="0"/>
              </a:rPr>
              <a:t>di autoveicoli</a:t>
            </a:r>
          </a:p>
          <a:p>
            <a:endParaRPr lang="it-IT" sz="1400" b="0" dirty="0">
              <a:latin typeface="Calibri" panose="020F0502020204030204" pitchFamily="34" charset="0"/>
            </a:endParaRPr>
          </a:p>
          <a:p>
            <a:r>
              <a:rPr lang="it-IT" sz="1400" dirty="0">
                <a:latin typeface="Calibri" panose="020F0502020204030204" pitchFamily="34" charset="0"/>
              </a:rPr>
              <a:t>Commercio </a:t>
            </a:r>
            <a:r>
              <a:rPr lang="it-IT" sz="1400" b="0" dirty="0">
                <a:latin typeface="Calibri" panose="020F0502020204030204" pitchFamily="34" charset="0"/>
              </a:rPr>
              <a:t>di </a:t>
            </a:r>
            <a:r>
              <a:rPr lang="it-IT" sz="1400" dirty="0">
                <a:latin typeface="Calibri" panose="020F0502020204030204" pitchFamily="34" charset="0"/>
              </a:rPr>
              <a:t>parti e accessori</a:t>
            </a:r>
            <a:r>
              <a:rPr lang="it-IT" sz="1400" b="0" dirty="0">
                <a:latin typeface="Calibri" panose="020F0502020204030204" pitchFamily="34" charset="0"/>
              </a:rPr>
              <a:t> di autoveicoli</a:t>
            </a:r>
          </a:p>
          <a:p>
            <a:endParaRPr lang="it-IT" sz="1400" b="0" dirty="0">
              <a:latin typeface="Calibri" panose="020F0502020204030204" pitchFamily="34" charset="0"/>
            </a:endParaRPr>
          </a:p>
          <a:p>
            <a:r>
              <a:rPr lang="it-IT" sz="1400" dirty="0">
                <a:latin typeface="Calibri" panose="020F0502020204030204" pitchFamily="34" charset="0"/>
              </a:rPr>
              <a:t>Commercio</a:t>
            </a:r>
            <a:r>
              <a:rPr lang="it-IT" sz="1400" b="0" dirty="0">
                <a:latin typeface="Calibri" panose="020F0502020204030204" pitchFamily="34" charset="0"/>
              </a:rPr>
              <a:t> </a:t>
            </a:r>
            <a:r>
              <a:rPr lang="it-IT" sz="1400" dirty="0">
                <a:latin typeface="Calibri" panose="020F0502020204030204" pitchFamily="34" charset="0"/>
              </a:rPr>
              <a:t>macchine agricole</a:t>
            </a:r>
            <a:r>
              <a:rPr lang="it-IT" sz="1400" b="0" dirty="0">
                <a:latin typeface="Calibri" panose="020F0502020204030204" pitchFamily="34" charset="0"/>
              </a:rPr>
              <a:t>, </a:t>
            </a:r>
            <a:r>
              <a:rPr lang="it-IT" sz="1400" dirty="0">
                <a:latin typeface="Calibri" panose="020F0502020204030204" pitchFamily="34" charset="0"/>
              </a:rPr>
              <a:t>attrezzature </a:t>
            </a:r>
            <a:r>
              <a:rPr lang="it-IT" sz="1400" b="0" dirty="0">
                <a:latin typeface="Calibri" panose="020F0502020204030204" pitchFamily="34" charset="0"/>
              </a:rPr>
              <a:t>e forniture agricole</a:t>
            </a:r>
          </a:p>
        </p:txBody>
      </p:sp>
      <p:pic>
        <p:nvPicPr>
          <p:cNvPr id="8" name="Elemento grafico 7">
            <a:extLst>
              <a:ext uri="{FF2B5EF4-FFF2-40B4-BE49-F238E27FC236}">
                <a16:creationId xmlns:a16="http://schemas.microsoft.com/office/drawing/2014/main" xmlns="" id="{5137058F-9F3A-4ADF-871B-BDF11FCDB8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11453">
            <a:off x="497469" y="2821001"/>
            <a:ext cx="622811" cy="622811"/>
          </a:xfrm>
          <a:prstGeom prst="rect">
            <a:avLst/>
          </a:prstGeom>
        </p:spPr>
      </p:pic>
      <p:pic>
        <p:nvPicPr>
          <p:cNvPr id="10" name="Elemento grafico 9">
            <a:extLst>
              <a:ext uri="{FF2B5EF4-FFF2-40B4-BE49-F238E27FC236}">
                <a16:creationId xmlns:a16="http://schemas.microsoft.com/office/drawing/2014/main" xmlns="" id="{29F3B9C1-BBC2-4E68-9400-ED445D2800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898136" y="2882459"/>
            <a:ext cx="499895" cy="499895"/>
          </a:xfrm>
          <a:prstGeom prst="rect">
            <a:avLst/>
          </a:prstGeom>
        </p:spPr>
      </p:pic>
      <p:pic>
        <p:nvPicPr>
          <p:cNvPr id="17" name="Elemento grafico 16">
            <a:extLst>
              <a:ext uri="{FF2B5EF4-FFF2-40B4-BE49-F238E27FC236}">
                <a16:creationId xmlns:a16="http://schemas.microsoft.com/office/drawing/2014/main" xmlns="" id="{477764DF-6775-4EBD-9039-7F03CF99FB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825635">
            <a:off x="616354" y="4143761"/>
            <a:ext cx="290545" cy="290545"/>
          </a:xfrm>
          <a:prstGeom prst="rect">
            <a:avLst/>
          </a:prstGeom>
        </p:spPr>
      </p:pic>
      <p:pic>
        <p:nvPicPr>
          <p:cNvPr id="18" name="Elemento grafico 17">
            <a:extLst>
              <a:ext uri="{FF2B5EF4-FFF2-40B4-BE49-F238E27FC236}">
                <a16:creationId xmlns:a16="http://schemas.microsoft.com/office/drawing/2014/main" xmlns="" id="{5F6AB2F7-E7E4-46BA-8A04-13BAA92882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825635">
            <a:off x="628699" y="4565294"/>
            <a:ext cx="290545" cy="290545"/>
          </a:xfrm>
          <a:prstGeom prst="rect">
            <a:avLst/>
          </a:prstGeom>
        </p:spPr>
      </p:pic>
      <p:pic>
        <p:nvPicPr>
          <p:cNvPr id="19" name="Elemento grafico 18">
            <a:extLst>
              <a:ext uri="{FF2B5EF4-FFF2-40B4-BE49-F238E27FC236}">
                <a16:creationId xmlns:a16="http://schemas.microsoft.com/office/drawing/2014/main" xmlns="" id="{6D8296CA-7432-4117-8868-4A9BA2D0E8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36619" y="3755647"/>
            <a:ext cx="233205" cy="233205"/>
          </a:xfrm>
          <a:prstGeom prst="rect">
            <a:avLst/>
          </a:prstGeom>
        </p:spPr>
      </p:pic>
      <p:pic>
        <p:nvPicPr>
          <p:cNvPr id="20" name="Elemento grafico 19">
            <a:extLst>
              <a:ext uri="{FF2B5EF4-FFF2-40B4-BE49-F238E27FC236}">
                <a16:creationId xmlns:a16="http://schemas.microsoft.com/office/drawing/2014/main" xmlns="" id="{027DD73B-2765-487D-9D30-E913CA4E3B2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41354" y="4172837"/>
            <a:ext cx="233205" cy="233205"/>
          </a:xfrm>
          <a:prstGeom prst="rect">
            <a:avLst/>
          </a:prstGeom>
        </p:spPr>
      </p:pic>
      <p:pic>
        <p:nvPicPr>
          <p:cNvPr id="22" name="Elemento grafico 21">
            <a:extLst>
              <a:ext uri="{FF2B5EF4-FFF2-40B4-BE49-F238E27FC236}">
                <a16:creationId xmlns:a16="http://schemas.microsoft.com/office/drawing/2014/main" xmlns="" id="{DD73D08C-01D2-4A70-9331-029CC6FD96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37926" y="4604885"/>
            <a:ext cx="233205" cy="233205"/>
          </a:xfrm>
          <a:prstGeom prst="rect">
            <a:avLst/>
          </a:prstGeom>
        </p:spPr>
      </p:pic>
      <p:sp>
        <p:nvSpPr>
          <p:cNvPr id="26" name="Rettangolo 25">
            <a:extLst>
              <a:ext uri="{FF2B5EF4-FFF2-40B4-BE49-F238E27FC236}">
                <a16:creationId xmlns:a16="http://schemas.microsoft.com/office/drawing/2014/main" xmlns="" id="{DB227003-8BDE-45B5-BC3D-0BFACECFBB57}"/>
              </a:ext>
            </a:extLst>
          </p:cNvPr>
          <p:cNvSpPr/>
          <p:nvPr/>
        </p:nvSpPr>
        <p:spPr>
          <a:xfrm>
            <a:off x="536292" y="5134334"/>
            <a:ext cx="3619320" cy="954107"/>
          </a:xfrm>
          <a:prstGeom prst="rect">
            <a:avLst/>
          </a:prstGeom>
        </p:spPr>
        <p:txBody>
          <a:bodyPr wrap="square">
            <a:spAutoFit/>
          </a:bodyPr>
          <a:lstStyle/>
          <a:p>
            <a:r>
              <a:rPr lang="it-IT" sz="1400" b="0" i="1" dirty="0">
                <a:solidFill>
                  <a:sysClr val="windowText" lastClr="000000"/>
                </a:solidFill>
                <a:latin typeface="Calibri" panose="020F0502020204030204" pitchFamily="34" charset="0"/>
              </a:rPr>
              <a:t>Si tratta di "vendita di autoveicoli", "vendita di veicoli commerciali leggeri", "autosaloni", "saloni moto", "venditori di veicoli ricreazionali".</a:t>
            </a:r>
          </a:p>
        </p:txBody>
      </p:sp>
      <p:sp>
        <p:nvSpPr>
          <p:cNvPr id="27" name="Rettangolo 26">
            <a:extLst>
              <a:ext uri="{FF2B5EF4-FFF2-40B4-BE49-F238E27FC236}">
                <a16:creationId xmlns:a16="http://schemas.microsoft.com/office/drawing/2014/main" xmlns="" id="{E8D839D1-1E02-485A-BBB2-A2DFD87AE1EE}"/>
              </a:ext>
            </a:extLst>
          </p:cNvPr>
          <p:cNvSpPr/>
          <p:nvPr/>
        </p:nvSpPr>
        <p:spPr>
          <a:xfrm>
            <a:off x="4908232" y="5086408"/>
            <a:ext cx="3901992" cy="1384995"/>
          </a:xfrm>
          <a:prstGeom prst="rect">
            <a:avLst/>
          </a:prstGeom>
        </p:spPr>
        <p:txBody>
          <a:bodyPr wrap="square">
            <a:spAutoFit/>
          </a:bodyPr>
          <a:lstStyle/>
          <a:p>
            <a:r>
              <a:rPr lang="it-IT" sz="1400" b="0" i="1" dirty="0">
                <a:solidFill>
                  <a:sysClr val="windowText" lastClr="000000"/>
                </a:solidFill>
                <a:latin typeface="Calibri" panose="020F0502020204030204" pitchFamily="34" charset="0"/>
              </a:rPr>
              <a:t>Si tratta di «Autorimesse e autoriparazioni", "Vendita di parti di ricambio, accessori e lubrificanti per autoveicoli, motocicli e ciclomotori", "Vendita di pneumatici", "Vendita di parti di ricambio per macchine agricole", "Vendita di veicoli </a:t>
            </a:r>
            <a:r>
              <a:rPr lang="it-IT" sz="1400" b="0" i="1" dirty="0" err="1">
                <a:solidFill>
                  <a:sysClr val="windowText" lastClr="000000"/>
                </a:solidFill>
                <a:latin typeface="Calibri" panose="020F0502020204030204" pitchFamily="34" charset="0"/>
              </a:rPr>
              <a:t>sea</a:t>
            </a:r>
            <a:r>
              <a:rPr lang="it-IT" sz="1400" b="0" i="1" dirty="0">
                <a:solidFill>
                  <a:sysClr val="windowText" lastClr="000000"/>
                </a:solidFill>
                <a:latin typeface="Calibri" panose="020F0502020204030204" pitchFamily="34" charset="0"/>
              </a:rPr>
              <a:t> &amp; </a:t>
            </a:r>
            <a:r>
              <a:rPr lang="it-IT" sz="1400" b="0" i="1" dirty="0" err="1">
                <a:solidFill>
                  <a:sysClr val="windowText" lastClr="000000"/>
                </a:solidFill>
                <a:latin typeface="Calibri" panose="020F0502020204030204" pitchFamily="34" charset="0"/>
              </a:rPr>
              <a:t>snow</a:t>
            </a:r>
            <a:r>
              <a:rPr lang="it-IT" sz="1400" b="0" i="1" dirty="0">
                <a:solidFill>
                  <a:sysClr val="windowText" lastClr="000000"/>
                </a:solidFill>
                <a:latin typeface="Calibri" panose="020F0502020204030204" pitchFamily="34" charset="0"/>
              </a:rPr>
              <a:t>".</a:t>
            </a:r>
            <a:endParaRPr lang="en-US" sz="1400" b="0" i="1" dirty="0">
              <a:solidFill>
                <a:sysClr val="windowText" lastClr="000000"/>
              </a:solidFill>
              <a:latin typeface="Calibri" panose="020F0502020204030204" pitchFamily="34" charset="0"/>
            </a:endParaRPr>
          </a:p>
        </p:txBody>
      </p:sp>
      <p:pic>
        <p:nvPicPr>
          <p:cNvPr id="12" name="Elemento grafico 11">
            <a:extLst>
              <a:ext uri="{FF2B5EF4-FFF2-40B4-BE49-F238E27FC236}">
                <a16:creationId xmlns:a16="http://schemas.microsoft.com/office/drawing/2014/main" xmlns="" id="{04C17697-46BC-4E36-AE0D-D2EB92980B8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5400000">
            <a:off x="323528" y="761317"/>
            <a:ext cx="504433" cy="504433"/>
          </a:xfrm>
          <a:prstGeom prst="rect">
            <a:avLst/>
          </a:prstGeom>
        </p:spPr>
      </p:pic>
      <p:sp>
        <p:nvSpPr>
          <p:cNvPr id="30" name="Rettangolo con angoli arrotondati 29">
            <a:extLst>
              <a:ext uri="{FF2B5EF4-FFF2-40B4-BE49-F238E27FC236}">
                <a16:creationId xmlns:a16="http://schemas.microsoft.com/office/drawing/2014/main" xmlns="" id="{D23EA729-78F2-47E4-9274-161BFFC52E3E}"/>
              </a:ext>
            </a:extLst>
          </p:cNvPr>
          <p:cNvSpPr/>
          <p:nvPr/>
        </p:nvSpPr>
        <p:spPr bwMode="auto">
          <a:xfrm>
            <a:off x="384753" y="2745331"/>
            <a:ext cx="4224757" cy="774151"/>
          </a:xfrm>
          <a:prstGeom prst="roundRect">
            <a:avLst>
              <a:gd name="adj" fmla="val 8670"/>
            </a:avLst>
          </a:prstGeom>
          <a:noFill/>
          <a:ln w="12700"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1" name="Rettangolo con angoli arrotondati 30">
            <a:extLst>
              <a:ext uri="{FF2B5EF4-FFF2-40B4-BE49-F238E27FC236}">
                <a16:creationId xmlns:a16="http://schemas.microsoft.com/office/drawing/2014/main" xmlns="" id="{1F67D1A8-1533-456A-A46C-430E92080221}"/>
              </a:ext>
            </a:extLst>
          </p:cNvPr>
          <p:cNvSpPr/>
          <p:nvPr/>
        </p:nvSpPr>
        <p:spPr bwMode="auto">
          <a:xfrm>
            <a:off x="4732984" y="2745330"/>
            <a:ext cx="4224757" cy="774152"/>
          </a:xfrm>
          <a:prstGeom prst="roundRect">
            <a:avLst>
              <a:gd name="adj" fmla="val 8670"/>
            </a:avLst>
          </a:prstGeom>
          <a:noFill/>
          <a:ln w="12700" cap="flat" cmpd="sng" algn="ctr">
            <a:solidFill>
              <a:schemeClr val="accent1">
                <a:lumMod val="2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2" name="Titolo 1">
            <a:extLst>
              <a:ext uri="{FF2B5EF4-FFF2-40B4-BE49-F238E27FC236}">
                <a16:creationId xmlns:a16="http://schemas.microsoft.com/office/drawing/2014/main" xmlns="" id="{96B97A6B-0A06-4673-B76D-67B5F0849EB9}"/>
              </a:ext>
            </a:extLst>
          </p:cNvPr>
          <p:cNvSpPr txBox="1">
            <a:spLocks/>
          </p:cNvSpPr>
          <p:nvPr/>
        </p:nvSpPr>
        <p:spPr>
          <a:xfrm>
            <a:off x="266267" y="172644"/>
            <a:ext cx="8877733" cy="409440"/>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Premessa| </a:t>
            </a:r>
            <a:r>
              <a:rPr lang="it-IT" sz="2200" b="1" dirty="0">
                <a:solidFill>
                  <a:schemeClr val="tx1">
                    <a:lumMod val="85000"/>
                    <a:lumOff val="15000"/>
                  </a:schemeClr>
                </a:solidFill>
                <a:latin typeface="Calibri" panose="020F0502020204030204" pitchFamily="34" charset="0"/>
                <a:cs typeface="Arial"/>
              </a:rPr>
              <a:t>Aspetti di carattere generale</a:t>
            </a:r>
            <a:endParaRPr lang="it-IT" sz="2200" b="1" dirty="0">
              <a:solidFill>
                <a:schemeClr val="tx1">
                  <a:lumMod val="85000"/>
                  <a:lumOff val="15000"/>
                </a:schemeClr>
              </a:solidFill>
              <a:latin typeface="Calibri" panose="020F0502020204030204" pitchFamily="34" charset="0"/>
              <a:ea typeface="+mj-ea"/>
              <a:cs typeface="Arial"/>
            </a:endParaRPr>
          </a:p>
        </p:txBody>
      </p:sp>
    </p:spTree>
    <p:extLst>
      <p:ext uri="{BB962C8B-B14F-4D97-AF65-F5344CB8AC3E}">
        <p14:creationId xmlns:p14="http://schemas.microsoft.com/office/powerpoint/2010/main" val="189579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05E55D3E-695A-417F-9D29-0F29B8D013D4}"/>
              </a:ext>
            </a:extLst>
          </p:cNvPr>
          <p:cNvPicPr>
            <a:picLocks noChangeAspect="1"/>
          </p:cNvPicPr>
          <p:nvPr/>
        </p:nvPicPr>
        <p:blipFill>
          <a:blip r:embed="rId2" cstate="print"/>
          <a:stretch>
            <a:fillRect/>
          </a:stretch>
        </p:blipFill>
        <p:spPr>
          <a:xfrm>
            <a:off x="373508" y="4994648"/>
            <a:ext cx="2900712" cy="1220264"/>
          </a:xfrm>
          <a:prstGeom prst="rect">
            <a:avLst/>
          </a:prstGeom>
        </p:spPr>
      </p:pic>
      <p:sp>
        <p:nvSpPr>
          <p:cNvPr id="9" name="Rettangolo 8">
            <a:extLst>
              <a:ext uri="{FF2B5EF4-FFF2-40B4-BE49-F238E27FC236}">
                <a16:creationId xmlns:a16="http://schemas.microsoft.com/office/drawing/2014/main" xmlns="" id="{DBE08918-FEB7-493D-A12E-122113497EDC}"/>
              </a:ext>
            </a:extLst>
          </p:cNvPr>
          <p:cNvSpPr/>
          <p:nvPr/>
        </p:nvSpPr>
        <p:spPr>
          <a:xfrm>
            <a:off x="1450816" y="6214912"/>
            <a:ext cx="1609016" cy="340093"/>
          </a:xfrm>
          <a:prstGeom prst="rect">
            <a:avLst/>
          </a:prstGeom>
        </p:spPr>
        <p:txBody>
          <a:bodyPr wrap="square">
            <a:spAutoFit/>
          </a:bodyPr>
          <a:lstStyle/>
          <a:p>
            <a:pPr algn="ctr">
              <a:lnSpc>
                <a:spcPct val="115000"/>
              </a:lnSpc>
              <a:spcAft>
                <a:spcPts val="0"/>
              </a:spcAft>
              <a:buNone/>
              <a:tabLst>
                <a:tab pos="3060065" algn="ctr"/>
                <a:tab pos="6120130" algn="r"/>
              </a:tabLst>
            </a:pPr>
            <a:r>
              <a:rPr lang="x-none"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UNI EN ISO 9001:2015</a:t>
            </a:r>
            <a:endPar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15000"/>
              </a:lnSpc>
              <a:spcAft>
                <a:spcPts val="0"/>
              </a:spcAft>
              <a:buNone/>
              <a:tabLst>
                <a:tab pos="3060065" algn="ctr"/>
                <a:tab pos="6120130" algn="r"/>
              </a:tabLst>
            </a:pPr>
            <a:r>
              <a:rPr lang="it-IT" sz="700" dirty="0">
                <a:solidFill>
                  <a:srgbClr val="1F497D"/>
                </a:solidFill>
                <a:latin typeface="Verdana" panose="020B0604030504040204" pitchFamily="34" charset="0"/>
                <a:ea typeface="Times New Roman" panose="02020603050405020304" pitchFamily="18" charset="0"/>
                <a:cs typeface="Times New Roman" panose="02020603050405020304" pitchFamily="18" charset="0"/>
              </a:rPr>
              <a:t>CERT. N° 1049                                                                                                                                                                   </a:t>
            </a:r>
            <a:endParaRPr lang="en-US"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0" name="CasellaDiTesto 3">
            <a:extLst>
              <a:ext uri="{FF2B5EF4-FFF2-40B4-BE49-F238E27FC236}">
                <a16:creationId xmlns:a16="http://schemas.microsoft.com/office/drawing/2014/main" xmlns="" id="{8ADD7760-1A3C-4A1A-9FEF-1A48E1FAB3BC}"/>
              </a:ext>
            </a:extLst>
          </p:cNvPr>
          <p:cNvSpPr txBox="1">
            <a:spLocks noChangeArrowheads="1"/>
          </p:cNvSpPr>
          <p:nvPr/>
        </p:nvSpPr>
        <p:spPr bwMode="auto">
          <a:xfrm>
            <a:off x="3736816" y="4861036"/>
            <a:ext cx="40386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r>
              <a:rPr lang="it-IT" altLang="it-IT" sz="800" b="0" dirty="0">
                <a:solidFill>
                  <a:srgbClr val="404040"/>
                </a:solidFill>
                <a:latin typeface="Calibri" panose="020F0502020204030204" pitchFamily="34" charset="0"/>
              </a:rPr>
              <a:t>format research s.r.l. </a:t>
            </a:r>
          </a:p>
          <a:p>
            <a:pPr algn="l">
              <a:spcBef>
                <a:spcPct val="0"/>
              </a:spcBef>
              <a:buFontTx/>
              <a:buNone/>
            </a:pPr>
            <a:r>
              <a:rPr lang="it-IT" altLang="it-IT" sz="800" b="0" dirty="0">
                <a:solidFill>
                  <a:srgbClr val="404040"/>
                </a:solidFill>
                <a:latin typeface="Calibri" panose="020F0502020204030204" pitchFamily="34" charset="0"/>
              </a:rPr>
              <a:t>via ugo balzani 77, 00162 roma, italia</a:t>
            </a:r>
          </a:p>
          <a:p>
            <a:pPr algn="l">
              <a:spcBef>
                <a:spcPct val="0"/>
              </a:spcBef>
              <a:buFontTx/>
              <a:buNone/>
            </a:pPr>
            <a:r>
              <a:rPr lang="it-IT" altLang="it-IT" sz="800" b="0" dirty="0">
                <a:solidFill>
                  <a:srgbClr val="404040"/>
                </a:solidFill>
                <a:latin typeface="Calibri" panose="020F0502020204030204" pitchFamily="34" charset="0"/>
              </a:rPr>
              <a:t>tel +39.06.86.32.86.81, fax +39.06.86.38.49.96</a:t>
            </a:r>
          </a:p>
          <a:p>
            <a:pPr algn="l">
              <a:spcBef>
                <a:spcPct val="0"/>
              </a:spcBef>
              <a:buFontTx/>
              <a:buNone/>
            </a:pPr>
            <a:r>
              <a:rPr lang="it-IT" altLang="it-IT" sz="800" b="0" u="sng" dirty="0">
                <a:solidFill>
                  <a:srgbClr val="404040"/>
                </a:solidFill>
                <a:latin typeface="Calibri" panose="020F0502020204030204" pitchFamily="34" charset="0"/>
                <a:hlinkClick r:id="rId3"/>
              </a:rPr>
              <a:t>info@formatresearch.com</a:t>
            </a:r>
            <a:endParaRPr lang="it-IT" altLang="it-IT" sz="800" b="0" dirty="0">
              <a:solidFill>
                <a:srgbClr val="404040"/>
              </a:solidFill>
              <a:latin typeface="Calibri" panose="020F0502020204030204" pitchFamily="34" charset="0"/>
            </a:endParaRPr>
          </a:p>
          <a:p>
            <a:pPr algn="l">
              <a:spcBef>
                <a:spcPct val="0"/>
              </a:spcBef>
              <a:buFontTx/>
              <a:buNone/>
            </a:pPr>
            <a:r>
              <a:rPr lang="it-IT" altLang="it-IT" sz="800" b="0" dirty="0">
                <a:solidFill>
                  <a:srgbClr val="404040"/>
                </a:solidFill>
                <a:latin typeface="Calibri" panose="020F0502020204030204" pitchFamily="34" charset="0"/>
              </a:rPr>
              <a:t>cf, p. iva e reg. imp. roma 04268451004</a:t>
            </a:r>
          </a:p>
          <a:p>
            <a:pPr algn="l">
              <a:spcBef>
                <a:spcPct val="0"/>
              </a:spcBef>
              <a:buFontTx/>
              <a:buNone/>
            </a:pPr>
            <a:r>
              <a:rPr lang="it-IT" altLang="it-IT" sz="800" b="0" dirty="0">
                <a:solidFill>
                  <a:srgbClr val="404040"/>
                </a:solidFill>
                <a:latin typeface="Calibri" panose="020F0502020204030204" pitchFamily="34" charset="0"/>
              </a:rPr>
              <a:t>rea roma 747042, cap. soc. € 25.850,00 </a:t>
            </a:r>
            <a:r>
              <a:rPr lang="it-IT" altLang="it-IT" sz="800" b="0" dirty="0" err="1">
                <a:solidFill>
                  <a:srgbClr val="404040"/>
                </a:solidFill>
                <a:latin typeface="Calibri" panose="020F0502020204030204" pitchFamily="34" charset="0"/>
              </a:rPr>
              <a:t>i.v</a:t>
            </a:r>
            <a:r>
              <a:rPr lang="it-IT" altLang="it-IT" sz="800" b="0" dirty="0">
                <a:solidFill>
                  <a:srgbClr val="404040"/>
                </a:solidFill>
                <a:latin typeface="Calibri" panose="020F0502020204030204" pitchFamily="34" charset="0"/>
              </a:rPr>
              <a:t>.</a:t>
            </a:r>
          </a:p>
          <a:p>
            <a:pPr algn="l">
              <a:spcBef>
                <a:spcPct val="0"/>
              </a:spcBef>
              <a:buFontTx/>
              <a:buNone/>
            </a:pPr>
            <a:r>
              <a:rPr lang="it-IT" altLang="it-IT" sz="800" b="0" dirty="0">
                <a:solidFill>
                  <a:srgbClr val="404040"/>
                </a:solidFill>
                <a:latin typeface="Calibri" panose="020F0502020204030204" pitchFamily="34" charset="0"/>
              </a:rPr>
              <a:t>unità operativa - via </a:t>
            </a:r>
            <a:r>
              <a:rPr lang="it-IT" altLang="it-IT" sz="800" b="0" dirty="0" err="1">
                <a:solidFill>
                  <a:srgbClr val="404040"/>
                </a:solidFill>
                <a:latin typeface="Calibri" panose="020F0502020204030204" pitchFamily="34" charset="0"/>
              </a:rPr>
              <a:t>sebastiano</a:t>
            </a:r>
            <a:r>
              <a:rPr lang="it-IT" altLang="it-IT" sz="800" b="0" dirty="0">
                <a:solidFill>
                  <a:srgbClr val="404040"/>
                </a:solidFill>
                <a:latin typeface="Calibri" panose="020F0502020204030204" pitchFamily="34" charset="0"/>
              </a:rPr>
              <a:t> caboto 22/a 		</a:t>
            </a:r>
          </a:p>
          <a:p>
            <a:pPr algn="l">
              <a:spcBef>
                <a:spcPct val="0"/>
              </a:spcBef>
              <a:buFontTx/>
              <a:buNone/>
            </a:pPr>
            <a:r>
              <a:rPr lang="it-IT" altLang="it-IT" sz="800" b="0" dirty="0">
                <a:solidFill>
                  <a:srgbClr val="404040"/>
                </a:solidFill>
                <a:latin typeface="Calibri" panose="020F0502020204030204" pitchFamily="34" charset="0"/>
              </a:rPr>
              <a:t>33170 </a:t>
            </a:r>
            <a:r>
              <a:rPr lang="it-IT" altLang="it-IT" sz="800" b="0" dirty="0" err="1">
                <a:solidFill>
                  <a:srgbClr val="404040"/>
                </a:solidFill>
                <a:latin typeface="Calibri" panose="020F0502020204030204" pitchFamily="34" charset="0"/>
              </a:rPr>
              <a:t>pordenone</a:t>
            </a:r>
            <a:r>
              <a:rPr lang="it-IT" altLang="it-IT" sz="800" b="0" dirty="0">
                <a:solidFill>
                  <a:srgbClr val="404040"/>
                </a:solidFill>
                <a:latin typeface="Calibri" panose="020F0502020204030204" pitchFamily="34" charset="0"/>
              </a:rPr>
              <a:t>, </a:t>
            </a:r>
            <a:r>
              <a:rPr lang="it-IT" altLang="it-IT" sz="800" b="0" dirty="0" err="1">
                <a:solidFill>
                  <a:srgbClr val="404040"/>
                </a:solidFill>
                <a:latin typeface="Calibri" panose="020F0502020204030204" pitchFamily="34" charset="0"/>
              </a:rPr>
              <a:t>italia</a:t>
            </a:r>
            <a:r>
              <a:rPr lang="it-IT" altLang="it-IT" sz="800" b="0" dirty="0">
                <a:solidFill>
                  <a:srgbClr val="404040"/>
                </a:solidFill>
                <a:latin typeface="Calibri" panose="020F0502020204030204" pitchFamily="34" charset="0"/>
              </a:rPr>
              <a:t>  - rea 99634/</a:t>
            </a:r>
            <a:r>
              <a:rPr lang="it-IT" altLang="it-IT" sz="800" b="0" dirty="0" err="1">
                <a:solidFill>
                  <a:srgbClr val="404040"/>
                </a:solidFill>
                <a:latin typeface="Calibri" panose="020F0502020204030204" pitchFamily="34" charset="0"/>
              </a:rPr>
              <a:t>pn</a:t>
            </a:r>
            <a:r>
              <a:rPr lang="it-IT" altLang="it-IT" sz="800" b="0" dirty="0">
                <a:solidFill>
                  <a:srgbClr val="404040"/>
                </a:solidFill>
                <a:latin typeface="Calibri" panose="020F0502020204030204" pitchFamily="34" charset="0"/>
              </a:rPr>
              <a:t> </a:t>
            </a:r>
          </a:p>
          <a:p>
            <a:pPr algn="l">
              <a:spcBef>
                <a:spcPct val="0"/>
              </a:spcBef>
              <a:buFontTx/>
              <a:buNone/>
            </a:pPr>
            <a:r>
              <a:rPr lang="it-IT" altLang="it-IT" sz="800" b="0" dirty="0">
                <a:solidFill>
                  <a:srgbClr val="404040"/>
                </a:solidFill>
                <a:latin typeface="Calibri" panose="020F0502020204030204" pitchFamily="34" charset="0"/>
              </a:rPr>
              <a:t>www.formatresearch.com</a:t>
            </a:r>
          </a:p>
          <a:p>
            <a:pPr algn="l" eaLnBrk="1" hangingPunct="1">
              <a:lnSpc>
                <a:spcPct val="70000"/>
              </a:lnSpc>
              <a:spcBef>
                <a:spcPct val="50000"/>
              </a:spcBef>
              <a:buFontTx/>
              <a:buNone/>
            </a:pPr>
            <a:r>
              <a:rPr lang="it-IT" altLang="it-IT" sz="800" b="0" dirty="0">
                <a:solidFill>
                  <a:srgbClr val="404040"/>
                </a:solidFill>
                <a:latin typeface="Calibri" panose="020F0502020204030204" pitchFamily="34" charset="0"/>
              </a:rPr>
              <a:t>Membro: Assirm, Confcommercio, Esomar, SIS</a:t>
            </a:r>
          </a:p>
        </p:txBody>
      </p:sp>
      <p:sp>
        <p:nvSpPr>
          <p:cNvPr id="12" name="Text Box 3">
            <a:extLst>
              <a:ext uri="{FF2B5EF4-FFF2-40B4-BE49-F238E27FC236}">
                <a16:creationId xmlns:a16="http://schemas.microsoft.com/office/drawing/2014/main" xmlns="" id="{5445F8CC-D292-47BB-8D7E-F9999A3B1A6A}"/>
              </a:ext>
            </a:extLst>
          </p:cNvPr>
          <p:cNvSpPr txBox="1">
            <a:spLocks noChangeArrowheads="1"/>
          </p:cNvSpPr>
          <p:nvPr/>
        </p:nvSpPr>
        <p:spPr bwMode="auto">
          <a:xfrm>
            <a:off x="3736816" y="2996952"/>
            <a:ext cx="2185334"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spAutoFit/>
          </a:bodyPr>
          <a:lstStyle>
            <a:defPPr>
              <a:defRPr lang="it-IT"/>
            </a:defPPr>
            <a:lvl1pPr eaLnBrk="1" hangingPunct="1">
              <a:spcBef>
                <a:spcPct val="50000"/>
              </a:spcBef>
              <a:buFontTx/>
              <a:buNone/>
              <a:defRPr sz="1000" b="0">
                <a:solidFill>
                  <a:srgbClr val="003366"/>
                </a:solidFill>
                <a:latin typeface="Calibri" panose="020F0502020204030204" pitchFamily="34" charset="0"/>
                <a:ea typeface="ＭＳ Ｐゴシック" panose="020B0600070205080204" pitchFamily="34" charset="-128"/>
              </a:defRPr>
            </a:lvl1pPr>
            <a:lvl2pPr marL="742950" indent="-285750">
              <a:spcBef>
                <a:spcPct val="20000"/>
              </a:spcBef>
              <a:buChar char="–"/>
              <a:defRPr>
                <a:latin typeface="Arial" panose="020B0604020202020204" pitchFamily="34" charset="0"/>
                <a:ea typeface="ＭＳ Ｐゴシック" panose="020B0600070205080204" pitchFamily="34" charset="-128"/>
              </a:defRPr>
            </a:lvl2pPr>
            <a:lvl3pPr marL="1143000" indent="-228600">
              <a:spcBef>
                <a:spcPct val="20000"/>
              </a:spcBef>
              <a:buChar char="•"/>
              <a:defRPr>
                <a:latin typeface="Arial" panose="020B0604020202020204" pitchFamily="34" charset="0"/>
                <a:ea typeface="ＭＳ Ｐゴシック" panose="020B0600070205080204" pitchFamily="34" charset="-128"/>
              </a:defRPr>
            </a:lvl3pPr>
            <a:lvl4pPr marL="1600200" indent="-228600">
              <a:spcBef>
                <a:spcPct val="20000"/>
              </a:spcBef>
              <a:buChar char="–"/>
              <a:defRPr sz="1600">
                <a:latin typeface="Arial" panose="020B0604020202020204" pitchFamily="34" charset="0"/>
                <a:ea typeface="ＭＳ Ｐゴシック" panose="020B0600070205080204" pitchFamily="34" charset="-128"/>
              </a:defRPr>
            </a:lvl4pPr>
            <a:lvl5pPr marL="2057400" indent="-228600">
              <a:spcBef>
                <a:spcPct val="20000"/>
              </a:spcBef>
              <a:buChar char="»"/>
              <a:defRPr sz="1400">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latin typeface="Arial" panose="020B0604020202020204" pitchFamily="34" charset="0"/>
                <a:ea typeface="ＭＳ Ｐゴシック" panose="020B0600070205080204" pitchFamily="34" charset="-128"/>
              </a:defRPr>
            </a:lvl9pPr>
          </a:lstStyle>
          <a:p>
            <a:pPr algn="l"/>
            <a:r>
              <a:rPr lang="it-IT" altLang="it-IT" sz="900" dirty="0">
                <a:solidFill>
                  <a:srgbClr val="003A79"/>
                </a:solidFill>
              </a:rPr>
              <a:t>Questo documento è la base per una presentazione orale, senza la quale ha limitata significatività e può dare luogo a fraintendimenti. </a:t>
            </a:r>
          </a:p>
          <a:p>
            <a:pPr algn="l"/>
            <a:r>
              <a:rPr lang="it-IT" altLang="it-IT" sz="900" dirty="0">
                <a:solidFill>
                  <a:srgbClr val="003A79"/>
                </a:solidFill>
              </a:rPr>
              <a:t>Sono proibite riproduzioni, anche parziali, del contenuto di questo documento, senza la previa autorizzazione scritta di Format Research.</a:t>
            </a:r>
          </a:p>
          <a:p>
            <a:pPr algn="l"/>
            <a:r>
              <a:rPr lang="it-IT" altLang="it-IT" sz="900" dirty="0">
                <a:solidFill>
                  <a:srgbClr val="003A79"/>
                </a:solidFill>
              </a:rPr>
              <a:t>2018 © Copyright Format Research Srl</a:t>
            </a:r>
          </a:p>
        </p:txBody>
      </p:sp>
    </p:spTree>
    <p:extLst>
      <p:ext uri="{BB962C8B-B14F-4D97-AF65-F5344CB8AC3E}">
        <p14:creationId xmlns:p14="http://schemas.microsoft.com/office/powerpoint/2010/main" val="28348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4395EF96-EEB4-47E4-B9EC-37732285D293}"/>
              </a:ext>
            </a:extLst>
          </p:cNvPr>
          <p:cNvSpPr/>
          <p:nvPr/>
        </p:nvSpPr>
        <p:spPr bwMode="auto">
          <a:xfrm>
            <a:off x="0" y="3933056"/>
            <a:ext cx="9144000" cy="2924944"/>
          </a:xfrm>
          <a:prstGeom prst="rect">
            <a:avLst/>
          </a:prstGeom>
          <a:solidFill>
            <a:srgbClr val="679B13"/>
          </a:solidFill>
          <a:ln w="12700" cap="flat" cmpd="sng" algn="ctr">
            <a:solidFill>
              <a:srgbClr val="679B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8" name="Rectangle 2">
            <a:extLst>
              <a:ext uri="{FF2B5EF4-FFF2-40B4-BE49-F238E27FC236}">
                <a16:creationId xmlns:a16="http://schemas.microsoft.com/office/drawing/2014/main" xmlns="" id="{4DB81E5A-73A6-4EDA-A113-F683F3332E0C}"/>
              </a:ext>
            </a:extLst>
          </p:cNvPr>
          <p:cNvSpPr txBox="1">
            <a:spLocks noChangeArrowheads="1"/>
          </p:cNvSpPr>
          <p:nvPr/>
        </p:nvSpPr>
        <p:spPr bwMode="auto">
          <a:xfrm>
            <a:off x="35496" y="3953962"/>
            <a:ext cx="8928992" cy="2308324"/>
          </a:xfrm>
          <a:prstGeom prst="rect">
            <a:avLst/>
          </a:prstGeom>
          <a:noFill/>
          <a:ln>
            <a:noFill/>
          </a:ln>
          <a:extLst/>
        </p:spPr>
        <p:txBody>
          <a:bodyPr wrap="square" anchor="b">
            <a:spAutoFit/>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algn="r" eaLnBrk="1" hangingPunct="1">
              <a:defRPr/>
            </a:pPr>
            <a:r>
              <a:rPr lang="it-IT" altLang="it-IT" sz="7200" i="1" kern="0" dirty="0">
                <a:solidFill>
                  <a:schemeClr val="bg1"/>
                </a:solidFill>
                <a:latin typeface="Calibri" panose="020F0502020204030204" pitchFamily="34" charset="0"/>
                <a:cs typeface="Arial" pitchFamily="34" charset="0"/>
              </a:rPr>
              <a:t>struttura e demografia delle imprese</a:t>
            </a:r>
          </a:p>
        </p:txBody>
      </p:sp>
      <p:pic>
        <p:nvPicPr>
          <p:cNvPr id="6" name="Picture 2" descr="Risultati immagini per mobilità">
            <a:extLst>
              <a:ext uri="{FF2B5EF4-FFF2-40B4-BE49-F238E27FC236}">
                <a16:creationId xmlns:a16="http://schemas.microsoft.com/office/drawing/2014/main" xmlns="" id="{1E1035F2-B98D-4DBC-8E57-5F50C46E4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229" r="2775"/>
          <a:stretch/>
        </p:blipFill>
        <p:spPr bwMode="auto">
          <a:xfrm>
            <a:off x="503548" y="689930"/>
            <a:ext cx="8352000" cy="24436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8">
            <a:extLst>
              <a:ext uri="{FF2B5EF4-FFF2-40B4-BE49-F238E27FC236}">
                <a16:creationId xmlns:a16="http://schemas.microsoft.com/office/drawing/2014/main" xmlns="" id="{57C880FF-A744-4AF8-8495-4DBDC9907668}"/>
              </a:ext>
            </a:extLst>
          </p:cNvPr>
          <p:cNvCxnSpPr/>
          <p:nvPr/>
        </p:nvCxnSpPr>
        <p:spPr bwMode="auto">
          <a:xfrm>
            <a:off x="503548" y="587519"/>
            <a:ext cx="8352000" cy="0"/>
          </a:xfrm>
          <a:prstGeom prst="line">
            <a:avLst/>
          </a:prstGeom>
          <a:noFill/>
          <a:ln w="57150" cap="flat" cmpd="sng" algn="ctr">
            <a:solidFill>
              <a:srgbClr val="679B13"/>
            </a:solidFill>
            <a:prstDash val="solid"/>
            <a:round/>
            <a:headEnd type="none" w="med" len="med"/>
            <a:tailEnd type="none" w="med" len="med"/>
          </a:ln>
          <a:effectLst/>
        </p:spPr>
      </p:cxnSp>
    </p:spTree>
    <p:extLst>
      <p:ext uri="{BB962C8B-B14F-4D97-AF65-F5344CB8AC3E}">
        <p14:creationId xmlns:p14="http://schemas.microsoft.com/office/powerpoint/2010/main" val="107476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e 31">
            <a:extLst>
              <a:ext uri="{FF2B5EF4-FFF2-40B4-BE49-F238E27FC236}">
                <a16:creationId xmlns:a16="http://schemas.microsoft.com/office/drawing/2014/main" xmlns="" id="{FD97942E-6828-4884-9440-284283089856}"/>
              </a:ext>
            </a:extLst>
          </p:cNvPr>
          <p:cNvSpPr/>
          <p:nvPr/>
        </p:nvSpPr>
        <p:spPr bwMode="auto">
          <a:xfrm>
            <a:off x="4162719" y="4320860"/>
            <a:ext cx="576000" cy="576000"/>
          </a:xfrm>
          <a:prstGeom prst="ellipse">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43" name="Ovale 42">
            <a:extLst>
              <a:ext uri="{FF2B5EF4-FFF2-40B4-BE49-F238E27FC236}">
                <a16:creationId xmlns:a16="http://schemas.microsoft.com/office/drawing/2014/main" xmlns="" id="{41CA3438-6953-4DB1-A233-0116399116F0}"/>
              </a:ext>
            </a:extLst>
          </p:cNvPr>
          <p:cNvSpPr/>
          <p:nvPr/>
        </p:nvSpPr>
        <p:spPr bwMode="auto">
          <a:xfrm>
            <a:off x="4162719" y="4991054"/>
            <a:ext cx="576000" cy="576000"/>
          </a:xfrm>
          <a:prstGeom prst="ellipse">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44" name="Ovale 43">
            <a:extLst>
              <a:ext uri="{FF2B5EF4-FFF2-40B4-BE49-F238E27FC236}">
                <a16:creationId xmlns:a16="http://schemas.microsoft.com/office/drawing/2014/main" xmlns="" id="{4278AC84-9AE5-4ACB-BC57-A44CDC36D157}"/>
              </a:ext>
            </a:extLst>
          </p:cNvPr>
          <p:cNvSpPr/>
          <p:nvPr/>
        </p:nvSpPr>
        <p:spPr bwMode="auto">
          <a:xfrm>
            <a:off x="4162719" y="5653874"/>
            <a:ext cx="576000" cy="576000"/>
          </a:xfrm>
          <a:prstGeom prst="ellipse">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7" name="Ovale 26">
            <a:extLst>
              <a:ext uri="{FF2B5EF4-FFF2-40B4-BE49-F238E27FC236}">
                <a16:creationId xmlns:a16="http://schemas.microsoft.com/office/drawing/2014/main" xmlns="" id="{30C9BA62-89ED-412C-A213-69D684BFE85B}"/>
              </a:ext>
            </a:extLst>
          </p:cNvPr>
          <p:cNvSpPr/>
          <p:nvPr/>
        </p:nvSpPr>
        <p:spPr bwMode="auto">
          <a:xfrm>
            <a:off x="6978945" y="2780992"/>
            <a:ext cx="576000" cy="576000"/>
          </a:xfrm>
          <a:prstGeom prst="ellipse">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sp>
        <p:nvSpPr>
          <p:cNvPr id="2" name="Ovale 1">
            <a:extLst>
              <a:ext uri="{FF2B5EF4-FFF2-40B4-BE49-F238E27FC236}">
                <a16:creationId xmlns:a16="http://schemas.microsoft.com/office/drawing/2014/main" xmlns="" id="{BA3DB900-E5AE-437E-A7EE-169754AEC930}"/>
              </a:ext>
            </a:extLst>
          </p:cNvPr>
          <p:cNvSpPr/>
          <p:nvPr/>
        </p:nvSpPr>
        <p:spPr bwMode="auto">
          <a:xfrm>
            <a:off x="6988106" y="2088672"/>
            <a:ext cx="576000" cy="576000"/>
          </a:xfrm>
          <a:prstGeom prst="ellipse">
            <a:avLst/>
          </a:prstGeom>
          <a:solidFill>
            <a:srgbClr val="1F497D"/>
          </a:solidFill>
          <a:ln w="12700" cap="flat" cmpd="sng" algn="ctr">
            <a:solidFill>
              <a:srgbClr val="1F49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charset="0"/>
            </a:endParaRPr>
          </a:p>
        </p:txBody>
      </p:sp>
      <p:pic>
        <p:nvPicPr>
          <p:cNvPr id="13" name="Immagine 12"/>
          <p:cNvPicPr>
            <a:picLocks noChangeAspect="1"/>
          </p:cNvPicPr>
          <p:nvPr/>
        </p:nvPicPr>
        <p:blipFill>
          <a:blip r:embed="rId2"/>
          <a:stretch>
            <a:fillRect/>
          </a:stretch>
        </p:blipFill>
        <p:spPr>
          <a:xfrm>
            <a:off x="5291875" y="3778987"/>
            <a:ext cx="2951438" cy="2460727"/>
          </a:xfrm>
          <a:prstGeom prst="rect">
            <a:avLst/>
          </a:prstGeom>
        </p:spPr>
      </p:pic>
      <p:sp>
        <p:nvSpPr>
          <p:cNvPr id="22" name="CasellaDiTesto 21"/>
          <p:cNvSpPr txBox="1"/>
          <p:nvPr/>
        </p:nvSpPr>
        <p:spPr>
          <a:xfrm>
            <a:off x="6909803" y="2115062"/>
            <a:ext cx="732893" cy="523220"/>
          </a:xfrm>
          <a:prstGeom prst="rect">
            <a:avLst/>
          </a:prstGeom>
          <a:noFill/>
        </p:spPr>
        <p:txBody>
          <a:bodyPr wrap="none" rtlCol="0">
            <a:spAutoFit/>
          </a:bodyPr>
          <a:lstStyle/>
          <a:p>
            <a:pPr algn="ctr"/>
            <a:r>
              <a:rPr lang="it-IT" sz="2800" b="0" dirty="0">
                <a:solidFill>
                  <a:schemeClr val="bg1"/>
                </a:solidFill>
                <a:latin typeface="Calibri" panose="020F0502020204030204" pitchFamily="34" charset="0"/>
              </a:rPr>
              <a:t>17</a:t>
            </a:r>
            <a:r>
              <a:rPr lang="it-IT" sz="1800" b="0" dirty="0">
                <a:solidFill>
                  <a:schemeClr val="bg1"/>
                </a:solidFill>
                <a:latin typeface="Calibri" panose="020F0502020204030204" pitchFamily="34" charset="0"/>
              </a:rPr>
              <a:t>%</a:t>
            </a:r>
          </a:p>
        </p:txBody>
      </p:sp>
      <p:sp>
        <p:nvSpPr>
          <p:cNvPr id="23" name="CasellaDiTesto 22"/>
          <p:cNvSpPr txBox="1"/>
          <p:nvPr/>
        </p:nvSpPr>
        <p:spPr>
          <a:xfrm>
            <a:off x="4776983" y="2130451"/>
            <a:ext cx="20145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19" name="CasellaDiTesto 18"/>
          <p:cNvSpPr txBox="1"/>
          <p:nvPr/>
        </p:nvSpPr>
        <p:spPr>
          <a:xfrm>
            <a:off x="4084273" y="4347250"/>
            <a:ext cx="732893" cy="523220"/>
          </a:xfrm>
          <a:prstGeom prst="rect">
            <a:avLst/>
          </a:prstGeom>
          <a:noFill/>
        </p:spPr>
        <p:txBody>
          <a:bodyPr wrap="none" rtlCol="0">
            <a:spAutoFit/>
          </a:bodyPr>
          <a:lstStyle/>
          <a:p>
            <a:pPr algn="ctr"/>
            <a:r>
              <a:rPr lang="it-IT" sz="2800" b="0" dirty="0">
                <a:solidFill>
                  <a:schemeClr val="bg1"/>
                </a:solidFill>
                <a:latin typeface="Calibri" panose="020F0502020204030204" pitchFamily="34" charset="0"/>
              </a:rPr>
              <a:t>59</a:t>
            </a:r>
            <a:r>
              <a:rPr lang="it-IT" sz="1800" b="0" dirty="0">
                <a:solidFill>
                  <a:schemeClr val="bg1"/>
                </a:solidFill>
                <a:latin typeface="Calibri" panose="020F0502020204030204" pitchFamily="34" charset="0"/>
              </a:rPr>
              <a:t>%</a:t>
            </a:r>
          </a:p>
        </p:txBody>
      </p:sp>
      <p:sp>
        <p:nvSpPr>
          <p:cNvPr id="20" name="CasellaDiTesto 19"/>
          <p:cNvSpPr txBox="1"/>
          <p:nvPr/>
        </p:nvSpPr>
        <p:spPr>
          <a:xfrm>
            <a:off x="655804" y="4370013"/>
            <a:ext cx="3043707"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Manutenzione, riparazione di autoveicoli, autorimesse </a:t>
            </a:r>
          </a:p>
        </p:txBody>
      </p:sp>
      <p:sp>
        <p:nvSpPr>
          <p:cNvPr id="24" name="CasellaDiTesto 23"/>
          <p:cNvSpPr txBox="1"/>
          <p:nvPr/>
        </p:nvSpPr>
        <p:spPr>
          <a:xfrm>
            <a:off x="4084273" y="5017444"/>
            <a:ext cx="732893" cy="523220"/>
          </a:xfrm>
          <a:prstGeom prst="rect">
            <a:avLst/>
          </a:prstGeom>
          <a:noFill/>
        </p:spPr>
        <p:txBody>
          <a:bodyPr wrap="none" rtlCol="0">
            <a:spAutoFit/>
          </a:bodyPr>
          <a:lstStyle/>
          <a:p>
            <a:pPr algn="ctr"/>
            <a:r>
              <a:rPr lang="it-IT" sz="2800" b="0" dirty="0">
                <a:solidFill>
                  <a:schemeClr val="bg1"/>
                </a:solidFill>
                <a:latin typeface="Calibri" panose="020F0502020204030204" pitchFamily="34" charset="0"/>
              </a:rPr>
              <a:t>20</a:t>
            </a:r>
            <a:r>
              <a:rPr lang="it-IT" sz="1800" b="0" dirty="0">
                <a:solidFill>
                  <a:schemeClr val="bg1"/>
                </a:solidFill>
                <a:latin typeface="Calibri" panose="020F0502020204030204" pitchFamily="34" charset="0"/>
              </a:rPr>
              <a:t>%</a:t>
            </a:r>
          </a:p>
        </p:txBody>
      </p:sp>
      <p:sp>
        <p:nvSpPr>
          <p:cNvPr id="25" name="CasellaDiTesto 24"/>
          <p:cNvSpPr txBox="1"/>
          <p:nvPr/>
        </p:nvSpPr>
        <p:spPr>
          <a:xfrm>
            <a:off x="655804" y="5040207"/>
            <a:ext cx="315032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parti e accessori di autoveicoli</a:t>
            </a:r>
          </a:p>
        </p:txBody>
      </p:sp>
      <p:sp>
        <p:nvSpPr>
          <p:cNvPr id="26" name="CasellaDiTesto 25"/>
          <p:cNvSpPr txBox="1"/>
          <p:nvPr/>
        </p:nvSpPr>
        <p:spPr>
          <a:xfrm>
            <a:off x="4175644" y="5680264"/>
            <a:ext cx="550151" cy="523220"/>
          </a:xfrm>
          <a:prstGeom prst="rect">
            <a:avLst/>
          </a:prstGeom>
          <a:noFill/>
        </p:spPr>
        <p:txBody>
          <a:bodyPr wrap="none" rtlCol="0">
            <a:spAutoFit/>
          </a:bodyPr>
          <a:lstStyle/>
          <a:p>
            <a:pPr algn="ctr"/>
            <a:r>
              <a:rPr lang="it-IT" sz="2800" b="0" dirty="0">
                <a:solidFill>
                  <a:schemeClr val="bg1"/>
                </a:solidFill>
                <a:latin typeface="Calibri" panose="020F0502020204030204" pitchFamily="34" charset="0"/>
              </a:rPr>
              <a:t>2</a:t>
            </a:r>
            <a:r>
              <a:rPr lang="it-IT" sz="1800" b="0" dirty="0">
                <a:solidFill>
                  <a:schemeClr val="bg1"/>
                </a:solidFill>
                <a:latin typeface="Calibri" panose="020F0502020204030204" pitchFamily="34" charset="0"/>
              </a:rPr>
              <a:t>%</a:t>
            </a:r>
          </a:p>
        </p:txBody>
      </p:sp>
      <p:sp>
        <p:nvSpPr>
          <p:cNvPr id="28" name="CasellaDiTesto 27"/>
          <p:cNvSpPr txBox="1"/>
          <p:nvPr/>
        </p:nvSpPr>
        <p:spPr>
          <a:xfrm>
            <a:off x="655804" y="5703027"/>
            <a:ext cx="3364313"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macchine agricole, attrezzature, forniture agricole</a:t>
            </a:r>
          </a:p>
        </p:txBody>
      </p:sp>
      <p:sp>
        <p:nvSpPr>
          <p:cNvPr id="29" name="CasellaDiTesto 28"/>
          <p:cNvSpPr txBox="1"/>
          <p:nvPr/>
        </p:nvSpPr>
        <p:spPr>
          <a:xfrm>
            <a:off x="7001174" y="2807382"/>
            <a:ext cx="550151" cy="523220"/>
          </a:xfrm>
          <a:prstGeom prst="rect">
            <a:avLst/>
          </a:prstGeom>
          <a:noFill/>
        </p:spPr>
        <p:txBody>
          <a:bodyPr wrap="none" rtlCol="0">
            <a:spAutoFit/>
          </a:bodyPr>
          <a:lstStyle/>
          <a:p>
            <a:pPr algn="ctr"/>
            <a:r>
              <a:rPr lang="it-IT" sz="2800" b="0" dirty="0">
                <a:solidFill>
                  <a:schemeClr val="bg1"/>
                </a:solidFill>
                <a:latin typeface="Calibri" panose="020F0502020204030204" pitchFamily="34" charset="0"/>
              </a:rPr>
              <a:t>2</a:t>
            </a:r>
            <a:r>
              <a:rPr lang="it-IT" sz="1800" b="0" dirty="0">
                <a:solidFill>
                  <a:schemeClr val="bg1"/>
                </a:solidFill>
                <a:latin typeface="Calibri" panose="020F0502020204030204" pitchFamily="34" charset="0"/>
              </a:rPr>
              <a:t>%</a:t>
            </a:r>
          </a:p>
        </p:txBody>
      </p:sp>
      <p:sp>
        <p:nvSpPr>
          <p:cNvPr id="30" name="CasellaDiTesto 29"/>
          <p:cNvSpPr txBox="1"/>
          <p:nvPr/>
        </p:nvSpPr>
        <p:spPr>
          <a:xfrm>
            <a:off x="4776983" y="2822771"/>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 </a:t>
            </a:r>
            <a:r>
              <a:rPr lang="it-IT" sz="1300" dirty="0"/>
              <a:t>(2 </a:t>
            </a:r>
            <a:r>
              <a:rPr lang="it-IT" sz="1300" dirty="0" err="1"/>
              <a:t>wheels</a:t>
            </a:r>
            <a:r>
              <a:rPr lang="it-IT" sz="1300" dirty="0"/>
              <a:t>)</a:t>
            </a:r>
          </a:p>
        </p:txBody>
      </p:sp>
      <p:sp>
        <p:nvSpPr>
          <p:cNvPr id="33" name="CasellaDiTesto 32"/>
          <p:cNvSpPr txBox="1"/>
          <p:nvPr/>
        </p:nvSpPr>
        <p:spPr>
          <a:xfrm>
            <a:off x="6922081" y="3985179"/>
            <a:ext cx="835486" cy="646331"/>
          </a:xfrm>
          <a:prstGeom prst="rect">
            <a:avLst/>
          </a:prstGeom>
          <a:noFill/>
        </p:spPr>
        <p:txBody>
          <a:bodyPr wrap="none" rtlCol="0">
            <a:spAutoFit/>
          </a:bodyPr>
          <a:lstStyle/>
          <a:p>
            <a:pPr algn="r"/>
            <a:r>
              <a:rPr lang="it-IT" sz="3600" dirty="0">
                <a:solidFill>
                  <a:schemeClr val="bg1"/>
                </a:solidFill>
                <a:latin typeface="Calibri" panose="020F0502020204030204" pitchFamily="34" charset="0"/>
              </a:rPr>
              <a:t>19</a:t>
            </a:r>
            <a:r>
              <a:rPr lang="it-IT" sz="2000" b="0" dirty="0">
                <a:solidFill>
                  <a:schemeClr val="bg1"/>
                </a:solidFill>
                <a:latin typeface="Calibri" panose="020F0502020204030204" pitchFamily="34" charset="0"/>
              </a:rPr>
              <a:t>%</a:t>
            </a:r>
            <a:endParaRPr lang="it-IT" sz="2400" b="0" dirty="0">
              <a:solidFill>
                <a:schemeClr val="bg1"/>
              </a:solidFill>
              <a:latin typeface="Calibri" panose="020F0502020204030204" pitchFamily="34" charset="0"/>
            </a:endParaRPr>
          </a:p>
        </p:txBody>
      </p:sp>
      <p:sp>
        <p:nvSpPr>
          <p:cNvPr id="34" name="CasellaDiTesto 33"/>
          <p:cNvSpPr txBox="1"/>
          <p:nvPr/>
        </p:nvSpPr>
        <p:spPr>
          <a:xfrm>
            <a:off x="5896508" y="5104987"/>
            <a:ext cx="923651" cy="707886"/>
          </a:xfrm>
          <a:prstGeom prst="rect">
            <a:avLst/>
          </a:prstGeom>
          <a:noFill/>
        </p:spPr>
        <p:txBody>
          <a:bodyPr wrap="none" rtlCol="0">
            <a:spAutoFit/>
          </a:bodyPr>
          <a:lstStyle/>
          <a:p>
            <a:pPr algn="r"/>
            <a:r>
              <a:rPr lang="it-IT" sz="4000" dirty="0">
                <a:latin typeface="Calibri" panose="020F0502020204030204" pitchFamily="34" charset="0"/>
              </a:rPr>
              <a:t>81</a:t>
            </a:r>
            <a:r>
              <a:rPr lang="it-IT" sz="2400" b="0" dirty="0">
                <a:latin typeface="Calibri" panose="020F0502020204030204" pitchFamily="34" charset="0"/>
              </a:rPr>
              <a:t>%</a:t>
            </a:r>
            <a:endParaRPr lang="it-IT" sz="2800" b="0" dirty="0">
              <a:latin typeface="Calibri" panose="020F0502020204030204" pitchFamily="34" charset="0"/>
            </a:endParaRPr>
          </a:p>
        </p:txBody>
      </p:sp>
      <p:sp>
        <p:nvSpPr>
          <p:cNvPr id="35" name="CasellaDiTesto 34"/>
          <p:cNvSpPr txBox="1"/>
          <p:nvPr/>
        </p:nvSpPr>
        <p:spPr>
          <a:xfrm>
            <a:off x="4776982" y="1484784"/>
            <a:ext cx="2699467"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u="sng" dirty="0"/>
              <a:t>Venditori 4w e 2w</a:t>
            </a:r>
          </a:p>
        </p:txBody>
      </p:sp>
      <p:sp>
        <p:nvSpPr>
          <p:cNvPr id="36" name="CasellaDiTesto 35"/>
          <p:cNvSpPr txBox="1"/>
          <p:nvPr/>
        </p:nvSpPr>
        <p:spPr>
          <a:xfrm>
            <a:off x="655804" y="3709658"/>
            <a:ext cx="2503431"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u="sng" dirty="0"/>
              <a:t>Riparatori e altri</a:t>
            </a:r>
          </a:p>
        </p:txBody>
      </p:sp>
      <p:sp>
        <p:nvSpPr>
          <p:cNvPr id="39" name="Text Box 49">
            <a:extLst>
              <a:ext uri="{FF2B5EF4-FFF2-40B4-BE49-F238E27FC236}">
                <a16:creationId xmlns:a16="http://schemas.microsoft.com/office/drawing/2014/main" xmlns="" id="{9944301B-9CEB-4948-B5B2-2E0D609FB30D}"/>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I.Stat</a:t>
            </a:r>
            <a:r>
              <a:rPr lang="it-IT" altLang="it-IT" sz="900" b="0" dirty="0">
                <a:latin typeface="Calibri" panose="020F0502020204030204" pitchFamily="34" charset="0"/>
              </a:rPr>
              <a:t> 2018.</a:t>
            </a:r>
          </a:p>
        </p:txBody>
      </p:sp>
      <p:sp>
        <p:nvSpPr>
          <p:cNvPr id="31" name="Titolo 1">
            <a:extLst>
              <a:ext uri="{FF2B5EF4-FFF2-40B4-BE49-F238E27FC236}">
                <a16:creationId xmlns:a16="http://schemas.microsoft.com/office/drawing/2014/main" xmlns="" id="{F2E4734A-9ACF-45EA-92B0-4A6A3A77E58C}"/>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Il tessuto imprenditoriale | </a:t>
            </a:r>
            <a:r>
              <a:rPr lang="it-IT" sz="2200" dirty="0">
                <a:solidFill>
                  <a:schemeClr val="tx1">
                    <a:lumMod val="85000"/>
                    <a:lumOff val="15000"/>
                  </a:schemeClr>
                </a:solidFill>
                <a:latin typeface="Calibri" panose="020F0502020204030204" pitchFamily="34" charset="0"/>
                <a:cs typeface="Arial"/>
              </a:rPr>
              <a:t>In Italia esistono </a:t>
            </a:r>
            <a:r>
              <a:rPr lang="it-IT" sz="2200" u="sng" dirty="0">
                <a:solidFill>
                  <a:schemeClr val="tx1">
                    <a:lumMod val="85000"/>
                    <a:lumOff val="15000"/>
                  </a:schemeClr>
                </a:solidFill>
                <a:latin typeface="Calibri" panose="020F0502020204030204" pitchFamily="34" charset="0"/>
                <a:cs typeface="Arial"/>
              </a:rPr>
              <a:t>oltre 123 mila imprese operative nel comparto della mobilità</a:t>
            </a:r>
            <a:r>
              <a:rPr lang="it-IT" sz="2200" dirty="0">
                <a:solidFill>
                  <a:schemeClr val="tx1">
                    <a:lumMod val="85000"/>
                    <a:lumOff val="15000"/>
                  </a:schemeClr>
                </a:solidFill>
                <a:latin typeface="Calibri" panose="020F0502020204030204" pitchFamily="34" charset="0"/>
                <a:cs typeface="Arial"/>
              </a:rPr>
              <a:t>… </a:t>
            </a:r>
            <a:r>
              <a:rPr lang="it-IT" altLang="it-IT" sz="2200" dirty="0">
                <a:solidFill>
                  <a:schemeClr val="tx1">
                    <a:lumMod val="85000"/>
                    <a:lumOff val="15000"/>
                  </a:schemeClr>
                </a:solidFill>
                <a:latin typeface="Calibri" panose="020F0502020204030204" pitchFamily="34" charset="0"/>
                <a:cs typeface="Arial"/>
              </a:rPr>
              <a:t>due su dieci sono rivenditori di autoveicoli e motocicli… otto su dieci riparatori o altre realtà del settore…</a:t>
            </a:r>
            <a:endParaRPr lang="it-IT" sz="2200" dirty="0">
              <a:solidFill>
                <a:schemeClr val="tx1">
                  <a:lumMod val="85000"/>
                  <a:lumOff val="15000"/>
                </a:schemeClr>
              </a:solidFill>
              <a:latin typeface="Calibri" panose="020F0502020204030204" pitchFamily="34" charset="0"/>
              <a:cs typeface="Arial"/>
            </a:endParaRPr>
          </a:p>
        </p:txBody>
      </p:sp>
      <p:pic>
        <p:nvPicPr>
          <p:cNvPr id="45" name="Elemento grafico 44">
            <a:extLst>
              <a:ext uri="{FF2B5EF4-FFF2-40B4-BE49-F238E27FC236}">
                <a16:creationId xmlns:a16="http://schemas.microsoft.com/office/drawing/2014/main" xmlns="" id="{EA152D92-ADB0-48A8-A857-39DF1E2010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11453">
            <a:off x="7545113" y="1646531"/>
            <a:ext cx="566192" cy="566192"/>
          </a:xfrm>
          <a:prstGeom prst="rect">
            <a:avLst/>
          </a:prstGeom>
        </p:spPr>
      </p:pic>
      <p:pic>
        <p:nvPicPr>
          <p:cNvPr id="46" name="Elemento grafico 45">
            <a:extLst>
              <a:ext uri="{FF2B5EF4-FFF2-40B4-BE49-F238E27FC236}">
                <a16:creationId xmlns:a16="http://schemas.microsoft.com/office/drawing/2014/main" xmlns="" id="{0B611A52-035E-4793-AEB8-B3186144E7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28820" y="3822023"/>
            <a:ext cx="454450" cy="454450"/>
          </a:xfrm>
          <a:prstGeom prst="rect">
            <a:avLst/>
          </a:prstGeom>
        </p:spPr>
      </p:pic>
      <p:sp>
        <p:nvSpPr>
          <p:cNvPr id="47" name="Rettangolo 46">
            <a:extLst>
              <a:ext uri="{FF2B5EF4-FFF2-40B4-BE49-F238E27FC236}">
                <a16:creationId xmlns:a16="http://schemas.microsoft.com/office/drawing/2014/main" xmlns="" id="{A74308F2-EE7F-470D-AB9C-581D2198C212}"/>
              </a:ext>
            </a:extLst>
          </p:cNvPr>
          <p:cNvSpPr/>
          <p:nvPr/>
        </p:nvSpPr>
        <p:spPr>
          <a:xfrm>
            <a:off x="266267" y="1340768"/>
            <a:ext cx="3096593" cy="1815882"/>
          </a:xfrm>
          <a:prstGeom prst="rect">
            <a:avLst/>
          </a:prstGeom>
        </p:spPr>
        <p:txBody>
          <a:bodyPr wrap="square">
            <a:spAutoFit/>
          </a:bodyPr>
          <a:lstStyle/>
          <a:p>
            <a:r>
              <a:rPr lang="it-IT" sz="4800" dirty="0">
                <a:solidFill>
                  <a:srgbClr val="1F497D"/>
                </a:solidFill>
                <a:latin typeface="Calibri" panose="020F0502020204030204" pitchFamily="34" charset="0"/>
              </a:rPr>
              <a:t>123.618</a:t>
            </a:r>
          </a:p>
          <a:p>
            <a:r>
              <a:rPr lang="it-IT" sz="3200" b="0" dirty="0">
                <a:solidFill>
                  <a:srgbClr val="1F497D"/>
                </a:solidFill>
                <a:latin typeface="Calibri" panose="020F0502020204030204" pitchFamily="34" charset="0"/>
              </a:rPr>
              <a:t>imprese della </a:t>
            </a:r>
            <a:r>
              <a:rPr lang="it-IT" sz="3200" dirty="0">
                <a:solidFill>
                  <a:srgbClr val="1F497D"/>
                </a:solidFill>
                <a:latin typeface="Calibri" panose="020F0502020204030204" pitchFamily="34" charset="0"/>
              </a:rPr>
              <a:t>mobilità</a:t>
            </a:r>
            <a:r>
              <a:rPr lang="it-IT" sz="3200" b="0" dirty="0">
                <a:solidFill>
                  <a:srgbClr val="1F497D"/>
                </a:solidFill>
                <a:latin typeface="Calibri" panose="020F0502020204030204" pitchFamily="34" charset="0"/>
              </a:rPr>
              <a:t> </a:t>
            </a:r>
            <a:r>
              <a:rPr lang="it-IT" sz="3200" b="0" u="sng" dirty="0">
                <a:solidFill>
                  <a:srgbClr val="1F497D"/>
                </a:solidFill>
                <a:latin typeface="Calibri" panose="020F0502020204030204" pitchFamily="34" charset="0"/>
              </a:rPr>
              <a:t>in Italia</a:t>
            </a:r>
            <a:endParaRPr lang="it-IT" sz="3200" b="0" i="1" u="sng" dirty="0">
              <a:solidFill>
                <a:srgbClr val="1F497D"/>
              </a:solidFill>
              <a:latin typeface="Calibri" panose="020F0502020204030204" pitchFamily="34" charset="0"/>
            </a:endParaRPr>
          </a:p>
        </p:txBody>
      </p:sp>
      <p:sp>
        <p:nvSpPr>
          <p:cNvPr id="49" name="Rettangolo 48">
            <a:extLst>
              <a:ext uri="{FF2B5EF4-FFF2-40B4-BE49-F238E27FC236}">
                <a16:creationId xmlns:a16="http://schemas.microsoft.com/office/drawing/2014/main" xmlns="" id="{4C6CF409-2630-400D-BCA8-2065491FC5ED}"/>
              </a:ext>
            </a:extLst>
          </p:cNvPr>
          <p:cNvSpPr/>
          <p:nvPr/>
        </p:nvSpPr>
        <p:spPr bwMode="auto">
          <a:xfrm>
            <a:off x="4613351" y="1474952"/>
            <a:ext cx="3919089" cy="1954048"/>
          </a:xfrm>
          <a:prstGeom prst="rect">
            <a:avLst/>
          </a:prstGeom>
          <a:noFill/>
          <a:ln w="12700" cap="flat" cmpd="sng" algn="ctr">
            <a:solidFill>
              <a:srgbClr val="1F4E7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50" name="Rettangolo 49">
            <a:extLst>
              <a:ext uri="{FF2B5EF4-FFF2-40B4-BE49-F238E27FC236}">
                <a16:creationId xmlns:a16="http://schemas.microsoft.com/office/drawing/2014/main" xmlns="" id="{50464C08-0641-41F0-977F-D4C397E649EB}"/>
              </a:ext>
            </a:extLst>
          </p:cNvPr>
          <p:cNvSpPr/>
          <p:nvPr/>
        </p:nvSpPr>
        <p:spPr bwMode="auto">
          <a:xfrm>
            <a:off x="539552" y="3700884"/>
            <a:ext cx="4536504" cy="2632453"/>
          </a:xfrm>
          <a:prstGeom prst="rect">
            <a:avLst/>
          </a:prstGeom>
          <a:noFill/>
          <a:ln w="12700" cap="flat" cmpd="sng" algn="ctr">
            <a:solidFill>
              <a:srgbClr val="B3C2EB"/>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cxnSp>
        <p:nvCxnSpPr>
          <p:cNvPr id="52" name="Connettore diritto 51">
            <a:extLst>
              <a:ext uri="{FF2B5EF4-FFF2-40B4-BE49-F238E27FC236}">
                <a16:creationId xmlns:a16="http://schemas.microsoft.com/office/drawing/2014/main" xmlns="" id="{9E76CFA5-6406-46B1-9C92-F972A7869610}"/>
              </a:ext>
            </a:extLst>
          </p:cNvPr>
          <p:cNvCxnSpPr>
            <a:cxnSpLocks/>
          </p:cNvCxnSpPr>
          <p:nvPr/>
        </p:nvCxnSpPr>
        <p:spPr bwMode="auto">
          <a:xfrm flipH="1">
            <a:off x="5076056" y="5724390"/>
            <a:ext cx="1050661" cy="0"/>
          </a:xfrm>
          <a:prstGeom prst="line">
            <a:avLst/>
          </a:prstGeom>
          <a:noFill/>
          <a:ln w="19050" cap="flat" cmpd="sng" algn="ctr">
            <a:solidFill>
              <a:srgbClr val="1F497D"/>
            </a:solidFill>
            <a:prstDash val="solid"/>
            <a:round/>
            <a:headEnd type="none" w="med" len="med"/>
            <a:tailEnd type="oval" w="med" len="med"/>
          </a:ln>
          <a:effectLst/>
        </p:spPr>
      </p:cxnSp>
      <p:cxnSp>
        <p:nvCxnSpPr>
          <p:cNvPr id="51" name="Connettore diritto 50">
            <a:extLst>
              <a:ext uri="{FF2B5EF4-FFF2-40B4-BE49-F238E27FC236}">
                <a16:creationId xmlns:a16="http://schemas.microsoft.com/office/drawing/2014/main" xmlns="" id="{21134D01-10CA-44EE-B3E2-97A7FDD465A9}"/>
              </a:ext>
            </a:extLst>
          </p:cNvPr>
          <p:cNvCxnSpPr>
            <a:cxnSpLocks/>
          </p:cNvCxnSpPr>
          <p:nvPr/>
        </p:nvCxnSpPr>
        <p:spPr bwMode="auto">
          <a:xfrm flipV="1">
            <a:off x="7884368" y="3429000"/>
            <a:ext cx="0" cy="955922"/>
          </a:xfrm>
          <a:prstGeom prst="line">
            <a:avLst/>
          </a:prstGeom>
          <a:noFill/>
          <a:ln w="19050" cap="flat" cmpd="sng" algn="ctr">
            <a:solidFill>
              <a:srgbClr val="1F497D"/>
            </a:solidFill>
            <a:prstDash val="solid"/>
            <a:round/>
            <a:headEnd type="none" w="med" len="med"/>
            <a:tailEnd type="oval" w="med" len="med"/>
          </a:ln>
          <a:effectLst/>
        </p:spPr>
      </p:cxnSp>
      <p:sp>
        <p:nvSpPr>
          <p:cNvPr id="16" name="Rettangolo 15">
            <a:extLst>
              <a:ext uri="{FF2B5EF4-FFF2-40B4-BE49-F238E27FC236}">
                <a16:creationId xmlns:a16="http://schemas.microsoft.com/office/drawing/2014/main" xmlns="" id="{C33A1273-82FE-4701-BCAC-A92DBA7671DF}"/>
              </a:ext>
            </a:extLst>
          </p:cNvPr>
          <p:cNvSpPr/>
          <p:nvPr/>
        </p:nvSpPr>
        <p:spPr>
          <a:xfrm>
            <a:off x="4777664" y="1886787"/>
            <a:ext cx="909223" cy="246221"/>
          </a:xfrm>
          <a:prstGeom prst="rect">
            <a:avLst/>
          </a:prstGeom>
        </p:spPr>
        <p:txBody>
          <a:bodyPr wrap="none">
            <a:spAutoFit/>
          </a:bodyPr>
          <a:lstStyle/>
          <a:p>
            <a:r>
              <a:rPr lang="it-IT" sz="1000" i="1" dirty="0">
                <a:latin typeface="Calibri" panose="020F0502020204030204" pitchFamily="34" charset="0"/>
              </a:rPr>
              <a:t>(circa 24mila)</a:t>
            </a:r>
            <a:endParaRPr lang="it-IT" sz="1200" i="1" dirty="0">
              <a:latin typeface="Calibri" panose="020F0502020204030204" pitchFamily="34" charset="0"/>
            </a:endParaRPr>
          </a:p>
        </p:txBody>
      </p:sp>
      <p:sp>
        <p:nvSpPr>
          <p:cNvPr id="53" name="Rettangolo 52">
            <a:extLst>
              <a:ext uri="{FF2B5EF4-FFF2-40B4-BE49-F238E27FC236}">
                <a16:creationId xmlns:a16="http://schemas.microsoft.com/office/drawing/2014/main" xmlns="" id="{3FE50503-AF2B-438E-ACB1-68FFE2392E93}"/>
              </a:ext>
            </a:extLst>
          </p:cNvPr>
          <p:cNvSpPr/>
          <p:nvPr/>
        </p:nvSpPr>
        <p:spPr>
          <a:xfrm>
            <a:off x="655804" y="4124324"/>
            <a:ext cx="974947" cy="246221"/>
          </a:xfrm>
          <a:prstGeom prst="rect">
            <a:avLst/>
          </a:prstGeom>
        </p:spPr>
        <p:txBody>
          <a:bodyPr wrap="none">
            <a:spAutoFit/>
          </a:bodyPr>
          <a:lstStyle/>
          <a:p>
            <a:r>
              <a:rPr lang="it-IT" sz="1000" i="1" dirty="0">
                <a:latin typeface="Calibri" panose="020F0502020204030204" pitchFamily="34" charset="0"/>
              </a:rPr>
              <a:t>(circa 100mila)</a:t>
            </a:r>
            <a:endParaRPr lang="it-IT" sz="1200" i="1" dirty="0">
              <a:latin typeface="Calibri" panose="020F0502020204030204" pitchFamily="34" charset="0"/>
            </a:endParaRPr>
          </a:p>
        </p:txBody>
      </p:sp>
      <p:sp>
        <p:nvSpPr>
          <p:cNvPr id="54" name="Rettangolo 53">
            <a:extLst>
              <a:ext uri="{FF2B5EF4-FFF2-40B4-BE49-F238E27FC236}">
                <a16:creationId xmlns:a16="http://schemas.microsoft.com/office/drawing/2014/main" xmlns="" id="{6B929BCE-43DB-4C92-9B04-9E26020557E0}"/>
              </a:ext>
            </a:extLst>
          </p:cNvPr>
          <p:cNvSpPr/>
          <p:nvPr/>
        </p:nvSpPr>
        <p:spPr bwMode="auto">
          <a:xfrm>
            <a:off x="0" y="0"/>
            <a:ext cx="9144000" cy="188913"/>
          </a:xfrm>
          <a:prstGeom prst="rect">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(ITALIA)</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4636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a:blip r:embed="rId2"/>
          <a:stretch>
            <a:fillRect/>
          </a:stretch>
        </p:blipFill>
        <p:spPr>
          <a:xfrm>
            <a:off x="5446169" y="2505086"/>
            <a:ext cx="3087313" cy="3940687"/>
          </a:xfrm>
          <a:prstGeom prst="rect">
            <a:avLst/>
          </a:prstGeom>
        </p:spPr>
      </p:pic>
      <p:sp>
        <p:nvSpPr>
          <p:cNvPr id="109" name="Ovale 108"/>
          <p:cNvSpPr/>
          <p:nvPr/>
        </p:nvSpPr>
        <p:spPr bwMode="auto">
          <a:xfrm>
            <a:off x="467544" y="3789040"/>
            <a:ext cx="1130578" cy="1130578"/>
          </a:xfrm>
          <a:prstGeom prst="ellipse">
            <a:avLst/>
          </a:prstGeom>
          <a:solidFill>
            <a:srgbClr val="1F497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17" name="Rettangolo 16"/>
          <p:cNvSpPr/>
          <p:nvPr/>
        </p:nvSpPr>
        <p:spPr>
          <a:xfrm>
            <a:off x="266267" y="1340768"/>
            <a:ext cx="3096593" cy="1815882"/>
          </a:xfrm>
          <a:prstGeom prst="rect">
            <a:avLst/>
          </a:prstGeom>
        </p:spPr>
        <p:txBody>
          <a:bodyPr wrap="square">
            <a:spAutoFit/>
          </a:bodyPr>
          <a:lstStyle/>
          <a:p>
            <a:r>
              <a:rPr lang="it-IT" sz="4800" dirty="0">
                <a:solidFill>
                  <a:srgbClr val="1F497D"/>
                </a:solidFill>
                <a:latin typeface="Calibri" panose="020F0502020204030204" pitchFamily="34" charset="0"/>
              </a:rPr>
              <a:t>123.618</a:t>
            </a:r>
          </a:p>
          <a:p>
            <a:r>
              <a:rPr lang="it-IT" sz="3200" b="0" dirty="0">
                <a:solidFill>
                  <a:srgbClr val="1F497D"/>
                </a:solidFill>
                <a:latin typeface="Calibri" panose="020F0502020204030204" pitchFamily="34" charset="0"/>
              </a:rPr>
              <a:t>imprese della </a:t>
            </a:r>
            <a:r>
              <a:rPr lang="it-IT" sz="3200" dirty="0">
                <a:solidFill>
                  <a:srgbClr val="1F497D"/>
                </a:solidFill>
                <a:latin typeface="Calibri" panose="020F0502020204030204" pitchFamily="34" charset="0"/>
              </a:rPr>
              <a:t>mobilità</a:t>
            </a:r>
            <a:r>
              <a:rPr lang="it-IT" sz="3200" b="0" dirty="0">
                <a:solidFill>
                  <a:srgbClr val="1F497D"/>
                </a:solidFill>
                <a:latin typeface="Calibri" panose="020F0502020204030204" pitchFamily="34" charset="0"/>
              </a:rPr>
              <a:t> </a:t>
            </a:r>
            <a:r>
              <a:rPr lang="it-IT" sz="3200" b="0" u="sng" dirty="0">
                <a:solidFill>
                  <a:srgbClr val="1F497D"/>
                </a:solidFill>
                <a:latin typeface="Calibri" panose="020F0502020204030204" pitchFamily="34" charset="0"/>
              </a:rPr>
              <a:t>in Italia</a:t>
            </a:r>
            <a:endParaRPr lang="it-IT" sz="3200" b="0" i="1" u="sng" dirty="0">
              <a:solidFill>
                <a:srgbClr val="1F497D"/>
              </a:solidFill>
              <a:latin typeface="Calibri" panose="020F0502020204030204" pitchFamily="34" charset="0"/>
            </a:endParaRPr>
          </a:p>
        </p:txBody>
      </p:sp>
      <p:sp>
        <p:nvSpPr>
          <p:cNvPr id="97" name="CasellaDiTesto 96"/>
          <p:cNvSpPr txBox="1"/>
          <p:nvPr/>
        </p:nvSpPr>
        <p:spPr>
          <a:xfrm>
            <a:off x="3541833" y="2233639"/>
            <a:ext cx="1800200" cy="1015663"/>
          </a:xfrm>
          <a:prstGeom prst="rect">
            <a:avLst/>
          </a:prstGeom>
          <a:noFill/>
        </p:spPr>
        <p:txBody>
          <a:bodyPr wrap="square" rtlCol="0">
            <a:spAutoFit/>
          </a:bodyPr>
          <a:lstStyle/>
          <a:p>
            <a:pPr algn="r"/>
            <a:r>
              <a:rPr lang="it-IT" sz="2400" b="0" dirty="0">
                <a:latin typeface="Calibri" panose="020F0502020204030204" pitchFamily="34" charset="0"/>
              </a:rPr>
              <a:t>Nord Ovest</a:t>
            </a:r>
          </a:p>
          <a:p>
            <a:pPr algn="r"/>
            <a:r>
              <a:rPr lang="it-IT" sz="3600" dirty="0">
                <a:solidFill>
                  <a:srgbClr val="1F497D"/>
                </a:solidFill>
                <a:latin typeface="Calibri" panose="020F0502020204030204" pitchFamily="34" charset="0"/>
              </a:rPr>
              <a:t>27</a:t>
            </a:r>
            <a:r>
              <a:rPr lang="it-IT" sz="2400" dirty="0">
                <a:solidFill>
                  <a:srgbClr val="1F497D"/>
                </a:solidFill>
                <a:latin typeface="Calibri" panose="020F0502020204030204" pitchFamily="34" charset="0"/>
              </a:rPr>
              <a:t>%</a:t>
            </a:r>
          </a:p>
        </p:txBody>
      </p:sp>
      <p:cxnSp>
        <p:nvCxnSpPr>
          <p:cNvPr id="6" name="Connettore diritto 5"/>
          <p:cNvCxnSpPr/>
          <p:nvPr/>
        </p:nvCxnSpPr>
        <p:spPr bwMode="auto">
          <a:xfrm>
            <a:off x="5351558" y="2614732"/>
            <a:ext cx="648072" cy="533413"/>
          </a:xfrm>
          <a:prstGeom prst="line">
            <a:avLst/>
          </a:prstGeom>
          <a:noFill/>
          <a:ln w="19050" cap="flat" cmpd="sng" algn="ctr">
            <a:solidFill>
              <a:srgbClr val="1F497D"/>
            </a:solidFill>
            <a:prstDash val="solid"/>
            <a:round/>
            <a:headEnd type="none" w="med" len="med"/>
            <a:tailEnd type="oval" w="med" len="med"/>
          </a:ln>
          <a:effectLst/>
        </p:spPr>
      </p:cxnSp>
      <p:cxnSp>
        <p:nvCxnSpPr>
          <p:cNvPr id="11" name="Connettore diritto 10"/>
          <p:cNvCxnSpPr/>
          <p:nvPr/>
        </p:nvCxnSpPr>
        <p:spPr bwMode="auto">
          <a:xfrm>
            <a:off x="5351558" y="2310728"/>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98" name="CasellaDiTesto 97"/>
          <p:cNvSpPr txBox="1"/>
          <p:nvPr/>
        </p:nvSpPr>
        <p:spPr>
          <a:xfrm>
            <a:off x="7474442" y="1815328"/>
            <a:ext cx="1800200" cy="1015663"/>
          </a:xfrm>
          <a:prstGeom prst="rect">
            <a:avLst/>
          </a:prstGeom>
          <a:noFill/>
        </p:spPr>
        <p:txBody>
          <a:bodyPr wrap="square" rtlCol="0">
            <a:spAutoFit/>
          </a:bodyPr>
          <a:lstStyle/>
          <a:p>
            <a:r>
              <a:rPr lang="it-IT" sz="2400" b="0" dirty="0">
                <a:latin typeface="Calibri" panose="020F0502020204030204" pitchFamily="34" charset="0"/>
              </a:rPr>
              <a:t>Nord Est</a:t>
            </a:r>
          </a:p>
          <a:p>
            <a:r>
              <a:rPr lang="it-IT" sz="3600" dirty="0">
                <a:solidFill>
                  <a:srgbClr val="1F497D"/>
                </a:solidFill>
                <a:latin typeface="Calibri" panose="020F0502020204030204" pitchFamily="34" charset="0"/>
              </a:rPr>
              <a:t>19</a:t>
            </a:r>
            <a:r>
              <a:rPr lang="it-IT" sz="2400" dirty="0">
                <a:solidFill>
                  <a:srgbClr val="1F497D"/>
                </a:solidFill>
                <a:latin typeface="Calibri" panose="020F0502020204030204" pitchFamily="34" charset="0"/>
              </a:rPr>
              <a:t>%</a:t>
            </a:r>
          </a:p>
        </p:txBody>
      </p:sp>
      <p:cxnSp>
        <p:nvCxnSpPr>
          <p:cNvPr id="99" name="Connettore diritto 98"/>
          <p:cNvCxnSpPr/>
          <p:nvPr/>
        </p:nvCxnSpPr>
        <p:spPr bwMode="auto">
          <a:xfrm flipH="1">
            <a:off x="6670721" y="2196421"/>
            <a:ext cx="769069" cy="810320"/>
          </a:xfrm>
          <a:prstGeom prst="line">
            <a:avLst/>
          </a:prstGeom>
          <a:noFill/>
          <a:ln w="19050" cap="flat" cmpd="sng" algn="ctr">
            <a:solidFill>
              <a:srgbClr val="1F497D"/>
            </a:solidFill>
            <a:prstDash val="solid"/>
            <a:round/>
            <a:headEnd type="none" w="med" len="med"/>
            <a:tailEnd type="oval" w="med" len="med"/>
          </a:ln>
          <a:effectLst/>
        </p:spPr>
      </p:cxnSp>
      <p:cxnSp>
        <p:nvCxnSpPr>
          <p:cNvPr id="100" name="Connettore diritto 99"/>
          <p:cNvCxnSpPr/>
          <p:nvPr/>
        </p:nvCxnSpPr>
        <p:spPr bwMode="auto">
          <a:xfrm>
            <a:off x="7439790" y="1892417"/>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1" name="CasellaDiTesto 100"/>
          <p:cNvSpPr txBox="1"/>
          <p:nvPr/>
        </p:nvSpPr>
        <p:spPr>
          <a:xfrm>
            <a:off x="7828405" y="3118797"/>
            <a:ext cx="1446237" cy="1015663"/>
          </a:xfrm>
          <a:prstGeom prst="rect">
            <a:avLst/>
          </a:prstGeom>
          <a:noFill/>
        </p:spPr>
        <p:txBody>
          <a:bodyPr wrap="square" rtlCol="0">
            <a:spAutoFit/>
          </a:bodyPr>
          <a:lstStyle/>
          <a:p>
            <a:r>
              <a:rPr lang="it-IT" sz="2400" b="0" dirty="0">
                <a:latin typeface="Calibri" panose="020F0502020204030204" pitchFamily="34" charset="0"/>
              </a:rPr>
              <a:t>Centro</a:t>
            </a:r>
          </a:p>
          <a:p>
            <a:r>
              <a:rPr lang="it-IT" sz="3600" dirty="0">
                <a:solidFill>
                  <a:srgbClr val="1F497D"/>
                </a:solidFill>
                <a:latin typeface="Calibri" panose="020F0502020204030204" pitchFamily="34" charset="0"/>
              </a:rPr>
              <a:t>19</a:t>
            </a:r>
            <a:r>
              <a:rPr lang="it-IT" sz="2400" dirty="0">
                <a:solidFill>
                  <a:srgbClr val="1F497D"/>
                </a:solidFill>
                <a:latin typeface="Calibri" panose="020F0502020204030204" pitchFamily="34" charset="0"/>
              </a:rPr>
              <a:t>%</a:t>
            </a:r>
          </a:p>
        </p:txBody>
      </p:sp>
      <p:cxnSp>
        <p:nvCxnSpPr>
          <p:cNvPr id="102" name="Connettore diritto 101"/>
          <p:cNvCxnSpPr/>
          <p:nvPr/>
        </p:nvCxnSpPr>
        <p:spPr bwMode="auto">
          <a:xfrm flipH="1">
            <a:off x="7024684" y="3499890"/>
            <a:ext cx="769070" cy="595379"/>
          </a:xfrm>
          <a:prstGeom prst="line">
            <a:avLst/>
          </a:prstGeom>
          <a:noFill/>
          <a:ln w="19050" cap="flat" cmpd="sng" algn="ctr">
            <a:solidFill>
              <a:srgbClr val="1F497D"/>
            </a:solidFill>
            <a:prstDash val="solid"/>
            <a:round/>
            <a:headEnd type="none" w="med" len="med"/>
            <a:tailEnd type="oval" w="med" len="med"/>
          </a:ln>
          <a:effectLst/>
        </p:spPr>
      </p:cxnSp>
      <p:cxnSp>
        <p:nvCxnSpPr>
          <p:cNvPr id="103" name="Connettore diritto 102"/>
          <p:cNvCxnSpPr/>
          <p:nvPr/>
        </p:nvCxnSpPr>
        <p:spPr bwMode="auto">
          <a:xfrm>
            <a:off x="7793753" y="3195886"/>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4" name="CasellaDiTesto 103"/>
          <p:cNvSpPr txBox="1"/>
          <p:nvPr/>
        </p:nvSpPr>
        <p:spPr>
          <a:xfrm>
            <a:off x="4742413" y="5310997"/>
            <a:ext cx="1800200" cy="1015663"/>
          </a:xfrm>
          <a:prstGeom prst="rect">
            <a:avLst/>
          </a:prstGeom>
          <a:noFill/>
        </p:spPr>
        <p:txBody>
          <a:bodyPr wrap="square" rtlCol="0">
            <a:spAutoFit/>
          </a:bodyPr>
          <a:lstStyle/>
          <a:p>
            <a:pPr algn="r"/>
            <a:r>
              <a:rPr lang="it-IT" sz="2400" b="0" dirty="0">
                <a:latin typeface="Calibri" panose="020F0502020204030204" pitchFamily="34" charset="0"/>
              </a:rPr>
              <a:t>Sud e Isole</a:t>
            </a:r>
          </a:p>
          <a:p>
            <a:pPr algn="r"/>
            <a:r>
              <a:rPr lang="it-IT" sz="3600" dirty="0">
                <a:solidFill>
                  <a:srgbClr val="1F497D"/>
                </a:solidFill>
                <a:latin typeface="Calibri" panose="020F0502020204030204" pitchFamily="34" charset="0"/>
              </a:rPr>
              <a:t>36</a:t>
            </a:r>
            <a:r>
              <a:rPr lang="it-IT" sz="2400" dirty="0">
                <a:solidFill>
                  <a:srgbClr val="1F497D"/>
                </a:solidFill>
                <a:latin typeface="Calibri" panose="020F0502020204030204" pitchFamily="34" charset="0"/>
              </a:rPr>
              <a:t>%</a:t>
            </a:r>
          </a:p>
        </p:txBody>
      </p:sp>
      <p:cxnSp>
        <p:nvCxnSpPr>
          <p:cNvPr id="105" name="Connettore diritto 104"/>
          <p:cNvCxnSpPr/>
          <p:nvPr/>
        </p:nvCxnSpPr>
        <p:spPr bwMode="auto">
          <a:xfrm flipV="1">
            <a:off x="6552138" y="4841258"/>
            <a:ext cx="887652" cy="850832"/>
          </a:xfrm>
          <a:prstGeom prst="line">
            <a:avLst/>
          </a:prstGeom>
          <a:noFill/>
          <a:ln w="19050" cap="flat" cmpd="sng" algn="ctr">
            <a:solidFill>
              <a:srgbClr val="1F497D"/>
            </a:solidFill>
            <a:prstDash val="solid"/>
            <a:round/>
            <a:headEnd type="none" w="med" len="med"/>
            <a:tailEnd type="oval" w="med" len="med"/>
          </a:ln>
          <a:effectLst/>
        </p:spPr>
      </p:cxnSp>
      <p:cxnSp>
        <p:nvCxnSpPr>
          <p:cNvPr id="106" name="Connettore diritto 105"/>
          <p:cNvCxnSpPr/>
          <p:nvPr/>
        </p:nvCxnSpPr>
        <p:spPr bwMode="auto">
          <a:xfrm>
            <a:off x="6552138" y="5388086"/>
            <a:ext cx="0" cy="861484"/>
          </a:xfrm>
          <a:prstGeom prst="line">
            <a:avLst/>
          </a:prstGeom>
          <a:noFill/>
          <a:ln w="19050" cap="flat" cmpd="sng" algn="ctr">
            <a:solidFill>
              <a:srgbClr val="1F497D"/>
            </a:solidFill>
            <a:prstDash val="solid"/>
            <a:round/>
            <a:headEnd type="none" w="med" len="med"/>
            <a:tailEnd type="none" w="med" len="med"/>
          </a:ln>
          <a:effectLst/>
        </p:spPr>
      </p:cxnSp>
      <p:sp>
        <p:nvSpPr>
          <p:cNvPr id="107" name="CasellaDiTesto 106"/>
          <p:cNvSpPr txBox="1"/>
          <p:nvPr/>
        </p:nvSpPr>
        <p:spPr>
          <a:xfrm>
            <a:off x="1697280" y="3921564"/>
            <a:ext cx="2437502" cy="2308324"/>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dirty="0"/>
              <a:t>Le imprese della mobilità rappresentano il 3,4% della totalità delle imprese italiane</a:t>
            </a:r>
          </a:p>
        </p:txBody>
      </p:sp>
      <p:sp>
        <p:nvSpPr>
          <p:cNvPr id="108" name="CasellaDiTesto 107"/>
          <p:cNvSpPr txBox="1"/>
          <p:nvPr/>
        </p:nvSpPr>
        <p:spPr>
          <a:xfrm>
            <a:off x="490056" y="4000386"/>
            <a:ext cx="1085554" cy="707886"/>
          </a:xfrm>
          <a:prstGeom prst="rect">
            <a:avLst/>
          </a:prstGeom>
          <a:noFill/>
        </p:spPr>
        <p:txBody>
          <a:bodyPr wrap="none" rtlCol="0">
            <a:spAutoFit/>
          </a:bodyPr>
          <a:lstStyle/>
          <a:p>
            <a:pPr algn="ctr"/>
            <a:r>
              <a:rPr lang="it-IT" sz="4000" dirty="0">
                <a:solidFill>
                  <a:schemeClr val="bg1"/>
                </a:solidFill>
                <a:latin typeface="Calibri" panose="020F0502020204030204" pitchFamily="34" charset="0"/>
              </a:rPr>
              <a:t>3,</a:t>
            </a:r>
            <a:r>
              <a:rPr lang="it-IT" sz="3200" dirty="0">
                <a:solidFill>
                  <a:schemeClr val="bg1"/>
                </a:solidFill>
                <a:latin typeface="Calibri" panose="020F0502020204030204" pitchFamily="34" charset="0"/>
              </a:rPr>
              <a:t>4%</a:t>
            </a:r>
          </a:p>
        </p:txBody>
      </p:sp>
      <p:sp>
        <p:nvSpPr>
          <p:cNvPr id="23" name="Text Box 49">
            <a:extLst>
              <a:ext uri="{FF2B5EF4-FFF2-40B4-BE49-F238E27FC236}">
                <a16:creationId xmlns:a16="http://schemas.microsoft.com/office/drawing/2014/main" xmlns="" id="{BAB50D50-5709-4469-A973-D3AE07F00A85}"/>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I.Stat</a:t>
            </a:r>
            <a:r>
              <a:rPr lang="it-IT" altLang="it-IT" sz="900" b="0" dirty="0">
                <a:latin typeface="Calibri" panose="020F0502020204030204" pitchFamily="34" charset="0"/>
              </a:rPr>
              <a:t> 2018.</a:t>
            </a:r>
          </a:p>
        </p:txBody>
      </p:sp>
      <p:sp>
        <p:nvSpPr>
          <p:cNvPr id="25" name="Titolo 1">
            <a:extLst>
              <a:ext uri="{FF2B5EF4-FFF2-40B4-BE49-F238E27FC236}">
                <a16:creationId xmlns:a16="http://schemas.microsoft.com/office/drawing/2014/main" xmlns="" id="{98785195-C852-4B0D-92DB-454556F1CAE4}"/>
              </a:ext>
            </a:extLst>
          </p:cNvPr>
          <p:cNvSpPr txBox="1">
            <a:spLocks/>
          </p:cNvSpPr>
          <p:nvPr/>
        </p:nvSpPr>
        <p:spPr>
          <a:xfrm>
            <a:off x="266267" y="172644"/>
            <a:ext cx="8877733" cy="1086548"/>
          </a:xfrm>
          <a:prstGeom prst="rect">
            <a:avLst/>
          </a:prstGeom>
        </p:spPr>
        <p:txBody>
          <a:bodyPr wrap="square" lIns="67500" tIns="35100" rIns="67500" bIns="35100">
            <a:spAutoFit/>
          </a:bodyPr>
          <a:lstStyle/>
          <a:p>
            <a:pPr>
              <a:defRPr/>
            </a:pPr>
            <a:r>
              <a:rPr lang="it-IT" sz="2200" b="1" dirty="0">
                <a:solidFill>
                  <a:srgbClr val="203864"/>
                </a:solidFill>
                <a:latin typeface="Calibri" panose="020F0502020204030204" pitchFamily="34" charset="0"/>
                <a:ea typeface="+mj-ea"/>
                <a:cs typeface="Arial"/>
              </a:rPr>
              <a:t>Il tessuto imprenditoriale | </a:t>
            </a:r>
            <a:r>
              <a:rPr lang="it-IT" sz="2200" b="1" dirty="0">
                <a:solidFill>
                  <a:schemeClr val="tx1">
                    <a:lumMod val="85000"/>
                    <a:lumOff val="15000"/>
                  </a:schemeClr>
                </a:solidFill>
                <a:latin typeface="Calibri" panose="020F0502020204030204" pitchFamily="34" charset="0"/>
                <a:ea typeface="+mj-ea"/>
                <a:cs typeface="Arial"/>
              </a:rPr>
              <a:t>L</a:t>
            </a:r>
            <a:r>
              <a:rPr lang="it-IT" sz="2200" dirty="0">
                <a:solidFill>
                  <a:schemeClr val="tx1">
                    <a:lumMod val="85000"/>
                    <a:lumOff val="15000"/>
                  </a:schemeClr>
                </a:solidFill>
                <a:latin typeface="Calibri" panose="020F0502020204030204" pitchFamily="34" charset="0"/>
                <a:ea typeface="+mj-ea"/>
                <a:cs typeface="Arial"/>
              </a:rPr>
              <a:t>e oltre 123 mila imprese della mobilità sono distribuite in modo piuttosto eterogeneo sul territorio… </a:t>
            </a:r>
            <a:r>
              <a:rPr lang="it-IT" sz="2200" u="sng" dirty="0">
                <a:solidFill>
                  <a:schemeClr val="tx1">
                    <a:lumMod val="85000"/>
                    <a:lumOff val="15000"/>
                  </a:schemeClr>
                </a:solidFill>
                <a:latin typeface="Calibri" panose="020F0502020204030204" pitchFamily="34" charset="0"/>
                <a:ea typeface="+mj-ea"/>
                <a:cs typeface="Arial"/>
              </a:rPr>
              <a:t>nel Nord Ovest opera il 27% dei soggetti</a:t>
            </a:r>
            <a:r>
              <a:rPr lang="it-IT" sz="2200" dirty="0">
                <a:solidFill>
                  <a:schemeClr val="tx1">
                    <a:lumMod val="85000"/>
                    <a:lumOff val="15000"/>
                  </a:schemeClr>
                </a:solidFill>
                <a:latin typeface="Calibri" panose="020F0502020204030204" pitchFamily="34" charset="0"/>
                <a:ea typeface="+mj-ea"/>
                <a:cs typeface="Arial"/>
              </a:rPr>
              <a:t>…</a:t>
            </a:r>
            <a:endParaRPr lang="it-IT" sz="2200" b="1" dirty="0">
              <a:solidFill>
                <a:schemeClr val="tx1">
                  <a:lumMod val="85000"/>
                  <a:lumOff val="15000"/>
                </a:schemeClr>
              </a:solidFill>
              <a:latin typeface="Calibri" panose="020F0502020204030204" pitchFamily="34" charset="0"/>
              <a:ea typeface="+mj-ea"/>
              <a:cs typeface="Arial"/>
            </a:endParaRPr>
          </a:p>
        </p:txBody>
      </p:sp>
      <p:pic>
        <p:nvPicPr>
          <p:cNvPr id="24" name="Immagine 23">
            <a:extLst>
              <a:ext uri="{FF2B5EF4-FFF2-40B4-BE49-F238E27FC236}">
                <a16:creationId xmlns:a16="http://schemas.microsoft.com/office/drawing/2014/main" xmlns="" id="{AFB5D08E-EF68-4880-801A-1BF8FAB19363}"/>
              </a:ext>
            </a:extLst>
          </p:cNvPr>
          <p:cNvPicPr>
            <a:picLocks noChangeAspect="1"/>
          </p:cNvPicPr>
          <p:nvPr/>
        </p:nvPicPr>
        <p:blipFill>
          <a:blip r:embed="rId3"/>
          <a:stretch>
            <a:fillRect/>
          </a:stretch>
        </p:blipFill>
        <p:spPr>
          <a:xfrm rot="8414995">
            <a:off x="5141886" y="1369800"/>
            <a:ext cx="2243096" cy="1720227"/>
          </a:xfrm>
          <a:prstGeom prst="rect">
            <a:avLst/>
          </a:prstGeom>
        </p:spPr>
      </p:pic>
      <p:sp>
        <p:nvSpPr>
          <p:cNvPr id="26" name="Segnaposto contenuto 2">
            <a:extLst>
              <a:ext uri="{FF2B5EF4-FFF2-40B4-BE49-F238E27FC236}">
                <a16:creationId xmlns:a16="http://schemas.microsoft.com/office/drawing/2014/main" xmlns="" id="{951C5973-AE94-44C5-92E8-2DAB2A04C5C4}"/>
              </a:ext>
            </a:extLst>
          </p:cNvPr>
          <p:cNvSpPr txBox="1">
            <a:spLocks/>
          </p:cNvSpPr>
          <p:nvPr/>
        </p:nvSpPr>
        <p:spPr bwMode="auto">
          <a:xfrm>
            <a:off x="4454447" y="1052736"/>
            <a:ext cx="3400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a:spcBef>
                <a:spcPts val="0"/>
              </a:spcBef>
              <a:buNone/>
            </a:pPr>
            <a:r>
              <a:rPr lang="it-IT" sz="1800" i="1" kern="0" dirty="0">
                <a:solidFill>
                  <a:srgbClr val="C00000"/>
                </a:solidFill>
                <a:latin typeface="Calibri" panose="020F0502020204030204" pitchFamily="34" charset="0"/>
              </a:rPr>
              <a:t>Delta (Nord Ovest – Nord Est)</a:t>
            </a:r>
          </a:p>
          <a:p>
            <a:pPr marL="0" indent="0" algn="ctr">
              <a:spcBef>
                <a:spcPts val="0"/>
              </a:spcBef>
              <a:buNone/>
            </a:pPr>
            <a:r>
              <a:rPr lang="it-IT" sz="2400" i="1" kern="0" dirty="0">
                <a:solidFill>
                  <a:srgbClr val="C00000"/>
                </a:solidFill>
                <a:latin typeface="Calibri" panose="020F0502020204030204" pitchFamily="34" charset="0"/>
              </a:rPr>
              <a:t>9.819 imprese</a:t>
            </a:r>
            <a:endParaRPr lang="it-IT" i="1" kern="0" dirty="0">
              <a:solidFill>
                <a:srgbClr val="C00000"/>
              </a:solidFill>
              <a:latin typeface="Calibri" panose="020F0502020204030204" pitchFamily="34" charset="0"/>
            </a:endParaRPr>
          </a:p>
        </p:txBody>
      </p:sp>
      <p:pic>
        <p:nvPicPr>
          <p:cNvPr id="27" name="Picture 4" descr="Risultati immagini per cerchio evidenziatore rosso">
            <a:extLst>
              <a:ext uri="{FF2B5EF4-FFF2-40B4-BE49-F238E27FC236}">
                <a16:creationId xmlns:a16="http://schemas.microsoft.com/office/drawing/2014/main" xmlns="" id="{ACA9B148-4D1C-4D6D-9D75-A2C59486B80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2135" b="56163" l="28557" r="47617"/>
                    </a14:imgEffect>
                  </a14:imgLayer>
                </a14:imgProps>
              </a:ext>
              <a:ext uri="{28A0092B-C50C-407E-A947-70E740481C1C}">
                <a14:useLocalDpi xmlns:a14="http://schemas.microsoft.com/office/drawing/2010/main" val="0"/>
              </a:ext>
            </a:extLst>
          </a:blip>
          <a:srcRect l="26174" t="40382" r="50000" b="42084"/>
          <a:stretch/>
        </p:blipFill>
        <p:spPr bwMode="auto">
          <a:xfrm>
            <a:off x="4084704" y="2521777"/>
            <a:ext cx="1417789" cy="791572"/>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a:extLst>
              <a:ext uri="{FF2B5EF4-FFF2-40B4-BE49-F238E27FC236}">
                <a16:creationId xmlns:a16="http://schemas.microsoft.com/office/drawing/2014/main" xmlns="" id="{7C6626F2-0A81-43BB-9003-BF5970DF6E0D}"/>
              </a:ext>
            </a:extLst>
          </p:cNvPr>
          <p:cNvSpPr/>
          <p:nvPr/>
        </p:nvSpPr>
        <p:spPr bwMode="auto">
          <a:xfrm>
            <a:off x="0" y="0"/>
            <a:ext cx="9144000" cy="188913"/>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NAZIONALE E DI MACRO AREA GEOGRAFICA (ITALIA E NORD OVEST)</a:t>
            </a:r>
            <a:endParaRPr kumimoji="0" lang="it-IT" sz="1050" i="0" u="none" strike="noStrike" cap="none" normalizeH="0" baseline="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50501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1BD7B33D-5B3B-4F56-9A21-4B2834C888B2}"/>
              </a:ext>
            </a:extLst>
          </p:cNvPr>
          <p:cNvPicPr>
            <a:picLocks noChangeAspect="1"/>
          </p:cNvPicPr>
          <p:nvPr/>
        </p:nvPicPr>
        <p:blipFill>
          <a:blip r:embed="rId2"/>
          <a:stretch>
            <a:fillRect/>
          </a:stretch>
        </p:blipFill>
        <p:spPr>
          <a:xfrm>
            <a:off x="5751071" y="1052736"/>
            <a:ext cx="3086078" cy="3937927"/>
          </a:xfrm>
          <a:prstGeom prst="rect">
            <a:avLst/>
          </a:prstGeom>
        </p:spPr>
      </p:pic>
      <p:sp>
        <p:nvSpPr>
          <p:cNvPr id="48" name="Freeform 10">
            <a:extLst>
              <a:ext uri="{FF2B5EF4-FFF2-40B4-BE49-F238E27FC236}">
                <a16:creationId xmlns:a16="http://schemas.microsoft.com/office/drawing/2014/main" xmlns="" id="{332D2A1D-F768-4C97-AC08-F9E74264AB4C}"/>
              </a:ext>
            </a:extLst>
          </p:cNvPr>
          <p:cNvSpPr>
            <a:spLocks/>
          </p:cNvSpPr>
          <p:nvPr/>
        </p:nvSpPr>
        <p:spPr bwMode="auto">
          <a:xfrm>
            <a:off x="1825547" y="2348880"/>
            <a:ext cx="2875497" cy="1066925"/>
          </a:xfrm>
          <a:custGeom>
            <a:avLst/>
            <a:gdLst>
              <a:gd name="T0" fmla="*/ 2147483647 w 776"/>
              <a:gd name="T1" fmla="*/ 2147483647 h 372"/>
              <a:gd name="T2" fmla="*/ 2147483647 w 776"/>
              <a:gd name="T3" fmla="*/ 2147483647 h 372"/>
              <a:gd name="T4" fmla="*/ 2147483647 w 776"/>
              <a:gd name="T5" fmla="*/ 2147483647 h 372"/>
              <a:gd name="T6" fmla="*/ 2147483647 w 776"/>
              <a:gd name="T7" fmla="*/ 2147483647 h 372"/>
              <a:gd name="T8" fmla="*/ 2147483647 w 776"/>
              <a:gd name="T9" fmla="*/ 2147483647 h 372"/>
              <a:gd name="T10" fmla="*/ 2147483647 w 776"/>
              <a:gd name="T11" fmla="*/ 2147483647 h 372"/>
              <a:gd name="T12" fmla="*/ 2147483647 w 776"/>
              <a:gd name="T13" fmla="*/ 2147483647 h 372"/>
              <a:gd name="T14" fmla="*/ 2147483647 w 776"/>
              <a:gd name="T15" fmla="*/ 2147483647 h 372"/>
              <a:gd name="T16" fmla="*/ 2147483647 w 776"/>
              <a:gd name="T17" fmla="*/ 2147483647 h 372"/>
              <a:gd name="T18" fmla="*/ 2147483647 w 776"/>
              <a:gd name="T19" fmla="*/ 2147483647 h 372"/>
              <a:gd name="T20" fmla="*/ 2147483647 w 776"/>
              <a:gd name="T21" fmla="*/ 2147483647 h 372"/>
              <a:gd name="T22" fmla="*/ 2147483647 w 776"/>
              <a:gd name="T23" fmla="*/ 2147483647 h 372"/>
              <a:gd name="T24" fmla="*/ 2147483647 w 776"/>
              <a:gd name="T25" fmla="*/ 2147483647 h 372"/>
              <a:gd name="T26" fmla="*/ 2147483647 w 776"/>
              <a:gd name="T27" fmla="*/ 2147483647 h 372"/>
              <a:gd name="T28" fmla="*/ 2147483647 w 776"/>
              <a:gd name="T29" fmla="*/ 2147483647 h 372"/>
              <a:gd name="T30" fmla="*/ 2147483647 w 776"/>
              <a:gd name="T31" fmla="*/ 2147483647 h 372"/>
              <a:gd name="T32" fmla="*/ 2147483647 w 776"/>
              <a:gd name="T33" fmla="*/ 2147483647 h 372"/>
              <a:gd name="T34" fmla="*/ 2147483647 w 776"/>
              <a:gd name="T35" fmla="*/ 2147483647 h 372"/>
              <a:gd name="T36" fmla="*/ 2147483647 w 776"/>
              <a:gd name="T37" fmla="*/ 2147483647 h 372"/>
              <a:gd name="T38" fmla="*/ 2147483647 w 776"/>
              <a:gd name="T39" fmla="*/ 2147483647 h 372"/>
              <a:gd name="T40" fmla="*/ 2147483647 w 776"/>
              <a:gd name="T41" fmla="*/ 2147483647 h 372"/>
              <a:gd name="T42" fmla="*/ 2147483647 w 776"/>
              <a:gd name="T43" fmla="*/ 2147483647 h 372"/>
              <a:gd name="T44" fmla="*/ 2147483647 w 776"/>
              <a:gd name="T45" fmla="*/ 2147483647 h 372"/>
              <a:gd name="T46" fmla="*/ 2147483647 w 776"/>
              <a:gd name="T47" fmla="*/ 2147483647 h 372"/>
              <a:gd name="T48" fmla="*/ 2147483647 w 776"/>
              <a:gd name="T49" fmla="*/ 2147483647 h 372"/>
              <a:gd name="T50" fmla="*/ 2147483647 w 776"/>
              <a:gd name="T51" fmla="*/ 2147483647 h 372"/>
              <a:gd name="T52" fmla="*/ 2147483647 w 776"/>
              <a:gd name="T53" fmla="*/ 2147483647 h 372"/>
              <a:gd name="T54" fmla="*/ 2147483647 w 776"/>
              <a:gd name="T55" fmla="*/ 2147483647 h 372"/>
              <a:gd name="T56" fmla="*/ 2147483647 w 776"/>
              <a:gd name="T57" fmla="*/ 2147483647 h 372"/>
              <a:gd name="T58" fmla="*/ 2147483647 w 776"/>
              <a:gd name="T59" fmla="*/ 2147483647 h 372"/>
              <a:gd name="T60" fmla="*/ 2147483647 w 776"/>
              <a:gd name="T61" fmla="*/ 2147483647 h 372"/>
              <a:gd name="T62" fmla="*/ 2147483647 w 776"/>
              <a:gd name="T63" fmla="*/ 2147483647 h 372"/>
              <a:gd name="T64" fmla="*/ 2147483647 w 776"/>
              <a:gd name="T65" fmla="*/ 2147483647 h 372"/>
              <a:gd name="T66" fmla="*/ 2147483647 w 776"/>
              <a:gd name="T67" fmla="*/ 2147483647 h 372"/>
              <a:gd name="T68" fmla="*/ 2147483647 w 776"/>
              <a:gd name="T69" fmla="*/ 2147483647 h 372"/>
              <a:gd name="T70" fmla="*/ 2147483647 w 776"/>
              <a:gd name="T71" fmla="*/ 2147483647 h 372"/>
              <a:gd name="T72" fmla="*/ 2147483647 w 776"/>
              <a:gd name="T73" fmla="*/ 2147483647 h 372"/>
              <a:gd name="T74" fmla="*/ 2147483647 w 776"/>
              <a:gd name="T75" fmla="*/ 2147483647 h 372"/>
              <a:gd name="T76" fmla="*/ 2147483647 w 776"/>
              <a:gd name="T77" fmla="*/ 2147483647 h 372"/>
              <a:gd name="T78" fmla="*/ 2147483647 w 776"/>
              <a:gd name="T79" fmla="*/ 2147483647 h 372"/>
              <a:gd name="T80" fmla="*/ 2147483647 w 776"/>
              <a:gd name="T81" fmla="*/ 2147483647 h 372"/>
              <a:gd name="T82" fmla="*/ 2147483647 w 776"/>
              <a:gd name="T83" fmla="*/ 2147483647 h 372"/>
              <a:gd name="T84" fmla="*/ 2147483647 w 776"/>
              <a:gd name="T85" fmla="*/ 2147483647 h 372"/>
              <a:gd name="T86" fmla="*/ 2147483647 w 776"/>
              <a:gd name="T87" fmla="*/ 2147483647 h 372"/>
              <a:gd name="T88" fmla="*/ 2147483647 w 776"/>
              <a:gd name="T89" fmla="*/ 2147483647 h 372"/>
              <a:gd name="T90" fmla="*/ 2147483647 w 776"/>
              <a:gd name="T91" fmla="*/ 2147483647 h 372"/>
              <a:gd name="T92" fmla="*/ 2147483647 w 776"/>
              <a:gd name="T93" fmla="*/ 2147483647 h 372"/>
              <a:gd name="T94" fmla="*/ 2147483647 w 776"/>
              <a:gd name="T95" fmla="*/ 2147483647 h 372"/>
              <a:gd name="T96" fmla="*/ 2147483647 w 776"/>
              <a:gd name="T97" fmla="*/ 2147483647 h 372"/>
              <a:gd name="T98" fmla="*/ 2147483647 w 776"/>
              <a:gd name="T99" fmla="*/ 2147483647 h 372"/>
              <a:gd name="T100" fmla="*/ 2147483647 w 776"/>
              <a:gd name="T101" fmla="*/ 2147483647 h 372"/>
              <a:gd name="T102" fmla="*/ 2147483647 w 776"/>
              <a:gd name="T103" fmla="*/ 2147483647 h 372"/>
              <a:gd name="T104" fmla="*/ 2147483647 w 776"/>
              <a:gd name="T105" fmla="*/ 2147483647 h 372"/>
              <a:gd name="T106" fmla="*/ 2147483647 w 776"/>
              <a:gd name="T107" fmla="*/ 2147483647 h 372"/>
              <a:gd name="T108" fmla="*/ 2147483647 w 776"/>
              <a:gd name="T109" fmla="*/ 2147483647 h 372"/>
              <a:gd name="T110" fmla="*/ 2147483647 w 776"/>
              <a:gd name="T111" fmla="*/ 2147483647 h 372"/>
              <a:gd name="T112" fmla="*/ 2147483647 w 776"/>
              <a:gd name="T113" fmla="*/ 2147483647 h 372"/>
              <a:gd name="T114" fmla="*/ 2147483647 w 776"/>
              <a:gd name="T115" fmla="*/ 2147483647 h 372"/>
              <a:gd name="T116" fmla="*/ 2147483647 w 776"/>
              <a:gd name="T117" fmla="*/ 2147483647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6"/>
              <a:gd name="T178" fmla="*/ 0 h 372"/>
              <a:gd name="T179" fmla="*/ 776 w 776"/>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6" h="372">
                <a:moveTo>
                  <a:pt x="158" y="235"/>
                </a:moveTo>
                <a:lnTo>
                  <a:pt x="157" y="230"/>
                </a:lnTo>
                <a:lnTo>
                  <a:pt x="150" y="227"/>
                </a:lnTo>
                <a:lnTo>
                  <a:pt x="150" y="226"/>
                </a:lnTo>
                <a:lnTo>
                  <a:pt x="147" y="225"/>
                </a:lnTo>
                <a:lnTo>
                  <a:pt x="154" y="218"/>
                </a:lnTo>
                <a:lnTo>
                  <a:pt x="160" y="217"/>
                </a:lnTo>
                <a:lnTo>
                  <a:pt x="167" y="222"/>
                </a:lnTo>
                <a:lnTo>
                  <a:pt x="176" y="219"/>
                </a:lnTo>
                <a:lnTo>
                  <a:pt x="179" y="211"/>
                </a:lnTo>
                <a:lnTo>
                  <a:pt x="182" y="210"/>
                </a:lnTo>
                <a:lnTo>
                  <a:pt x="182" y="202"/>
                </a:lnTo>
                <a:lnTo>
                  <a:pt x="180" y="197"/>
                </a:lnTo>
                <a:lnTo>
                  <a:pt x="176" y="193"/>
                </a:lnTo>
                <a:lnTo>
                  <a:pt x="174" y="188"/>
                </a:lnTo>
                <a:lnTo>
                  <a:pt x="175" y="187"/>
                </a:lnTo>
                <a:lnTo>
                  <a:pt x="178" y="182"/>
                </a:lnTo>
                <a:lnTo>
                  <a:pt x="173" y="175"/>
                </a:lnTo>
                <a:lnTo>
                  <a:pt x="181" y="166"/>
                </a:lnTo>
                <a:lnTo>
                  <a:pt x="180" y="166"/>
                </a:lnTo>
                <a:lnTo>
                  <a:pt x="174" y="161"/>
                </a:lnTo>
                <a:lnTo>
                  <a:pt x="173" y="154"/>
                </a:lnTo>
                <a:lnTo>
                  <a:pt x="179" y="151"/>
                </a:lnTo>
                <a:lnTo>
                  <a:pt x="185" y="155"/>
                </a:lnTo>
                <a:lnTo>
                  <a:pt x="186" y="146"/>
                </a:lnTo>
                <a:lnTo>
                  <a:pt x="189" y="143"/>
                </a:lnTo>
                <a:lnTo>
                  <a:pt x="192" y="143"/>
                </a:lnTo>
                <a:lnTo>
                  <a:pt x="195" y="144"/>
                </a:lnTo>
                <a:lnTo>
                  <a:pt x="198" y="132"/>
                </a:lnTo>
                <a:lnTo>
                  <a:pt x="197" y="128"/>
                </a:lnTo>
                <a:lnTo>
                  <a:pt x="199" y="126"/>
                </a:lnTo>
                <a:lnTo>
                  <a:pt x="199" y="123"/>
                </a:lnTo>
                <a:lnTo>
                  <a:pt x="199" y="121"/>
                </a:lnTo>
                <a:lnTo>
                  <a:pt x="200" y="121"/>
                </a:lnTo>
                <a:lnTo>
                  <a:pt x="206" y="117"/>
                </a:lnTo>
                <a:lnTo>
                  <a:pt x="210" y="116"/>
                </a:lnTo>
                <a:lnTo>
                  <a:pt x="217" y="111"/>
                </a:lnTo>
                <a:lnTo>
                  <a:pt x="220" y="103"/>
                </a:lnTo>
                <a:lnTo>
                  <a:pt x="217" y="94"/>
                </a:lnTo>
                <a:lnTo>
                  <a:pt x="217" y="92"/>
                </a:lnTo>
                <a:lnTo>
                  <a:pt x="214" y="86"/>
                </a:lnTo>
                <a:lnTo>
                  <a:pt x="215" y="81"/>
                </a:lnTo>
                <a:lnTo>
                  <a:pt x="222" y="79"/>
                </a:lnTo>
                <a:lnTo>
                  <a:pt x="224" y="76"/>
                </a:lnTo>
                <a:lnTo>
                  <a:pt x="220" y="75"/>
                </a:lnTo>
                <a:lnTo>
                  <a:pt x="226" y="65"/>
                </a:lnTo>
                <a:lnTo>
                  <a:pt x="231" y="61"/>
                </a:lnTo>
                <a:lnTo>
                  <a:pt x="233" y="65"/>
                </a:lnTo>
                <a:lnTo>
                  <a:pt x="237" y="71"/>
                </a:lnTo>
                <a:lnTo>
                  <a:pt x="248" y="74"/>
                </a:lnTo>
                <a:lnTo>
                  <a:pt x="249" y="75"/>
                </a:lnTo>
                <a:lnTo>
                  <a:pt x="251" y="78"/>
                </a:lnTo>
                <a:lnTo>
                  <a:pt x="255" y="79"/>
                </a:lnTo>
                <a:lnTo>
                  <a:pt x="261" y="82"/>
                </a:lnTo>
                <a:lnTo>
                  <a:pt x="264" y="86"/>
                </a:lnTo>
                <a:lnTo>
                  <a:pt x="265" y="86"/>
                </a:lnTo>
                <a:lnTo>
                  <a:pt x="267" y="84"/>
                </a:lnTo>
                <a:lnTo>
                  <a:pt x="272" y="83"/>
                </a:lnTo>
                <a:lnTo>
                  <a:pt x="274" y="77"/>
                </a:lnTo>
                <a:lnTo>
                  <a:pt x="276" y="69"/>
                </a:lnTo>
                <a:lnTo>
                  <a:pt x="281" y="68"/>
                </a:lnTo>
                <a:lnTo>
                  <a:pt x="285" y="73"/>
                </a:lnTo>
                <a:lnTo>
                  <a:pt x="288" y="74"/>
                </a:lnTo>
                <a:lnTo>
                  <a:pt x="289" y="75"/>
                </a:lnTo>
                <a:lnTo>
                  <a:pt x="296" y="64"/>
                </a:lnTo>
                <a:lnTo>
                  <a:pt x="299" y="68"/>
                </a:lnTo>
                <a:lnTo>
                  <a:pt x="318" y="71"/>
                </a:lnTo>
                <a:lnTo>
                  <a:pt x="323" y="72"/>
                </a:lnTo>
                <a:lnTo>
                  <a:pt x="327" y="71"/>
                </a:lnTo>
                <a:lnTo>
                  <a:pt x="326" y="65"/>
                </a:lnTo>
                <a:lnTo>
                  <a:pt x="332" y="61"/>
                </a:lnTo>
                <a:lnTo>
                  <a:pt x="337" y="58"/>
                </a:lnTo>
                <a:lnTo>
                  <a:pt x="337" y="53"/>
                </a:lnTo>
                <a:lnTo>
                  <a:pt x="335" y="47"/>
                </a:lnTo>
                <a:lnTo>
                  <a:pt x="338" y="44"/>
                </a:lnTo>
                <a:lnTo>
                  <a:pt x="339" y="43"/>
                </a:lnTo>
                <a:lnTo>
                  <a:pt x="341" y="39"/>
                </a:lnTo>
                <a:lnTo>
                  <a:pt x="342" y="38"/>
                </a:lnTo>
                <a:lnTo>
                  <a:pt x="343" y="39"/>
                </a:lnTo>
                <a:lnTo>
                  <a:pt x="354" y="40"/>
                </a:lnTo>
                <a:lnTo>
                  <a:pt x="361" y="41"/>
                </a:lnTo>
                <a:lnTo>
                  <a:pt x="362" y="40"/>
                </a:lnTo>
                <a:lnTo>
                  <a:pt x="373" y="43"/>
                </a:lnTo>
                <a:lnTo>
                  <a:pt x="374" y="44"/>
                </a:lnTo>
                <a:lnTo>
                  <a:pt x="376" y="53"/>
                </a:lnTo>
                <a:lnTo>
                  <a:pt x="380" y="56"/>
                </a:lnTo>
                <a:lnTo>
                  <a:pt x="379" y="62"/>
                </a:lnTo>
                <a:lnTo>
                  <a:pt x="379" y="63"/>
                </a:lnTo>
                <a:lnTo>
                  <a:pt x="384" y="63"/>
                </a:lnTo>
                <a:lnTo>
                  <a:pt x="386" y="75"/>
                </a:lnTo>
                <a:lnTo>
                  <a:pt x="387" y="77"/>
                </a:lnTo>
                <a:lnTo>
                  <a:pt x="392" y="76"/>
                </a:lnTo>
                <a:lnTo>
                  <a:pt x="394" y="73"/>
                </a:lnTo>
                <a:lnTo>
                  <a:pt x="394" y="61"/>
                </a:lnTo>
                <a:lnTo>
                  <a:pt x="402" y="57"/>
                </a:lnTo>
                <a:lnTo>
                  <a:pt x="402" y="48"/>
                </a:lnTo>
                <a:lnTo>
                  <a:pt x="414" y="47"/>
                </a:lnTo>
                <a:lnTo>
                  <a:pt x="420" y="54"/>
                </a:lnTo>
                <a:lnTo>
                  <a:pt x="420" y="53"/>
                </a:lnTo>
                <a:lnTo>
                  <a:pt x="428" y="50"/>
                </a:lnTo>
                <a:lnTo>
                  <a:pt x="431" y="45"/>
                </a:lnTo>
                <a:lnTo>
                  <a:pt x="429" y="43"/>
                </a:lnTo>
                <a:lnTo>
                  <a:pt x="426" y="26"/>
                </a:lnTo>
                <a:lnTo>
                  <a:pt x="423" y="22"/>
                </a:lnTo>
                <a:lnTo>
                  <a:pt x="422" y="22"/>
                </a:lnTo>
                <a:lnTo>
                  <a:pt x="419" y="16"/>
                </a:lnTo>
                <a:lnTo>
                  <a:pt x="420" y="15"/>
                </a:lnTo>
                <a:lnTo>
                  <a:pt x="429" y="9"/>
                </a:lnTo>
                <a:lnTo>
                  <a:pt x="433" y="0"/>
                </a:lnTo>
                <a:lnTo>
                  <a:pt x="445" y="2"/>
                </a:lnTo>
                <a:lnTo>
                  <a:pt x="447" y="5"/>
                </a:lnTo>
                <a:lnTo>
                  <a:pt x="450" y="6"/>
                </a:lnTo>
                <a:lnTo>
                  <a:pt x="458" y="4"/>
                </a:lnTo>
                <a:lnTo>
                  <a:pt x="464" y="12"/>
                </a:lnTo>
                <a:lnTo>
                  <a:pt x="464" y="14"/>
                </a:lnTo>
                <a:lnTo>
                  <a:pt x="468" y="23"/>
                </a:lnTo>
                <a:lnTo>
                  <a:pt x="468" y="26"/>
                </a:lnTo>
                <a:lnTo>
                  <a:pt x="477" y="22"/>
                </a:lnTo>
                <a:lnTo>
                  <a:pt x="485" y="28"/>
                </a:lnTo>
                <a:lnTo>
                  <a:pt x="487" y="40"/>
                </a:lnTo>
                <a:lnTo>
                  <a:pt x="499" y="43"/>
                </a:lnTo>
                <a:lnTo>
                  <a:pt x="514" y="36"/>
                </a:lnTo>
                <a:lnTo>
                  <a:pt x="515" y="33"/>
                </a:lnTo>
                <a:lnTo>
                  <a:pt x="515" y="26"/>
                </a:lnTo>
                <a:lnTo>
                  <a:pt x="527" y="23"/>
                </a:lnTo>
                <a:lnTo>
                  <a:pt x="531" y="27"/>
                </a:lnTo>
                <a:lnTo>
                  <a:pt x="527" y="32"/>
                </a:lnTo>
                <a:lnTo>
                  <a:pt x="540" y="33"/>
                </a:lnTo>
                <a:lnTo>
                  <a:pt x="540" y="28"/>
                </a:lnTo>
                <a:lnTo>
                  <a:pt x="543" y="28"/>
                </a:lnTo>
                <a:lnTo>
                  <a:pt x="548" y="33"/>
                </a:lnTo>
                <a:lnTo>
                  <a:pt x="560" y="42"/>
                </a:lnTo>
                <a:lnTo>
                  <a:pt x="566" y="40"/>
                </a:lnTo>
                <a:lnTo>
                  <a:pt x="569" y="42"/>
                </a:lnTo>
                <a:lnTo>
                  <a:pt x="571" y="36"/>
                </a:lnTo>
                <a:lnTo>
                  <a:pt x="574" y="37"/>
                </a:lnTo>
                <a:lnTo>
                  <a:pt x="575" y="31"/>
                </a:lnTo>
                <a:lnTo>
                  <a:pt x="579" y="37"/>
                </a:lnTo>
                <a:lnTo>
                  <a:pt x="580" y="42"/>
                </a:lnTo>
                <a:lnTo>
                  <a:pt x="586" y="45"/>
                </a:lnTo>
                <a:lnTo>
                  <a:pt x="589" y="43"/>
                </a:lnTo>
                <a:lnTo>
                  <a:pt x="590" y="48"/>
                </a:lnTo>
                <a:lnTo>
                  <a:pt x="602" y="48"/>
                </a:lnTo>
                <a:lnTo>
                  <a:pt x="602" y="50"/>
                </a:lnTo>
                <a:lnTo>
                  <a:pt x="599" y="54"/>
                </a:lnTo>
                <a:lnTo>
                  <a:pt x="606" y="61"/>
                </a:lnTo>
                <a:lnTo>
                  <a:pt x="602" y="74"/>
                </a:lnTo>
                <a:lnTo>
                  <a:pt x="603" y="80"/>
                </a:lnTo>
                <a:lnTo>
                  <a:pt x="596" y="81"/>
                </a:lnTo>
                <a:lnTo>
                  <a:pt x="595" y="83"/>
                </a:lnTo>
                <a:lnTo>
                  <a:pt x="590" y="99"/>
                </a:lnTo>
                <a:lnTo>
                  <a:pt x="586" y="108"/>
                </a:lnTo>
                <a:lnTo>
                  <a:pt x="595" y="105"/>
                </a:lnTo>
                <a:lnTo>
                  <a:pt x="597" y="112"/>
                </a:lnTo>
                <a:lnTo>
                  <a:pt x="605" y="105"/>
                </a:lnTo>
                <a:lnTo>
                  <a:pt x="620" y="103"/>
                </a:lnTo>
                <a:lnTo>
                  <a:pt x="621" y="99"/>
                </a:lnTo>
                <a:lnTo>
                  <a:pt x="628" y="100"/>
                </a:lnTo>
                <a:lnTo>
                  <a:pt x="629" y="103"/>
                </a:lnTo>
                <a:lnTo>
                  <a:pt x="635" y="100"/>
                </a:lnTo>
                <a:lnTo>
                  <a:pt x="642" y="107"/>
                </a:lnTo>
                <a:lnTo>
                  <a:pt x="650" y="110"/>
                </a:lnTo>
                <a:lnTo>
                  <a:pt x="657" y="129"/>
                </a:lnTo>
                <a:lnTo>
                  <a:pt x="661" y="129"/>
                </a:lnTo>
                <a:lnTo>
                  <a:pt x="667" y="130"/>
                </a:lnTo>
                <a:lnTo>
                  <a:pt x="672" y="145"/>
                </a:lnTo>
                <a:lnTo>
                  <a:pt x="682" y="150"/>
                </a:lnTo>
                <a:lnTo>
                  <a:pt x="689" y="157"/>
                </a:lnTo>
                <a:lnTo>
                  <a:pt x="698" y="163"/>
                </a:lnTo>
                <a:lnTo>
                  <a:pt x="699" y="163"/>
                </a:lnTo>
                <a:lnTo>
                  <a:pt x="701" y="165"/>
                </a:lnTo>
                <a:lnTo>
                  <a:pt x="711" y="169"/>
                </a:lnTo>
                <a:lnTo>
                  <a:pt x="714" y="186"/>
                </a:lnTo>
                <a:lnTo>
                  <a:pt x="717" y="188"/>
                </a:lnTo>
                <a:lnTo>
                  <a:pt x="712" y="201"/>
                </a:lnTo>
                <a:lnTo>
                  <a:pt x="715" y="206"/>
                </a:lnTo>
                <a:lnTo>
                  <a:pt x="721" y="197"/>
                </a:lnTo>
                <a:lnTo>
                  <a:pt x="723" y="194"/>
                </a:lnTo>
                <a:lnTo>
                  <a:pt x="728" y="193"/>
                </a:lnTo>
                <a:lnTo>
                  <a:pt x="732" y="198"/>
                </a:lnTo>
                <a:lnTo>
                  <a:pt x="736" y="200"/>
                </a:lnTo>
                <a:lnTo>
                  <a:pt x="734" y="200"/>
                </a:lnTo>
                <a:lnTo>
                  <a:pt x="724" y="209"/>
                </a:lnTo>
                <a:lnTo>
                  <a:pt x="724" y="214"/>
                </a:lnTo>
                <a:lnTo>
                  <a:pt x="734" y="211"/>
                </a:lnTo>
                <a:lnTo>
                  <a:pt x="743" y="211"/>
                </a:lnTo>
                <a:lnTo>
                  <a:pt x="749" y="214"/>
                </a:lnTo>
                <a:lnTo>
                  <a:pt x="750" y="229"/>
                </a:lnTo>
                <a:lnTo>
                  <a:pt x="754" y="235"/>
                </a:lnTo>
                <a:lnTo>
                  <a:pt x="751" y="241"/>
                </a:lnTo>
                <a:lnTo>
                  <a:pt x="753" y="243"/>
                </a:lnTo>
                <a:lnTo>
                  <a:pt x="760" y="232"/>
                </a:lnTo>
                <a:lnTo>
                  <a:pt x="770" y="233"/>
                </a:lnTo>
                <a:lnTo>
                  <a:pt x="776" y="240"/>
                </a:lnTo>
                <a:lnTo>
                  <a:pt x="775" y="244"/>
                </a:lnTo>
                <a:lnTo>
                  <a:pt x="765" y="255"/>
                </a:lnTo>
                <a:lnTo>
                  <a:pt x="764" y="257"/>
                </a:lnTo>
                <a:lnTo>
                  <a:pt x="761" y="261"/>
                </a:lnTo>
                <a:lnTo>
                  <a:pt x="762" y="262"/>
                </a:lnTo>
                <a:lnTo>
                  <a:pt x="756" y="260"/>
                </a:lnTo>
                <a:lnTo>
                  <a:pt x="755" y="260"/>
                </a:lnTo>
                <a:lnTo>
                  <a:pt x="749" y="266"/>
                </a:lnTo>
                <a:lnTo>
                  <a:pt x="740" y="261"/>
                </a:lnTo>
                <a:lnTo>
                  <a:pt x="729" y="253"/>
                </a:lnTo>
                <a:lnTo>
                  <a:pt x="728" y="250"/>
                </a:lnTo>
                <a:lnTo>
                  <a:pt x="722" y="247"/>
                </a:lnTo>
                <a:lnTo>
                  <a:pt x="719" y="245"/>
                </a:lnTo>
                <a:lnTo>
                  <a:pt x="714" y="242"/>
                </a:lnTo>
                <a:lnTo>
                  <a:pt x="710" y="236"/>
                </a:lnTo>
                <a:lnTo>
                  <a:pt x="706" y="238"/>
                </a:lnTo>
                <a:lnTo>
                  <a:pt x="705" y="237"/>
                </a:lnTo>
                <a:lnTo>
                  <a:pt x="702" y="244"/>
                </a:lnTo>
                <a:lnTo>
                  <a:pt x="702" y="247"/>
                </a:lnTo>
                <a:lnTo>
                  <a:pt x="707" y="251"/>
                </a:lnTo>
                <a:lnTo>
                  <a:pt x="707" y="254"/>
                </a:lnTo>
                <a:lnTo>
                  <a:pt x="708" y="254"/>
                </a:lnTo>
                <a:lnTo>
                  <a:pt x="710" y="255"/>
                </a:lnTo>
                <a:lnTo>
                  <a:pt x="710" y="258"/>
                </a:lnTo>
                <a:lnTo>
                  <a:pt x="704" y="261"/>
                </a:lnTo>
                <a:lnTo>
                  <a:pt x="697" y="255"/>
                </a:lnTo>
                <a:lnTo>
                  <a:pt x="685" y="247"/>
                </a:lnTo>
                <a:lnTo>
                  <a:pt x="683" y="246"/>
                </a:lnTo>
                <a:lnTo>
                  <a:pt x="679" y="244"/>
                </a:lnTo>
                <a:lnTo>
                  <a:pt x="670" y="233"/>
                </a:lnTo>
                <a:lnTo>
                  <a:pt x="667" y="232"/>
                </a:lnTo>
                <a:lnTo>
                  <a:pt x="654" y="223"/>
                </a:lnTo>
                <a:lnTo>
                  <a:pt x="650" y="222"/>
                </a:lnTo>
                <a:lnTo>
                  <a:pt x="645" y="226"/>
                </a:lnTo>
                <a:lnTo>
                  <a:pt x="644" y="225"/>
                </a:lnTo>
                <a:lnTo>
                  <a:pt x="636" y="214"/>
                </a:lnTo>
                <a:lnTo>
                  <a:pt x="635" y="210"/>
                </a:lnTo>
                <a:lnTo>
                  <a:pt x="630" y="208"/>
                </a:lnTo>
                <a:lnTo>
                  <a:pt x="627" y="207"/>
                </a:lnTo>
                <a:lnTo>
                  <a:pt x="623" y="201"/>
                </a:lnTo>
                <a:lnTo>
                  <a:pt x="622" y="199"/>
                </a:lnTo>
                <a:lnTo>
                  <a:pt x="609" y="193"/>
                </a:lnTo>
                <a:lnTo>
                  <a:pt x="609" y="192"/>
                </a:lnTo>
                <a:lnTo>
                  <a:pt x="602" y="183"/>
                </a:lnTo>
                <a:lnTo>
                  <a:pt x="597" y="184"/>
                </a:lnTo>
                <a:lnTo>
                  <a:pt x="590" y="182"/>
                </a:lnTo>
                <a:lnTo>
                  <a:pt x="590" y="183"/>
                </a:lnTo>
                <a:lnTo>
                  <a:pt x="581" y="175"/>
                </a:lnTo>
                <a:lnTo>
                  <a:pt x="576" y="176"/>
                </a:lnTo>
                <a:lnTo>
                  <a:pt x="574" y="173"/>
                </a:lnTo>
                <a:lnTo>
                  <a:pt x="571" y="171"/>
                </a:lnTo>
                <a:lnTo>
                  <a:pt x="571" y="169"/>
                </a:lnTo>
                <a:lnTo>
                  <a:pt x="570" y="164"/>
                </a:lnTo>
                <a:lnTo>
                  <a:pt x="554" y="153"/>
                </a:lnTo>
                <a:lnTo>
                  <a:pt x="538" y="146"/>
                </a:lnTo>
                <a:lnTo>
                  <a:pt x="527" y="139"/>
                </a:lnTo>
                <a:lnTo>
                  <a:pt x="525" y="137"/>
                </a:lnTo>
                <a:lnTo>
                  <a:pt x="521" y="143"/>
                </a:lnTo>
                <a:lnTo>
                  <a:pt x="520" y="143"/>
                </a:lnTo>
                <a:lnTo>
                  <a:pt x="517" y="153"/>
                </a:lnTo>
                <a:lnTo>
                  <a:pt x="518" y="157"/>
                </a:lnTo>
                <a:lnTo>
                  <a:pt x="510" y="154"/>
                </a:lnTo>
                <a:lnTo>
                  <a:pt x="505" y="152"/>
                </a:lnTo>
                <a:lnTo>
                  <a:pt x="498" y="148"/>
                </a:lnTo>
                <a:lnTo>
                  <a:pt x="501" y="137"/>
                </a:lnTo>
                <a:lnTo>
                  <a:pt x="498" y="134"/>
                </a:lnTo>
                <a:lnTo>
                  <a:pt x="490" y="131"/>
                </a:lnTo>
                <a:lnTo>
                  <a:pt x="484" y="128"/>
                </a:lnTo>
                <a:lnTo>
                  <a:pt x="478" y="126"/>
                </a:lnTo>
                <a:lnTo>
                  <a:pt x="472" y="125"/>
                </a:lnTo>
                <a:lnTo>
                  <a:pt x="462" y="123"/>
                </a:lnTo>
                <a:lnTo>
                  <a:pt x="456" y="122"/>
                </a:lnTo>
                <a:lnTo>
                  <a:pt x="452" y="121"/>
                </a:lnTo>
                <a:lnTo>
                  <a:pt x="452" y="120"/>
                </a:lnTo>
                <a:lnTo>
                  <a:pt x="448" y="119"/>
                </a:lnTo>
                <a:lnTo>
                  <a:pt x="444" y="120"/>
                </a:lnTo>
                <a:lnTo>
                  <a:pt x="441" y="119"/>
                </a:lnTo>
                <a:lnTo>
                  <a:pt x="438" y="118"/>
                </a:lnTo>
                <a:lnTo>
                  <a:pt x="436" y="117"/>
                </a:lnTo>
                <a:lnTo>
                  <a:pt x="432" y="117"/>
                </a:lnTo>
                <a:lnTo>
                  <a:pt x="432" y="116"/>
                </a:lnTo>
                <a:lnTo>
                  <a:pt x="433" y="115"/>
                </a:lnTo>
                <a:lnTo>
                  <a:pt x="431" y="115"/>
                </a:lnTo>
                <a:lnTo>
                  <a:pt x="433" y="115"/>
                </a:lnTo>
                <a:lnTo>
                  <a:pt x="430" y="113"/>
                </a:lnTo>
                <a:lnTo>
                  <a:pt x="432" y="112"/>
                </a:lnTo>
                <a:lnTo>
                  <a:pt x="432" y="111"/>
                </a:lnTo>
                <a:lnTo>
                  <a:pt x="431" y="110"/>
                </a:lnTo>
                <a:lnTo>
                  <a:pt x="429" y="111"/>
                </a:lnTo>
                <a:lnTo>
                  <a:pt x="427" y="112"/>
                </a:lnTo>
                <a:lnTo>
                  <a:pt x="428" y="112"/>
                </a:lnTo>
                <a:lnTo>
                  <a:pt x="427" y="112"/>
                </a:lnTo>
                <a:lnTo>
                  <a:pt x="427" y="113"/>
                </a:lnTo>
                <a:lnTo>
                  <a:pt x="429" y="114"/>
                </a:lnTo>
                <a:lnTo>
                  <a:pt x="429" y="116"/>
                </a:lnTo>
                <a:lnTo>
                  <a:pt x="427" y="114"/>
                </a:lnTo>
                <a:lnTo>
                  <a:pt x="427" y="115"/>
                </a:lnTo>
                <a:lnTo>
                  <a:pt x="426" y="114"/>
                </a:lnTo>
                <a:lnTo>
                  <a:pt x="426" y="115"/>
                </a:lnTo>
                <a:lnTo>
                  <a:pt x="425" y="115"/>
                </a:lnTo>
                <a:lnTo>
                  <a:pt x="424" y="113"/>
                </a:lnTo>
                <a:lnTo>
                  <a:pt x="424" y="115"/>
                </a:lnTo>
                <a:lnTo>
                  <a:pt x="423" y="113"/>
                </a:lnTo>
                <a:lnTo>
                  <a:pt x="423" y="114"/>
                </a:lnTo>
                <a:lnTo>
                  <a:pt x="422" y="113"/>
                </a:lnTo>
                <a:lnTo>
                  <a:pt x="422" y="114"/>
                </a:lnTo>
                <a:lnTo>
                  <a:pt x="420" y="113"/>
                </a:lnTo>
                <a:lnTo>
                  <a:pt x="420" y="114"/>
                </a:lnTo>
                <a:lnTo>
                  <a:pt x="419" y="112"/>
                </a:lnTo>
                <a:lnTo>
                  <a:pt x="419" y="114"/>
                </a:lnTo>
                <a:lnTo>
                  <a:pt x="418" y="112"/>
                </a:lnTo>
                <a:lnTo>
                  <a:pt x="417" y="113"/>
                </a:lnTo>
                <a:lnTo>
                  <a:pt x="417" y="110"/>
                </a:lnTo>
                <a:lnTo>
                  <a:pt x="415" y="113"/>
                </a:lnTo>
                <a:lnTo>
                  <a:pt x="404" y="110"/>
                </a:lnTo>
                <a:lnTo>
                  <a:pt x="404" y="109"/>
                </a:lnTo>
                <a:lnTo>
                  <a:pt x="408" y="109"/>
                </a:lnTo>
                <a:lnTo>
                  <a:pt x="410" y="108"/>
                </a:lnTo>
                <a:lnTo>
                  <a:pt x="407" y="107"/>
                </a:lnTo>
                <a:lnTo>
                  <a:pt x="406" y="107"/>
                </a:lnTo>
                <a:lnTo>
                  <a:pt x="407" y="105"/>
                </a:lnTo>
                <a:lnTo>
                  <a:pt x="406" y="107"/>
                </a:lnTo>
                <a:lnTo>
                  <a:pt x="405" y="105"/>
                </a:lnTo>
                <a:lnTo>
                  <a:pt x="405" y="107"/>
                </a:lnTo>
                <a:lnTo>
                  <a:pt x="404" y="107"/>
                </a:lnTo>
                <a:lnTo>
                  <a:pt x="402" y="105"/>
                </a:lnTo>
                <a:lnTo>
                  <a:pt x="398" y="105"/>
                </a:lnTo>
                <a:lnTo>
                  <a:pt x="394" y="105"/>
                </a:lnTo>
                <a:lnTo>
                  <a:pt x="382" y="104"/>
                </a:lnTo>
                <a:lnTo>
                  <a:pt x="376" y="105"/>
                </a:lnTo>
                <a:lnTo>
                  <a:pt x="372" y="109"/>
                </a:lnTo>
                <a:lnTo>
                  <a:pt x="366" y="108"/>
                </a:lnTo>
                <a:lnTo>
                  <a:pt x="358" y="119"/>
                </a:lnTo>
                <a:lnTo>
                  <a:pt x="354" y="120"/>
                </a:lnTo>
                <a:lnTo>
                  <a:pt x="344" y="125"/>
                </a:lnTo>
                <a:lnTo>
                  <a:pt x="343" y="126"/>
                </a:lnTo>
                <a:lnTo>
                  <a:pt x="327" y="133"/>
                </a:lnTo>
                <a:lnTo>
                  <a:pt x="323" y="137"/>
                </a:lnTo>
                <a:lnTo>
                  <a:pt x="312" y="145"/>
                </a:lnTo>
                <a:lnTo>
                  <a:pt x="307" y="145"/>
                </a:lnTo>
                <a:lnTo>
                  <a:pt x="304" y="148"/>
                </a:lnTo>
                <a:lnTo>
                  <a:pt x="300" y="152"/>
                </a:lnTo>
                <a:lnTo>
                  <a:pt x="302" y="152"/>
                </a:lnTo>
                <a:lnTo>
                  <a:pt x="288" y="165"/>
                </a:lnTo>
                <a:lnTo>
                  <a:pt x="288" y="172"/>
                </a:lnTo>
                <a:lnTo>
                  <a:pt x="290" y="174"/>
                </a:lnTo>
                <a:lnTo>
                  <a:pt x="286" y="183"/>
                </a:lnTo>
                <a:lnTo>
                  <a:pt x="285" y="184"/>
                </a:lnTo>
                <a:lnTo>
                  <a:pt x="280" y="191"/>
                </a:lnTo>
                <a:lnTo>
                  <a:pt x="282" y="199"/>
                </a:lnTo>
                <a:lnTo>
                  <a:pt x="279" y="203"/>
                </a:lnTo>
                <a:lnTo>
                  <a:pt x="274" y="206"/>
                </a:lnTo>
                <a:lnTo>
                  <a:pt x="251" y="216"/>
                </a:lnTo>
                <a:lnTo>
                  <a:pt x="245" y="217"/>
                </a:lnTo>
                <a:lnTo>
                  <a:pt x="235" y="224"/>
                </a:lnTo>
                <a:lnTo>
                  <a:pt x="229" y="234"/>
                </a:lnTo>
                <a:lnTo>
                  <a:pt x="226" y="239"/>
                </a:lnTo>
                <a:lnTo>
                  <a:pt x="221" y="252"/>
                </a:lnTo>
                <a:lnTo>
                  <a:pt x="221" y="262"/>
                </a:lnTo>
                <a:lnTo>
                  <a:pt x="216" y="268"/>
                </a:lnTo>
                <a:lnTo>
                  <a:pt x="210" y="275"/>
                </a:lnTo>
                <a:lnTo>
                  <a:pt x="201" y="287"/>
                </a:lnTo>
                <a:lnTo>
                  <a:pt x="203" y="297"/>
                </a:lnTo>
                <a:lnTo>
                  <a:pt x="204" y="299"/>
                </a:lnTo>
                <a:lnTo>
                  <a:pt x="201" y="301"/>
                </a:lnTo>
                <a:lnTo>
                  <a:pt x="193" y="307"/>
                </a:lnTo>
                <a:lnTo>
                  <a:pt x="192" y="310"/>
                </a:lnTo>
                <a:lnTo>
                  <a:pt x="184" y="315"/>
                </a:lnTo>
                <a:lnTo>
                  <a:pt x="181" y="316"/>
                </a:lnTo>
                <a:lnTo>
                  <a:pt x="174" y="327"/>
                </a:lnTo>
                <a:lnTo>
                  <a:pt x="166" y="329"/>
                </a:lnTo>
                <a:lnTo>
                  <a:pt x="158" y="333"/>
                </a:lnTo>
                <a:lnTo>
                  <a:pt x="143" y="340"/>
                </a:lnTo>
                <a:lnTo>
                  <a:pt x="141" y="343"/>
                </a:lnTo>
                <a:lnTo>
                  <a:pt x="137" y="344"/>
                </a:lnTo>
                <a:lnTo>
                  <a:pt x="126" y="347"/>
                </a:lnTo>
                <a:lnTo>
                  <a:pt x="117" y="348"/>
                </a:lnTo>
                <a:lnTo>
                  <a:pt x="111" y="349"/>
                </a:lnTo>
                <a:lnTo>
                  <a:pt x="105" y="352"/>
                </a:lnTo>
                <a:lnTo>
                  <a:pt x="102" y="357"/>
                </a:lnTo>
                <a:lnTo>
                  <a:pt x="93" y="354"/>
                </a:lnTo>
                <a:lnTo>
                  <a:pt x="71" y="365"/>
                </a:lnTo>
                <a:lnTo>
                  <a:pt x="62" y="364"/>
                </a:lnTo>
                <a:lnTo>
                  <a:pt x="52" y="372"/>
                </a:lnTo>
                <a:lnTo>
                  <a:pt x="45" y="371"/>
                </a:lnTo>
                <a:lnTo>
                  <a:pt x="41" y="370"/>
                </a:lnTo>
                <a:lnTo>
                  <a:pt x="40" y="370"/>
                </a:lnTo>
                <a:lnTo>
                  <a:pt x="26" y="366"/>
                </a:lnTo>
                <a:lnTo>
                  <a:pt x="18" y="369"/>
                </a:lnTo>
                <a:lnTo>
                  <a:pt x="12" y="370"/>
                </a:lnTo>
                <a:lnTo>
                  <a:pt x="1" y="344"/>
                </a:lnTo>
                <a:lnTo>
                  <a:pt x="0" y="338"/>
                </a:lnTo>
                <a:lnTo>
                  <a:pt x="6" y="326"/>
                </a:lnTo>
                <a:lnTo>
                  <a:pt x="17" y="324"/>
                </a:lnTo>
                <a:lnTo>
                  <a:pt x="19" y="322"/>
                </a:lnTo>
                <a:lnTo>
                  <a:pt x="21" y="312"/>
                </a:lnTo>
                <a:lnTo>
                  <a:pt x="22" y="304"/>
                </a:lnTo>
                <a:lnTo>
                  <a:pt x="26" y="300"/>
                </a:lnTo>
                <a:lnTo>
                  <a:pt x="32" y="297"/>
                </a:lnTo>
                <a:lnTo>
                  <a:pt x="44" y="292"/>
                </a:lnTo>
                <a:lnTo>
                  <a:pt x="49" y="287"/>
                </a:lnTo>
                <a:lnTo>
                  <a:pt x="53" y="280"/>
                </a:lnTo>
                <a:lnTo>
                  <a:pt x="52" y="268"/>
                </a:lnTo>
                <a:lnTo>
                  <a:pt x="64" y="262"/>
                </a:lnTo>
                <a:lnTo>
                  <a:pt x="67" y="254"/>
                </a:lnTo>
                <a:lnTo>
                  <a:pt x="72" y="253"/>
                </a:lnTo>
                <a:lnTo>
                  <a:pt x="77" y="247"/>
                </a:lnTo>
                <a:lnTo>
                  <a:pt x="80" y="244"/>
                </a:lnTo>
                <a:lnTo>
                  <a:pt x="72" y="245"/>
                </a:lnTo>
                <a:lnTo>
                  <a:pt x="68" y="236"/>
                </a:lnTo>
                <a:lnTo>
                  <a:pt x="70" y="228"/>
                </a:lnTo>
                <a:lnTo>
                  <a:pt x="77" y="224"/>
                </a:lnTo>
                <a:lnTo>
                  <a:pt x="85" y="222"/>
                </a:lnTo>
                <a:lnTo>
                  <a:pt x="105" y="230"/>
                </a:lnTo>
                <a:lnTo>
                  <a:pt x="107" y="230"/>
                </a:lnTo>
                <a:lnTo>
                  <a:pt x="118" y="234"/>
                </a:lnTo>
                <a:lnTo>
                  <a:pt x="119" y="237"/>
                </a:lnTo>
                <a:lnTo>
                  <a:pt x="130" y="235"/>
                </a:lnTo>
                <a:lnTo>
                  <a:pt x="134" y="239"/>
                </a:lnTo>
                <a:lnTo>
                  <a:pt x="136" y="239"/>
                </a:lnTo>
                <a:lnTo>
                  <a:pt x="142" y="235"/>
                </a:lnTo>
                <a:lnTo>
                  <a:pt x="145" y="234"/>
                </a:lnTo>
                <a:lnTo>
                  <a:pt x="156" y="238"/>
                </a:lnTo>
                <a:lnTo>
                  <a:pt x="158" y="235"/>
                </a:lnTo>
                <a:close/>
              </a:path>
            </a:pathLst>
          </a:custGeom>
          <a:solidFill>
            <a:srgbClr val="BFBFBF"/>
          </a:solidFill>
          <a:ln w="1588">
            <a:solidFill>
              <a:srgbClr val="BFBFBF"/>
            </a:solidFill>
            <a:round/>
            <a:headEnd/>
            <a:tailEnd/>
          </a:ln>
        </p:spPr>
        <p:txBody>
          <a:bodyPr/>
          <a:lstStyle/>
          <a:p>
            <a:pPr eaLnBrk="1" hangingPunct="1">
              <a:defRPr/>
            </a:pPr>
            <a:endParaRPr lang="it-IT" sz="1200">
              <a:latin typeface="Apex New Medium" pitchFamily="2" charset="0"/>
              <a:sym typeface="Apex New Medium" pitchFamily="2" charset="0"/>
            </a:endParaRPr>
          </a:p>
        </p:txBody>
      </p:sp>
      <p:cxnSp>
        <p:nvCxnSpPr>
          <p:cNvPr id="59" name="Connettore diritto 58"/>
          <p:cNvCxnSpPr>
            <a:cxnSpLocks/>
          </p:cNvCxnSpPr>
          <p:nvPr/>
        </p:nvCxnSpPr>
        <p:spPr bwMode="auto">
          <a:xfrm flipH="1">
            <a:off x="4671708" y="2132856"/>
            <a:ext cx="1700492" cy="1175935"/>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60" name="Connettore diritto 59"/>
          <p:cNvCxnSpPr>
            <a:cxnSpLocks/>
          </p:cNvCxnSpPr>
          <p:nvPr/>
        </p:nvCxnSpPr>
        <p:spPr bwMode="auto">
          <a:xfrm flipH="1">
            <a:off x="4572000" y="2204864"/>
            <a:ext cx="1512168" cy="504056"/>
          </a:xfrm>
          <a:prstGeom prst="line">
            <a:avLst/>
          </a:prstGeom>
          <a:noFill/>
          <a:ln w="28575" cap="flat" cmpd="sng" algn="ctr">
            <a:solidFill>
              <a:schemeClr val="bg1">
                <a:lumMod val="75000"/>
              </a:schemeClr>
            </a:solidFill>
            <a:prstDash val="solid"/>
            <a:round/>
            <a:headEnd type="none" w="med" len="med"/>
            <a:tailEnd type="none" w="med" len="med"/>
          </a:ln>
          <a:effectLst/>
        </p:spPr>
      </p:cxnSp>
      <p:sp>
        <p:nvSpPr>
          <p:cNvPr id="69" name="CasellaDiTesto 68"/>
          <p:cNvSpPr txBox="1"/>
          <p:nvPr/>
        </p:nvSpPr>
        <p:spPr>
          <a:xfrm>
            <a:off x="1168584" y="4324454"/>
            <a:ext cx="4195836" cy="1785104"/>
          </a:xfrm>
          <a:prstGeom prst="rect">
            <a:avLst/>
          </a:prstGeom>
          <a:noFill/>
        </p:spPr>
        <p:txBody>
          <a:bodyPr wrap="square" rtlCol="0">
            <a:spAutoFit/>
          </a:bodyPr>
          <a:lstStyle/>
          <a:p>
            <a:r>
              <a:rPr lang="it-IT" sz="2800" b="0" dirty="0">
                <a:latin typeface="Calibri" panose="020F0502020204030204" pitchFamily="34" charset="0"/>
              </a:rPr>
              <a:t>…costituendo il </a:t>
            </a:r>
            <a:r>
              <a:rPr lang="it-IT" sz="5400" dirty="0">
                <a:solidFill>
                  <a:srgbClr val="008000"/>
                </a:solidFill>
                <a:latin typeface="Calibri" panose="020F0502020204030204" pitchFamily="34" charset="0"/>
              </a:rPr>
              <a:t>2,</a:t>
            </a:r>
            <a:r>
              <a:rPr lang="it-IT" sz="3600" dirty="0">
                <a:solidFill>
                  <a:srgbClr val="008000"/>
                </a:solidFill>
                <a:latin typeface="Calibri" panose="020F0502020204030204" pitchFamily="34" charset="0"/>
              </a:rPr>
              <a:t>4%</a:t>
            </a:r>
            <a:r>
              <a:rPr lang="it-IT" sz="2800" dirty="0">
                <a:solidFill>
                  <a:srgbClr val="C0504D"/>
                </a:solidFill>
                <a:latin typeface="Calibri" panose="020F0502020204030204" pitchFamily="34" charset="0"/>
              </a:rPr>
              <a:t> </a:t>
            </a:r>
            <a:r>
              <a:rPr lang="it-IT" sz="2800" b="0" dirty="0">
                <a:latin typeface="Calibri" panose="020F0502020204030204" pitchFamily="34" charset="0"/>
              </a:rPr>
              <a:t>della totalità delle imprese del comparto in Italia</a:t>
            </a:r>
            <a:endParaRPr lang="it-IT" b="0" i="1" u="sng" dirty="0">
              <a:latin typeface="Calibri" panose="020F0502020204030204" pitchFamily="34" charset="0"/>
            </a:endParaRPr>
          </a:p>
        </p:txBody>
      </p:sp>
      <p:sp>
        <p:nvSpPr>
          <p:cNvPr id="12" name="Rettangolo 11"/>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sp>
        <p:nvSpPr>
          <p:cNvPr id="15" name="Rettangolo 14"/>
          <p:cNvSpPr/>
          <p:nvPr/>
        </p:nvSpPr>
        <p:spPr>
          <a:xfrm>
            <a:off x="1096213" y="3308791"/>
            <a:ext cx="4537942" cy="1200329"/>
          </a:xfrm>
          <a:prstGeom prst="rect">
            <a:avLst/>
          </a:prstGeom>
        </p:spPr>
        <p:txBody>
          <a:bodyPr wrap="square">
            <a:spAutoFit/>
          </a:bodyPr>
          <a:lstStyle/>
          <a:p>
            <a:r>
              <a:rPr lang="it-IT" sz="3600" dirty="0">
                <a:solidFill>
                  <a:srgbClr val="008000"/>
                </a:solidFill>
                <a:latin typeface="Calibri" panose="020F0502020204030204" pitchFamily="34" charset="0"/>
              </a:rPr>
              <a:t>imprese della mobilità </a:t>
            </a:r>
            <a:r>
              <a:rPr lang="it-IT" sz="3600" u="sng" dirty="0">
                <a:solidFill>
                  <a:srgbClr val="008000"/>
                </a:solidFill>
                <a:latin typeface="Calibri" panose="020F0502020204030204" pitchFamily="34" charset="0"/>
              </a:rPr>
              <a:t>in LIGURIA</a:t>
            </a:r>
            <a:endParaRPr lang="it-IT" sz="4800" i="1" u="sng" dirty="0">
              <a:solidFill>
                <a:srgbClr val="008000"/>
              </a:solidFill>
              <a:latin typeface="Calibri" panose="020F0502020204030204" pitchFamily="34" charset="0"/>
            </a:endParaRPr>
          </a:p>
        </p:txBody>
      </p:sp>
      <p:sp>
        <p:nvSpPr>
          <p:cNvPr id="66" name="Rettangolo 65"/>
          <p:cNvSpPr/>
          <p:nvPr/>
        </p:nvSpPr>
        <p:spPr>
          <a:xfrm>
            <a:off x="2603599" y="2419077"/>
            <a:ext cx="2068109" cy="1015663"/>
          </a:xfrm>
          <a:prstGeom prst="rect">
            <a:avLst/>
          </a:prstGeom>
        </p:spPr>
        <p:txBody>
          <a:bodyPr wrap="square">
            <a:spAutoFit/>
          </a:bodyPr>
          <a:lstStyle/>
          <a:p>
            <a:r>
              <a:rPr lang="it-IT" sz="6000" dirty="0">
                <a:solidFill>
                  <a:srgbClr val="008000"/>
                </a:solidFill>
                <a:latin typeface="Calibri" panose="020F0502020204030204" pitchFamily="34" charset="0"/>
              </a:rPr>
              <a:t>2.921</a:t>
            </a:r>
            <a:endParaRPr lang="it-IT" sz="4800" b="0" i="1" u="sng" dirty="0">
              <a:solidFill>
                <a:srgbClr val="008000"/>
              </a:solidFill>
              <a:latin typeface="Calibri" panose="020F0502020204030204" pitchFamily="34" charset="0"/>
            </a:endParaRPr>
          </a:p>
        </p:txBody>
      </p:sp>
      <p:sp>
        <p:nvSpPr>
          <p:cNvPr id="46" name="Text Box 49">
            <a:extLst>
              <a:ext uri="{FF2B5EF4-FFF2-40B4-BE49-F238E27FC236}">
                <a16:creationId xmlns:a16="http://schemas.microsoft.com/office/drawing/2014/main" xmlns="" id="{B4E3F577-99AA-4081-8E3E-87D7A9D7D26B}"/>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I.Stat</a:t>
            </a:r>
            <a:r>
              <a:rPr lang="it-IT" altLang="it-IT" sz="900" b="0" dirty="0">
                <a:latin typeface="Calibri" panose="020F0502020204030204" pitchFamily="34" charset="0"/>
              </a:rPr>
              <a:t> 2018.</a:t>
            </a:r>
          </a:p>
        </p:txBody>
      </p:sp>
      <p:sp>
        <p:nvSpPr>
          <p:cNvPr id="47" name="Titolo 1">
            <a:extLst>
              <a:ext uri="{FF2B5EF4-FFF2-40B4-BE49-F238E27FC236}">
                <a16:creationId xmlns:a16="http://schemas.microsoft.com/office/drawing/2014/main" xmlns="" id="{C15D5046-F963-4CAF-9DE0-639D52672A57}"/>
              </a:ext>
            </a:extLst>
          </p:cNvPr>
          <p:cNvSpPr txBox="1">
            <a:spLocks/>
          </p:cNvSpPr>
          <p:nvPr/>
        </p:nvSpPr>
        <p:spPr>
          <a:xfrm>
            <a:off x="266267" y="172644"/>
            <a:ext cx="8770229"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Il tessuto imprenditoriale </a:t>
            </a:r>
            <a:r>
              <a:rPr lang="it-IT" sz="2200" dirty="0">
                <a:solidFill>
                  <a:srgbClr val="203864"/>
                </a:solidFill>
                <a:latin typeface="Calibri" panose="020F0502020204030204" pitchFamily="34" charset="0"/>
                <a:ea typeface="+mj-ea"/>
                <a:cs typeface="Arial"/>
              </a:rPr>
              <a:t>| </a:t>
            </a:r>
            <a:r>
              <a:rPr lang="it-IT" sz="2200" dirty="0">
                <a:solidFill>
                  <a:schemeClr val="tx1">
                    <a:lumMod val="85000"/>
                    <a:lumOff val="15000"/>
                  </a:schemeClr>
                </a:solidFill>
                <a:latin typeface="Calibri" panose="020F0502020204030204" pitchFamily="34" charset="0"/>
                <a:ea typeface="+mj-ea"/>
                <a:cs typeface="Arial"/>
              </a:rPr>
              <a:t>In </a:t>
            </a:r>
            <a:r>
              <a:rPr lang="it-IT" sz="2200" u="sng" dirty="0">
                <a:solidFill>
                  <a:schemeClr val="tx1">
                    <a:lumMod val="85000"/>
                    <a:lumOff val="15000"/>
                  </a:schemeClr>
                </a:solidFill>
                <a:latin typeface="Calibri" panose="020F0502020204030204" pitchFamily="34" charset="0"/>
                <a:ea typeface="+mj-ea"/>
                <a:cs typeface="Arial"/>
              </a:rPr>
              <a:t>Liguria</a:t>
            </a:r>
            <a:r>
              <a:rPr lang="it-IT" sz="2200" dirty="0">
                <a:solidFill>
                  <a:schemeClr val="tx1">
                    <a:lumMod val="85000"/>
                    <a:lumOff val="15000"/>
                  </a:schemeClr>
                </a:solidFill>
                <a:latin typeface="Calibri" panose="020F0502020204030204" pitchFamily="34" charset="0"/>
                <a:ea typeface="+mj-ea"/>
                <a:cs typeface="Arial"/>
              </a:rPr>
              <a:t> esistono 2.921 imprese del settore della mobilità, che di fatto rappresentano </a:t>
            </a:r>
            <a:r>
              <a:rPr lang="it-IT" sz="2200" u="sng" dirty="0">
                <a:solidFill>
                  <a:schemeClr val="tx1">
                    <a:lumMod val="85000"/>
                    <a:lumOff val="15000"/>
                  </a:schemeClr>
                </a:solidFill>
                <a:latin typeface="Calibri" panose="020F0502020204030204" pitchFamily="34" charset="0"/>
                <a:ea typeface="+mj-ea"/>
                <a:cs typeface="Arial"/>
              </a:rPr>
              <a:t>poco più del 2% della totalità del comparto</a:t>
            </a:r>
            <a:r>
              <a:rPr lang="it-IT" sz="2200" dirty="0">
                <a:solidFill>
                  <a:schemeClr val="tx1">
                    <a:lumMod val="85000"/>
                    <a:lumOff val="15000"/>
                  </a:schemeClr>
                </a:solidFill>
                <a:latin typeface="Calibri" panose="020F0502020204030204" pitchFamily="34" charset="0"/>
                <a:ea typeface="+mj-ea"/>
                <a:cs typeface="Arial"/>
              </a:rPr>
              <a:t>…</a:t>
            </a:r>
          </a:p>
        </p:txBody>
      </p:sp>
      <p:sp>
        <p:nvSpPr>
          <p:cNvPr id="20" name="Freccia circolare in su 19">
            <a:extLst>
              <a:ext uri="{FF2B5EF4-FFF2-40B4-BE49-F238E27FC236}">
                <a16:creationId xmlns:a16="http://schemas.microsoft.com/office/drawing/2014/main" xmlns="" id="{FF0F41E8-C995-4E2D-9443-32E1AE3C8327}"/>
              </a:ext>
            </a:extLst>
          </p:cNvPr>
          <p:cNvSpPr/>
          <p:nvPr/>
        </p:nvSpPr>
        <p:spPr bwMode="auto">
          <a:xfrm rot="4499311">
            <a:off x="94058" y="4155301"/>
            <a:ext cx="1099026" cy="941121"/>
          </a:xfrm>
          <a:prstGeom prst="curvedUpArrow">
            <a:avLst>
              <a:gd name="adj1" fmla="val 19212"/>
              <a:gd name="adj2" fmla="val 56734"/>
              <a:gd name="adj3" fmla="val 35278"/>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8598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0">
            <a:extLst>
              <a:ext uri="{FF2B5EF4-FFF2-40B4-BE49-F238E27FC236}">
                <a16:creationId xmlns:a16="http://schemas.microsoft.com/office/drawing/2014/main" xmlns="" id="{6C98779F-1F58-4422-958B-DF4E845CD17B}"/>
              </a:ext>
            </a:extLst>
          </p:cNvPr>
          <p:cNvSpPr>
            <a:spLocks/>
          </p:cNvSpPr>
          <p:nvPr/>
        </p:nvSpPr>
        <p:spPr bwMode="auto">
          <a:xfrm>
            <a:off x="274440" y="1563602"/>
            <a:ext cx="2873757" cy="1118090"/>
          </a:xfrm>
          <a:custGeom>
            <a:avLst/>
            <a:gdLst>
              <a:gd name="T0" fmla="*/ 2147483647 w 776"/>
              <a:gd name="T1" fmla="*/ 2147483647 h 372"/>
              <a:gd name="T2" fmla="*/ 2147483647 w 776"/>
              <a:gd name="T3" fmla="*/ 2147483647 h 372"/>
              <a:gd name="T4" fmla="*/ 2147483647 w 776"/>
              <a:gd name="T5" fmla="*/ 2147483647 h 372"/>
              <a:gd name="T6" fmla="*/ 2147483647 w 776"/>
              <a:gd name="T7" fmla="*/ 2147483647 h 372"/>
              <a:gd name="T8" fmla="*/ 2147483647 w 776"/>
              <a:gd name="T9" fmla="*/ 2147483647 h 372"/>
              <a:gd name="T10" fmla="*/ 2147483647 w 776"/>
              <a:gd name="T11" fmla="*/ 2147483647 h 372"/>
              <a:gd name="T12" fmla="*/ 2147483647 w 776"/>
              <a:gd name="T13" fmla="*/ 2147483647 h 372"/>
              <a:gd name="T14" fmla="*/ 2147483647 w 776"/>
              <a:gd name="T15" fmla="*/ 2147483647 h 372"/>
              <a:gd name="T16" fmla="*/ 2147483647 w 776"/>
              <a:gd name="T17" fmla="*/ 2147483647 h 372"/>
              <a:gd name="T18" fmla="*/ 2147483647 w 776"/>
              <a:gd name="T19" fmla="*/ 2147483647 h 372"/>
              <a:gd name="T20" fmla="*/ 2147483647 w 776"/>
              <a:gd name="T21" fmla="*/ 2147483647 h 372"/>
              <a:gd name="T22" fmla="*/ 2147483647 w 776"/>
              <a:gd name="T23" fmla="*/ 2147483647 h 372"/>
              <a:gd name="T24" fmla="*/ 2147483647 w 776"/>
              <a:gd name="T25" fmla="*/ 2147483647 h 372"/>
              <a:gd name="T26" fmla="*/ 2147483647 w 776"/>
              <a:gd name="T27" fmla="*/ 2147483647 h 372"/>
              <a:gd name="T28" fmla="*/ 2147483647 w 776"/>
              <a:gd name="T29" fmla="*/ 2147483647 h 372"/>
              <a:gd name="T30" fmla="*/ 2147483647 w 776"/>
              <a:gd name="T31" fmla="*/ 2147483647 h 372"/>
              <a:gd name="T32" fmla="*/ 2147483647 w 776"/>
              <a:gd name="T33" fmla="*/ 2147483647 h 372"/>
              <a:gd name="T34" fmla="*/ 2147483647 w 776"/>
              <a:gd name="T35" fmla="*/ 2147483647 h 372"/>
              <a:gd name="T36" fmla="*/ 2147483647 w 776"/>
              <a:gd name="T37" fmla="*/ 2147483647 h 372"/>
              <a:gd name="T38" fmla="*/ 2147483647 w 776"/>
              <a:gd name="T39" fmla="*/ 2147483647 h 372"/>
              <a:gd name="T40" fmla="*/ 2147483647 w 776"/>
              <a:gd name="T41" fmla="*/ 2147483647 h 372"/>
              <a:gd name="T42" fmla="*/ 2147483647 w 776"/>
              <a:gd name="T43" fmla="*/ 2147483647 h 372"/>
              <a:gd name="T44" fmla="*/ 2147483647 w 776"/>
              <a:gd name="T45" fmla="*/ 2147483647 h 372"/>
              <a:gd name="T46" fmla="*/ 2147483647 w 776"/>
              <a:gd name="T47" fmla="*/ 2147483647 h 372"/>
              <a:gd name="T48" fmla="*/ 2147483647 w 776"/>
              <a:gd name="T49" fmla="*/ 2147483647 h 372"/>
              <a:gd name="T50" fmla="*/ 2147483647 w 776"/>
              <a:gd name="T51" fmla="*/ 2147483647 h 372"/>
              <a:gd name="T52" fmla="*/ 2147483647 w 776"/>
              <a:gd name="T53" fmla="*/ 2147483647 h 372"/>
              <a:gd name="T54" fmla="*/ 2147483647 w 776"/>
              <a:gd name="T55" fmla="*/ 2147483647 h 372"/>
              <a:gd name="T56" fmla="*/ 2147483647 w 776"/>
              <a:gd name="T57" fmla="*/ 2147483647 h 372"/>
              <a:gd name="T58" fmla="*/ 2147483647 w 776"/>
              <a:gd name="T59" fmla="*/ 2147483647 h 372"/>
              <a:gd name="T60" fmla="*/ 2147483647 w 776"/>
              <a:gd name="T61" fmla="*/ 2147483647 h 372"/>
              <a:gd name="T62" fmla="*/ 2147483647 w 776"/>
              <a:gd name="T63" fmla="*/ 2147483647 h 372"/>
              <a:gd name="T64" fmla="*/ 2147483647 w 776"/>
              <a:gd name="T65" fmla="*/ 2147483647 h 372"/>
              <a:gd name="T66" fmla="*/ 2147483647 w 776"/>
              <a:gd name="T67" fmla="*/ 2147483647 h 372"/>
              <a:gd name="T68" fmla="*/ 2147483647 w 776"/>
              <a:gd name="T69" fmla="*/ 2147483647 h 372"/>
              <a:gd name="T70" fmla="*/ 2147483647 w 776"/>
              <a:gd name="T71" fmla="*/ 2147483647 h 372"/>
              <a:gd name="T72" fmla="*/ 2147483647 w 776"/>
              <a:gd name="T73" fmla="*/ 2147483647 h 372"/>
              <a:gd name="T74" fmla="*/ 2147483647 w 776"/>
              <a:gd name="T75" fmla="*/ 2147483647 h 372"/>
              <a:gd name="T76" fmla="*/ 2147483647 w 776"/>
              <a:gd name="T77" fmla="*/ 2147483647 h 372"/>
              <a:gd name="T78" fmla="*/ 2147483647 w 776"/>
              <a:gd name="T79" fmla="*/ 2147483647 h 372"/>
              <a:gd name="T80" fmla="*/ 2147483647 w 776"/>
              <a:gd name="T81" fmla="*/ 2147483647 h 372"/>
              <a:gd name="T82" fmla="*/ 2147483647 w 776"/>
              <a:gd name="T83" fmla="*/ 2147483647 h 372"/>
              <a:gd name="T84" fmla="*/ 2147483647 w 776"/>
              <a:gd name="T85" fmla="*/ 2147483647 h 372"/>
              <a:gd name="T86" fmla="*/ 2147483647 w 776"/>
              <a:gd name="T87" fmla="*/ 2147483647 h 372"/>
              <a:gd name="T88" fmla="*/ 2147483647 w 776"/>
              <a:gd name="T89" fmla="*/ 2147483647 h 372"/>
              <a:gd name="T90" fmla="*/ 2147483647 w 776"/>
              <a:gd name="T91" fmla="*/ 2147483647 h 372"/>
              <a:gd name="T92" fmla="*/ 2147483647 w 776"/>
              <a:gd name="T93" fmla="*/ 2147483647 h 372"/>
              <a:gd name="T94" fmla="*/ 2147483647 w 776"/>
              <a:gd name="T95" fmla="*/ 2147483647 h 372"/>
              <a:gd name="T96" fmla="*/ 2147483647 w 776"/>
              <a:gd name="T97" fmla="*/ 2147483647 h 372"/>
              <a:gd name="T98" fmla="*/ 2147483647 w 776"/>
              <a:gd name="T99" fmla="*/ 2147483647 h 372"/>
              <a:gd name="T100" fmla="*/ 2147483647 w 776"/>
              <a:gd name="T101" fmla="*/ 2147483647 h 372"/>
              <a:gd name="T102" fmla="*/ 2147483647 w 776"/>
              <a:gd name="T103" fmla="*/ 2147483647 h 372"/>
              <a:gd name="T104" fmla="*/ 2147483647 w 776"/>
              <a:gd name="T105" fmla="*/ 2147483647 h 372"/>
              <a:gd name="T106" fmla="*/ 2147483647 w 776"/>
              <a:gd name="T107" fmla="*/ 2147483647 h 372"/>
              <a:gd name="T108" fmla="*/ 2147483647 w 776"/>
              <a:gd name="T109" fmla="*/ 2147483647 h 372"/>
              <a:gd name="T110" fmla="*/ 2147483647 w 776"/>
              <a:gd name="T111" fmla="*/ 2147483647 h 372"/>
              <a:gd name="T112" fmla="*/ 2147483647 w 776"/>
              <a:gd name="T113" fmla="*/ 2147483647 h 372"/>
              <a:gd name="T114" fmla="*/ 2147483647 w 776"/>
              <a:gd name="T115" fmla="*/ 2147483647 h 372"/>
              <a:gd name="T116" fmla="*/ 2147483647 w 776"/>
              <a:gd name="T117" fmla="*/ 2147483647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6"/>
              <a:gd name="T178" fmla="*/ 0 h 372"/>
              <a:gd name="T179" fmla="*/ 776 w 776"/>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6" h="372">
                <a:moveTo>
                  <a:pt x="158" y="235"/>
                </a:moveTo>
                <a:lnTo>
                  <a:pt x="157" y="230"/>
                </a:lnTo>
                <a:lnTo>
                  <a:pt x="150" y="227"/>
                </a:lnTo>
                <a:lnTo>
                  <a:pt x="150" y="226"/>
                </a:lnTo>
                <a:lnTo>
                  <a:pt x="147" y="225"/>
                </a:lnTo>
                <a:lnTo>
                  <a:pt x="154" y="218"/>
                </a:lnTo>
                <a:lnTo>
                  <a:pt x="160" y="217"/>
                </a:lnTo>
                <a:lnTo>
                  <a:pt x="167" y="222"/>
                </a:lnTo>
                <a:lnTo>
                  <a:pt x="176" y="219"/>
                </a:lnTo>
                <a:lnTo>
                  <a:pt x="179" y="211"/>
                </a:lnTo>
                <a:lnTo>
                  <a:pt x="182" y="210"/>
                </a:lnTo>
                <a:lnTo>
                  <a:pt x="182" y="202"/>
                </a:lnTo>
                <a:lnTo>
                  <a:pt x="180" y="197"/>
                </a:lnTo>
                <a:lnTo>
                  <a:pt x="176" y="193"/>
                </a:lnTo>
                <a:lnTo>
                  <a:pt x="174" y="188"/>
                </a:lnTo>
                <a:lnTo>
                  <a:pt x="175" y="187"/>
                </a:lnTo>
                <a:lnTo>
                  <a:pt x="178" y="182"/>
                </a:lnTo>
                <a:lnTo>
                  <a:pt x="173" y="175"/>
                </a:lnTo>
                <a:lnTo>
                  <a:pt x="181" y="166"/>
                </a:lnTo>
                <a:lnTo>
                  <a:pt x="180" y="166"/>
                </a:lnTo>
                <a:lnTo>
                  <a:pt x="174" y="161"/>
                </a:lnTo>
                <a:lnTo>
                  <a:pt x="173" y="154"/>
                </a:lnTo>
                <a:lnTo>
                  <a:pt x="179" y="151"/>
                </a:lnTo>
                <a:lnTo>
                  <a:pt x="185" y="155"/>
                </a:lnTo>
                <a:lnTo>
                  <a:pt x="186" y="146"/>
                </a:lnTo>
                <a:lnTo>
                  <a:pt x="189" y="143"/>
                </a:lnTo>
                <a:lnTo>
                  <a:pt x="192" y="143"/>
                </a:lnTo>
                <a:lnTo>
                  <a:pt x="195" y="144"/>
                </a:lnTo>
                <a:lnTo>
                  <a:pt x="198" y="132"/>
                </a:lnTo>
                <a:lnTo>
                  <a:pt x="197" y="128"/>
                </a:lnTo>
                <a:lnTo>
                  <a:pt x="199" y="126"/>
                </a:lnTo>
                <a:lnTo>
                  <a:pt x="199" y="123"/>
                </a:lnTo>
                <a:lnTo>
                  <a:pt x="199" y="121"/>
                </a:lnTo>
                <a:lnTo>
                  <a:pt x="200" y="121"/>
                </a:lnTo>
                <a:lnTo>
                  <a:pt x="206" y="117"/>
                </a:lnTo>
                <a:lnTo>
                  <a:pt x="210" y="116"/>
                </a:lnTo>
                <a:lnTo>
                  <a:pt x="217" y="111"/>
                </a:lnTo>
                <a:lnTo>
                  <a:pt x="220" y="103"/>
                </a:lnTo>
                <a:lnTo>
                  <a:pt x="217" y="94"/>
                </a:lnTo>
                <a:lnTo>
                  <a:pt x="217" y="92"/>
                </a:lnTo>
                <a:lnTo>
                  <a:pt x="214" y="86"/>
                </a:lnTo>
                <a:lnTo>
                  <a:pt x="215" y="81"/>
                </a:lnTo>
                <a:lnTo>
                  <a:pt x="222" y="79"/>
                </a:lnTo>
                <a:lnTo>
                  <a:pt x="224" y="76"/>
                </a:lnTo>
                <a:lnTo>
                  <a:pt x="220" y="75"/>
                </a:lnTo>
                <a:lnTo>
                  <a:pt x="226" y="65"/>
                </a:lnTo>
                <a:lnTo>
                  <a:pt x="231" y="61"/>
                </a:lnTo>
                <a:lnTo>
                  <a:pt x="233" y="65"/>
                </a:lnTo>
                <a:lnTo>
                  <a:pt x="237" y="71"/>
                </a:lnTo>
                <a:lnTo>
                  <a:pt x="248" y="74"/>
                </a:lnTo>
                <a:lnTo>
                  <a:pt x="249" y="75"/>
                </a:lnTo>
                <a:lnTo>
                  <a:pt x="251" y="78"/>
                </a:lnTo>
                <a:lnTo>
                  <a:pt x="255" y="79"/>
                </a:lnTo>
                <a:lnTo>
                  <a:pt x="261" y="82"/>
                </a:lnTo>
                <a:lnTo>
                  <a:pt x="264" y="86"/>
                </a:lnTo>
                <a:lnTo>
                  <a:pt x="265" y="86"/>
                </a:lnTo>
                <a:lnTo>
                  <a:pt x="267" y="84"/>
                </a:lnTo>
                <a:lnTo>
                  <a:pt x="272" y="83"/>
                </a:lnTo>
                <a:lnTo>
                  <a:pt x="274" y="77"/>
                </a:lnTo>
                <a:lnTo>
                  <a:pt x="276" y="69"/>
                </a:lnTo>
                <a:lnTo>
                  <a:pt x="281" y="68"/>
                </a:lnTo>
                <a:lnTo>
                  <a:pt x="285" y="73"/>
                </a:lnTo>
                <a:lnTo>
                  <a:pt x="288" y="74"/>
                </a:lnTo>
                <a:lnTo>
                  <a:pt x="289" y="75"/>
                </a:lnTo>
                <a:lnTo>
                  <a:pt x="296" y="64"/>
                </a:lnTo>
                <a:lnTo>
                  <a:pt x="299" y="68"/>
                </a:lnTo>
                <a:lnTo>
                  <a:pt x="318" y="71"/>
                </a:lnTo>
                <a:lnTo>
                  <a:pt x="323" y="72"/>
                </a:lnTo>
                <a:lnTo>
                  <a:pt x="327" y="71"/>
                </a:lnTo>
                <a:lnTo>
                  <a:pt x="326" y="65"/>
                </a:lnTo>
                <a:lnTo>
                  <a:pt x="332" y="61"/>
                </a:lnTo>
                <a:lnTo>
                  <a:pt x="337" y="58"/>
                </a:lnTo>
                <a:lnTo>
                  <a:pt x="337" y="53"/>
                </a:lnTo>
                <a:lnTo>
                  <a:pt x="335" y="47"/>
                </a:lnTo>
                <a:lnTo>
                  <a:pt x="338" y="44"/>
                </a:lnTo>
                <a:lnTo>
                  <a:pt x="339" y="43"/>
                </a:lnTo>
                <a:lnTo>
                  <a:pt x="341" y="39"/>
                </a:lnTo>
                <a:lnTo>
                  <a:pt x="342" y="38"/>
                </a:lnTo>
                <a:lnTo>
                  <a:pt x="343" y="39"/>
                </a:lnTo>
                <a:lnTo>
                  <a:pt x="354" y="40"/>
                </a:lnTo>
                <a:lnTo>
                  <a:pt x="361" y="41"/>
                </a:lnTo>
                <a:lnTo>
                  <a:pt x="362" y="40"/>
                </a:lnTo>
                <a:lnTo>
                  <a:pt x="373" y="43"/>
                </a:lnTo>
                <a:lnTo>
                  <a:pt x="374" y="44"/>
                </a:lnTo>
                <a:lnTo>
                  <a:pt x="376" y="53"/>
                </a:lnTo>
                <a:lnTo>
                  <a:pt x="380" y="56"/>
                </a:lnTo>
                <a:lnTo>
                  <a:pt x="379" y="62"/>
                </a:lnTo>
                <a:lnTo>
                  <a:pt x="379" y="63"/>
                </a:lnTo>
                <a:lnTo>
                  <a:pt x="384" y="63"/>
                </a:lnTo>
                <a:lnTo>
                  <a:pt x="386" y="75"/>
                </a:lnTo>
                <a:lnTo>
                  <a:pt x="387" y="77"/>
                </a:lnTo>
                <a:lnTo>
                  <a:pt x="392" y="76"/>
                </a:lnTo>
                <a:lnTo>
                  <a:pt x="394" y="73"/>
                </a:lnTo>
                <a:lnTo>
                  <a:pt x="394" y="61"/>
                </a:lnTo>
                <a:lnTo>
                  <a:pt x="402" y="57"/>
                </a:lnTo>
                <a:lnTo>
                  <a:pt x="402" y="48"/>
                </a:lnTo>
                <a:lnTo>
                  <a:pt x="414" y="47"/>
                </a:lnTo>
                <a:lnTo>
                  <a:pt x="420" y="54"/>
                </a:lnTo>
                <a:lnTo>
                  <a:pt x="420" y="53"/>
                </a:lnTo>
                <a:lnTo>
                  <a:pt x="428" y="50"/>
                </a:lnTo>
                <a:lnTo>
                  <a:pt x="431" y="45"/>
                </a:lnTo>
                <a:lnTo>
                  <a:pt x="429" y="43"/>
                </a:lnTo>
                <a:lnTo>
                  <a:pt x="426" y="26"/>
                </a:lnTo>
                <a:lnTo>
                  <a:pt x="423" y="22"/>
                </a:lnTo>
                <a:lnTo>
                  <a:pt x="422" y="22"/>
                </a:lnTo>
                <a:lnTo>
                  <a:pt x="419" y="16"/>
                </a:lnTo>
                <a:lnTo>
                  <a:pt x="420" y="15"/>
                </a:lnTo>
                <a:lnTo>
                  <a:pt x="429" y="9"/>
                </a:lnTo>
                <a:lnTo>
                  <a:pt x="433" y="0"/>
                </a:lnTo>
                <a:lnTo>
                  <a:pt x="445" y="2"/>
                </a:lnTo>
                <a:lnTo>
                  <a:pt x="447" y="5"/>
                </a:lnTo>
                <a:lnTo>
                  <a:pt x="450" y="6"/>
                </a:lnTo>
                <a:lnTo>
                  <a:pt x="458" y="4"/>
                </a:lnTo>
                <a:lnTo>
                  <a:pt x="464" y="12"/>
                </a:lnTo>
                <a:lnTo>
                  <a:pt x="464" y="14"/>
                </a:lnTo>
                <a:lnTo>
                  <a:pt x="468" y="23"/>
                </a:lnTo>
                <a:lnTo>
                  <a:pt x="468" y="26"/>
                </a:lnTo>
                <a:lnTo>
                  <a:pt x="477" y="22"/>
                </a:lnTo>
                <a:lnTo>
                  <a:pt x="485" y="28"/>
                </a:lnTo>
                <a:lnTo>
                  <a:pt x="487" y="40"/>
                </a:lnTo>
                <a:lnTo>
                  <a:pt x="499" y="43"/>
                </a:lnTo>
                <a:lnTo>
                  <a:pt x="514" y="36"/>
                </a:lnTo>
                <a:lnTo>
                  <a:pt x="515" y="33"/>
                </a:lnTo>
                <a:lnTo>
                  <a:pt x="515" y="26"/>
                </a:lnTo>
                <a:lnTo>
                  <a:pt x="527" y="23"/>
                </a:lnTo>
                <a:lnTo>
                  <a:pt x="531" y="27"/>
                </a:lnTo>
                <a:lnTo>
                  <a:pt x="527" y="32"/>
                </a:lnTo>
                <a:lnTo>
                  <a:pt x="540" y="33"/>
                </a:lnTo>
                <a:lnTo>
                  <a:pt x="540" y="28"/>
                </a:lnTo>
                <a:lnTo>
                  <a:pt x="543" y="28"/>
                </a:lnTo>
                <a:lnTo>
                  <a:pt x="548" y="33"/>
                </a:lnTo>
                <a:lnTo>
                  <a:pt x="560" y="42"/>
                </a:lnTo>
                <a:lnTo>
                  <a:pt x="566" y="40"/>
                </a:lnTo>
                <a:lnTo>
                  <a:pt x="569" y="42"/>
                </a:lnTo>
                <a:lnTo>
                  <a:pt x="571" y="36"/>
                </a:lnTo>
                <a:lnTo>
                  <a:pt x="574" y="37"/>
                </a:lnTo>
                <a:lnTo>
                  <a:pt x="575" y="31"/>
                </a:lnTo>
                <a:lnTo>
                  <a:pt x="579" y="37"/>
                </a:lnTo>
                <a:lnTo>
                  <a:pt x="580" y="42"/>
                </a:lnTo>
                <a:lnTo>
                  <a:pt x="586" y="45"/>
                </a:lnTo>
                <a:lnTo>
                  <a:pt x="589" y="43"/>
                </a:lnTo>
                <a:lnTo>
                  <a:pt x="590" y="48"/>
                </a:lnTo>
                <a:lnTo>
                  <a:pt x="602" y="48"/>
                </a:lnTo>
                <a:lnTo>
                  <a:pt x="602" y="50"/>
                </a:lnTo>
                <a:lnTo>
                  <a:pt x="599" y="54"/>
                </a:lnTo>
                <a:lnTo>
                  <a:pt x="606" y="61"/>
                </a:lnTo>
                <a:lnTo>
                  <a:pt x="602" y="74"/>
                </a:lnTo>
                <a:lnTo>
                  <a:pt x="603" y="80"/>
                </a:lnTo>
                <a:lnTo>
                  <a:pt x="596" y="81"/>
                </a:lnTo>
                <a:lnTo>
                  <a:pt x="595" y="83"/>
                </a:lnTo>
                <a:lnTo>
                  <a:pt x="590" y="99"/>
                </a:lnTo>
                <a:lnTo>
                  <a:pt x="586" y="108"/>
                </a:lnTo>
                <a:lnTo>
                  <a:pt x="595" y="105"/>
                </a:lnTo>
                <a:lnTo>
                  <a:pt x="597" y="112"/>
                </a:lnTo>
                <a:lnTo>
                  <a:pt x="605" y="105"/>
                </a:lnTo>
                <a:lnTo>
                  <a:pt x="620" y="103"/>
                </a:lnTo>
                <a:lnTo>
                  <a:pt x="621" y="99"/>
                </a:lnTo>
                <a:lnTo>
                  <a:pt x="628" y="100"/>
                </a:lnTo>
                <a:lnTo>
                  <a:pt x="629" y="103"/>
                </a:lnTo>
                <a:lnTo>
                  <a:pt x="635" y="100"/>
                </a:lnTo>
                <a:lnTo>
                  <a:pt x="642" y="107"/>
                </a:lnTo>
                <a:lnTo>
                  <a:pt x="650" y="110"/>
                </a:lnTo>
                <a:lnTo>
                  <a:pt x="657" y="129"/>
                </a:lnTo>
                <a:lnTo>
                  <a:pt x="661" y="129"/>
                </a:lnTo>
                <a:lnTo>
                  <a:pt x="667" y="130"/>
                </a:lnTo>
                <a:lnTo>
                  <a:pt x="672" y="145"/>
                </a:lnTo>
                <a:lnTo>
                  <a:pt x="682" y="150"/>
                </a:lnTo>
                <a:lnTo>
                  <a:pt x="689" y="157"/>
                </a:lnTo>
                <a:lnTo>
                  <a:pt x="698" y="163"/>
                </a:lnTo>
                <a:lnTo>
                  <a:pt x="699" y="163"/>
                </a:lnTo>
                <a:lnTo>
                  <a:pt x="701" y="165"/>
                </a:lnTo>
                <a:lnTo>
                  <a:pt x="711" y="169"/>
                </a:lnTo>
                <a:lnTo>
                  <a:pt x="714" y="186"/>
                </a:lnTo>
                <a:lnTo>
                  <a:pt x="717" y="188"/>
                </a:lnTo>
                <a:lnTo>
                  <a:pt x="712" y="201"/>
                </a:lnTo>
                <a:lnTo>
                  <a:pt x="715" y="206"/>
                </a:lnTo>
                <a:lnTo>
                  <a:pt x="721" y="197"/>
                </a:lnTo>
                <a:lnTo>
                  <a:pt x="723" y="194"/>
                </a:lnTo>
                <a:lnTo>
                  <a:pt x="728" y="193"/>
                </a:lnTo>
                <a:lnTo>
                  <a:pt x="732" y="198"/>
                </a:lnTo>
                <a:lnTo>
                  <a:pt x="736" y="200"/>
                </a:lnTo>
                <a:lnTo>
                  <a:pt x="734" y="200"/>
                </a:lnTo>
                <a:lnTo>
                  <a:pt x="724" y="209"/>
                </a:lnTo>
                <a:lnTo>
                  <a:pt x="724" y="214"/>
                </a:lnTo>
                <a:lnTo>
                  <a:pt x="734" y="211"/>
                </a:lnTo>
                <a:lnTo>
                  <a:pt x="743" y="211"/>
                </a:lnTo>
                <a:lnTo>
                  <a:pt x="749" y="214"/>
                </a:lnTo>
                <a:lnTo>
                  <a:pt x="750" y="229"/>
                </a:lnTo>
                <a:lnTo>
                  <a:pt x="754" y="235"/>
                </a:lnTo>
                <a:lnTo>
                  <a:pt x="751" y="241"/>
                </a:lnTo>
                <a:lnTo>
                  <a:pt x="753" y="243"/>
                </a:lnTo>
                <a:lnTo>
                  <a:pt x="760" y="232"/>
                </a:lnTo>
                <a:lnTo>
                  <a:pt x="770" y="233"/>
                </a:lnTo>
                <a:lnTo>
                  <a:pt x="776" y="240"/>
                </a:lnTo>
                <a:lnTo>
                  <a:pt x="775" y="244"/>
                </a:lnTo>
                <a:lnTo>
                  <a:pt x="765" y="255"/>
                </a:lnTo>
                <a:lnTo>
                  <a:pt x="764" y="257"/>
                </a:lnTo>
                <a:lnTo>
                  <a:pt x="761" y="261"/>
                </a:lnTo>
                <a:lnTo>
                  <a:pt x="762" y="262"/>
                </a:lnTo>
                <a:lnTo>
                  <a:pt x="756" y="260"/>
                </a:lnTo>
                <a:lnTo>
                  <a:pt x="755" y="260"/>
                </a:lnTo>
                <a:lnTo>
                  <a:pt x="749" y="266"/>
                </a:lnTo>
                <a:lnTo>
                  <a:pt x="740" y="261"/>
                </a:lnTo>
                <a:lnTo>
                  <a:pt x="729" y="253"/>
                </a:lnTo>
                <a:lnTo>
                  <a:pt x="728" y="250"/>
                </a:lnTo>
                <a:lnTo>
                  <a:pt x="722" y="247"/>
                </a:lnTo>
                <a:lnTo>
                  <a:pt x="719" y="245"/>
                </a:lnTo>
                <a:lnTo>
                  <a:pt x="714" y="242"/>
                </a:lnTo>
                <a:lnTo>
                  <a:pt x="710" y="236"/>
                </a:lnTo>
                <a:lnTo>
                  <a:pt x="706" y="238"/>
                </a:lnTo>
                <a:lnTo>
                  <a:pt x="705" y="237"/>
                </a:lnTo>
                <a:lnTo>
                  <a:pt x="702" y="244"/>
                </a:lnTo>
                <a:lnTo>
                  <a:pt x="702" y="247"/>
                </a:lnTo>
                <a:lnTo>
                  <a:pt x="707" y="251"/>
                </a:lnTo>
                <a:lnTo>
                  <a:pt x="707" y="254"/>
                </a:lnTo>
                <a:lnTo>
                  <a:pt x="708" y="254"/>
                </a:lnTo>
                <a:lnTo>
                  <a:pt x="710" y="255"/>
                </a:lnTo>
                <a:lnTo>
                  <a:pt x="710" y="258"/>
                </a:lnTo>
                <a:lnTo>
                  <a:pt x="704" y="261"/>
                </a:lnTo>
                <a:lnTo>
                  <a:pt x="697" y="255"/>
                </a:lnTo>
                <a:lnTo>
                  <a:pt x="685" y="247"/>
                </a:lnTo>
                <a:lnTo>
                  <a:pt x="683" y="246"/>
                </a:lnTo>
                <a:lnTo>
                  <a:pt x="679" y="244"/>
                </a:lnTo>
                <a:lnTo>
                  <a:pt x="670" y="233"/>
                </a:lnTo>
                <a:lnTo>
                  <a:pt x="667" y="232"/>
                </a:lnTo>
                <a:lnTo>
                  <a:pt x="654" y="223"/>
                </a:lnTo>
                <a:lnTo>
                  <a:pt x="650" y="222"/>
                </a:lnTo>
                <a:lnTo>
                  <a:pt x="645" y="226"/>
                </a:lnTo>
                <a:lnTo>
                  <a:pt x="644" y="225"/>
                </a:lnTo>
                <a:lnTo>
                  <a:pt x="636" y="214"/>
                </a:lnTo>
                <a:lnTo>
                  <a:pt x="635" y="210"/>
                </a:lnTo>
                <a:lnTo>
                  <a:pt x="630" y="208"/>
                </a:lnTo>
                <a:lnTo>
                  <a:pt x="627" y="207"/>
                </a:lnTo>
                <a:lnTo>
                  <a:pt x="623" y="201"/>
                </a:lnTo>
                <a:lnTo>
                  <a:pt x="622" y="199"/>
                </a:lnTo>
                <a:lnTo>
                  <a:pt x="609" y="193"/>
                </a:lnTo>
                <a:lnTo>
                  <a:pt x="609" y="192"/>
                </a:lnTo>
                <a:lnTo>
                  <a:pt x="602" y="183"/>
                </a:lnTo>
                <a:lnTo>
                  <a:pt x="597" y="184"/>
                </a:lnTo>
                <a:lnTo>
                  <a:pt x="590" y="182"/>
                </a:lnTo>
                <a:lnTo>
                  <a:pt x="590" y="183"/>
                </a:lnTo>
                <a:lnTo>
                  <a:pt x="581" y="175"/>
                </a:lnTo>
                <a:lnTo>
                  <a:pt x="576" y="176"/>
                </a:lnTo>
                <a:lnTo>
                  <a:pt x="574" y="173"/>
                </a:lnTo>
                <a:lnTo>
                  <a:pt x="571" y="171"/>
                </a:lnTo>
                <a:lnTo>
                  <a:pt x="571" y="169"/>
                </a:lnTo>
                <a:lnTo>
                  <a:pt x="570" y="164"/>
                </a:lnTo>
                <a:lnTo>
                  <a:pt x="554" y="153"/>
                </a:lnTo>
                <a:lnTo>
                  <a:pt x="538" y="146"/>
                </a:lnTo>
                <a:lnTo>
                  <a:pt x="527" y="139"/>
                </a:lnTo>
                <a:lnTo>
                  <a:pt x="525" y="137"/>
                </a:lnTo>
                <a:lnTo>
                  <a:pt x="521" y="143"/>
                </a:lnTo>
                <a:lnTo>
                  <a:pt x="520" y="143"/>
                </a:lnTo>
                <a:lnTo>
                  <a:pt x="517" y="153"/>
                </a:lnTo>
                <a:lnTo>
                  <a:pt x="518" y="157"/>
                </a:lnTo>
                <a:lnTo>
                  <a:pt x="510" y="154"/>
                </a:lnTo>
                <a:lnTo>
                  <a:pt x="505" y="152"/>
                </a:lnTo>
                <a:lnTo>
                  <a:pt x="498" y="148"/>
                </a:lnTo>
                <a:lnTo>
                  <a:pt x="501" y="137"/>
                </a:lnTo>
                <a:lnTo>
                  <a:pt x="498" y="134"/>
                </a:lnTo>
                <a:lnTo>
                  <a:pt x="490" y="131"/>
                </a:lnTo>
                <a:lnTo>
                  <a:pt x="484" y="128"/>
                </a:lnTo>
                <a:lnTo>
                  <a:pt x="478" y="126"/>
                </a:lnTo>
                <a:lnTo>
                  <a:pt x="472" y="125"/>
                </a:lnTo>
                <a:lnTo>
                  <a:pt x="462" y="123"/>
                </a:lnTo>
                <a:lnTo>
                  <a:pt x="456" y="122"/>
                </a:lnTo>
                <a:lnTo>
                  <a:pt x="452" y="121"/>
                </a:lnTo>
                <a:lnTo>
                  <a:pt x="452" y="120"/>
                </a:lnTo>
                <a:lnTo>
                  <a:pt x="448" y="119"/>
                </a:lnTo>
                <a:lnTo>
                  <a:pt x="444" y="120"/>
                </a:lnTo>
                <a:lnTo>
                  <a:pt x="441" y="119"/>
                </a:lnTo>
                <a:lnTo>
                  <a:pt x="438" y="118"/>
                </a:lnTo>
                <a:lnTo>
                  <a:pt x="436" y="117"/>
                </a:lnTo>
                <a:lnTo>
                  <a:pt x="432" y="117"/>
                </a:lnTo>
                <a:lnTo>
                  <a:pt x="432" y="116"/>
                </a:lnTo>
                <a:lnTo>
                  <a:pt x="433" y="115"/>
                </a:lnTo>
                <a:lnTo>
                  <a:pt x="431" y="115"/>
                </a:lnTo>
                <a:lnTo>
                  <a:pt x="433" y="115"/>
                </a:lnTo>
                <a:lnTo>
                  <a:pt x="430" y="113"/>
                </a:lnTo>
                <a:lnTo>
                  <a:pt x="432" y="112"/>
                </a:lnTo>
                <a:lnTo>
                  <a:pt x="432" y="111"/>
                </a:lnTo>
                <a:lnTo>
                  <a:pt x="431" y="110"/>
                </a:lnTo>
                <a:lnTo>
                  <a:pt x="429" y="111"/>
                </a:lnTo>
                <a:lnTo>
                  <a:pt x="427" y="112"/>
                </a:lnTo>
                <a:lnTo>
                  <a:pt x="428" y="112"/>
                </a:lnTo>
                <a:lnTo>
                  <a:pt x="427" y="112"/>
                </a:lnTo>
                <a:lnTo>
                  <a:pt x="427" y="113"/>
                </a:lnTo>
                <a:lnTo>
                  <a:pt x="429" y="114"/>
                </a:lnTo>
                <a:lnTo>
                  <a:pt x="429" y="116"/>
                </a:lnTo>
                <a:lnTo>
                  <a:pt x="427" y="114"/>
                </a:lnTo>
                <a:lnTo>
                  <a:pt x="427" y="115"/>
                </a:lnTo>
                <a:lnTo>
                  <a:pt x="426" y="114"/>
                </a:lnTo>
                <a:lnTo>
                  <a:pt x="426" y="115"/>
                </a:lnTo>
                <a:lnTo>
                  <a:pt x="425" y="115"/>
                </a:lnTo>
                <a:lnTo>
                  <a:pt x="424" y="113"/>
                </a:lnTo>
                <a:lnTo>
                  <a:pt x="424" y="115"/>
                </a:lnTo>
                <a:lnTo>
                  <a:pt x="423" y="113"/>
                </a:lnTo>
                <a:lnTo>
                  <a:pt x="423" y="114"/>
                </a:lnTo>
                <a:lnTo>
                  <a:pt x="422" y="113"/>
                </a:lnTo>
                <a:lnTo>
                  <a:pt x="422" y="114"/>
                </a:lnTo>
                <a:lnTo>
                  <a:pt x="420" y="113"/>
                </a:lnTo>
                <a:lnTo>
                  <a:pt x="420" y="114"/>
                </a:lnTo>
                <a:lnTo>
                  <a:pt x="419" y="112"/>
                </a:lnTo>
                <a:lnTo>
                  <a:pt x="419" y="114"/>
                </a:lnTo>
                <a:lnTo>
                  <a:pt x="418" y="112"/>
                </a:lnTo>
                <a:lnTo>
                  <a:pt x="417" y="113"/>
                </a:lnTo>
                <a:lnTo>
                  <a:pt x="417" y="110"/>
                </a:lnTo>
                <a:lnTo>
                  <a:pt x="415" y="113"/>
                </a:lnTo>
                <a:lnTo>
                  <a:pt x="404" y="110"/>
                </a:lnTo>
                <a:lnTo>
                  <a:pt x="404" y="109"/>
                </a:lnTo>
                <a:lnTo>
                  <a:pt x="408" y="109"/>
                </a:lnTo>
                <a:lnTo>
                  <a:pt x="410" y="108"/>
                </a:lnTo>
                <a:lnTo>
                  <a:pt x="407" y="107"/>
                </a:lnTo>
                <a:lnTo>
                  <a:pt x="406" y="107"/>
                </a:lnTo>
                <a:lnTo>
                  <a:pt x="407" y="105"/>
                </a:lnTo>
                <a:lnTo>
                  <a:pt x="406" y="107"/>
                </a:lnTo>
                <a:lnTo>
                  <a:pt x="405" y="105"/>
                </a:lnTo>
                <a:lnTo>
                  <a:pt x="405" y="107"/>
                </a:lnTo>
                <a:lnTo>
                  <a:pt x="404" y="107"/>
                </a:lnTo>
                <a:lnTo>
                  <a:pt x="402" y="105"/>
                </a:lnTo>
                <a:lnTo>
                  <a:pt x="398" y="105"/>
                </a:lnTo>
                <a:lnTo>
                  <a:pt x="394" y="105"/>
                </a:lnTo>
                <a:lnTo>
                  <a:pt x="382" y="104"/>
                </a:lnTo>
                <a:lnTo>
                  <a:pt x="376" y="105"/>
                </a:lnTo>
                <a:lnTo>
                  <a:pt x="372" y="109"/>
                </a:lnTo>
                <a:lnTo>
                  <a:pt x="366" y="108"/>
                </a:lnTo>
                <a:lnTo>
                  <a:pt x="358" y="119"/>
                </a:lnTo>
                <a:lnTo>
                  <a:pt x="354" y="120"/>
                </a:lnTo>
                <a:lnTo>
                  <a:pt x="344" y="125"/>
                </a:lnTo>
                <a:lnTo>
                  <a:pt x="343" y="126"/>
                </a:lnTo>
                <a:lnTo>
                  <a:pt x="327" y="133"/>
                </a:lnTo>
                <a:lnTo>
                  <a:pt x="323" y="137"/>
                </a:lnTo>
                <a:lnTo>
                  <a:pt x="312" y="145"/>
                </a:lnTo>
                <a:lnTo>
                  <a:pt x="307" y="145"/>
                </a:lnTo>
                <a:lnTo>
                  <a:pt x="304" y="148"/>
                </a:lnTo>
                <a:lnTo>
                  <a:pt x="300" y="152"/>
                </a:lnTo>
                <a:lnTo>
                  <a:pt x="302" y="152"/>
                </a:lnTo>
                <a:lnTo>
                  <a:pt x="288" y="165"/>
                </a:lnTo>
                <a:lnTo>
                  <a:pt x="288" y="172"/>
                </a:lnTo>
                <a:lnTo>
                  <a:pt x="290" y="174"/>
                </a:lnTo>
                <a:lnTo>
                  <a:pt x="286" y="183"/>
                </a:lnTo>
                <a:lnTo>
                  <a:pt x="285" y="184"/>
                </a:lnTo>
                <a:lnTo>
                  <a:pt x="280" y="191"/>
                </a:lnTo>
                <a:lnTo>
                  <a:pt x="282" y="199"/>
                </a:lnTo>
                <a:lnTo>
                  <a:pt x="279" y="203"/>
                </a:lnTo>
                <a:lnTo>
                  <a:pt x="274" y="206"/>
                </a:lnTo>
                <a:lnTo>
                  <a:pt x="251" y="216"/>
                </a:lnTo>
                <a:lnTo>
                  <a:pt x="245" y="217"/>
                </a:lnTo>
                <a:lnTo>
                  <a:pt x="235" y="224"/>
                </a:lnTo>
                <a:lnTo>
                  <a:pt x="229" y="234"/>
                </a:lnTo>
                <a:lnTo>
                  <a:pt x="226" y="239"/>
                </a:lnTo>
                <a:lnTo>
                  <a:pt x="221" y="252"/>
                </a:lnTo>
                <a:lnTo>
                  <a:pt x="221" y="262"/>
                </a:lnTo>
                <a:lnTo>
                  <a:pt x="216" y="268"/>
                </a:lnTo>
                <a:lnTo>
                  <a:pt x="210" y="275"/>
                </a:lnTo>
                <a:lnTo>
                  <a:pt x="201" y="287"/>
                </a:lnTo>
                <a:lnTo>
                  <a:pt x="203" y="297"/>
                </a:lnTo>
                <a:lnTo>
                  <a:pt x="204" y="299"/>
                </a:lnTo>
                <a:lnTo>
                  <a:pt x="201" y="301"/>
                </a:lnTo>
                <a:lnTo>
                  <a:pt x="193" y="307"/>
                </a:lnTo>
                <a:lnTo>
                  <a:pt x="192" y="310"/>
                </a:lnTo>
                <a:lnTo>
                  <a:pt x="184" y="315"/>
                </a:lnTo>
                <a:lnTo>
                  <a:pt x="181" y="316"/>
                </a:lnTo>
                <a:lnTo>
                  <a:pt x="174" y="327"/>
                </a:lnTo>
                <a:lnTo>
                  <a:pt x="166" y="329"/>
                </a:lnTo>
                <a:lnTo>
                  <a:pt x="158" y="333"/>
                </a:lnTo>
                <a:lnTo>
                  <a:pt x="143" y="340"/>
                </a:lnTo>
                <a:lnTo>
                  <a:pt x="141" y="343"/>
                </a:lnTo>
                <a:lnTo>
                  <a:pt x="137" y="344"/>
                </a:lnTo>
                <a:lnTo>
                  <a:pt x="126" y="347"/>
                </a:lnTo>
                <a:lnTo>
                  <a:pt x="117" y="348"/>
                </a:lnTo>
                <a:lnTo>
                  <a:pt x="111" y="349"/>
                </a:lnTo>
                <a:lnTo>
                  <a:pt x="105" y="352"/>
                </a:lnTo>
                <a:lnTo>
                  <a:pt x="102" y="357"/>
                </a:lnTo>
                <a:lnTo>
                  <a:pt x="93" y="354"/>
                </a:lnTo>
                <a:lnTo>
                  <a:pt x="71" y="365"/>
                </a:lnTo>
                <a:lnTo>
                  <a:pt x="62" y="364"/>
                </a:lnTo>
                <a:lnTo>
                  <a:pt x="52" y="372"/>
                </a:lnTo>
                <a:lnTo>
                  <a:pt x="45" y="371"/>
                </a:lnTo>
                <a:lnTo>
                  <a:pt x="41" y="370"/>
                </a:lnTo>
                <a:lnTo>
                  <a:pt x="40" y="370"/>
                </a:lnTo>
                <a:lnTo>
                  <a:pt x="26" y="366"/>
                </a:lnTo>
                <a:lnTo>
                  <a:pt x="18" y="369"/>
                </a:lnTo>
                <a:lnTo>
                  <a:pt x="12" y="370"/>
                </a:lnTo>
                <a:lnTo>
                  <a:pt x="1" y="344"/>
                </a:lnTo>
                <a:lnTo>
                  <a:pt x="0" y="338"/>
                </a:lnTo>
                <a:lnTo>
                  <a:pt x="6" y="326"/>
                </a:lnTo>
                <a:lnTo>
                  <a:pt x="17" y="324"/>
                </a:lnTo>
                <a:lnTo>
                  <a:pt x="19" y="322"/>
                </a:lnTo>
                <a:lnTo>
                  <a:pt x="21" y="312"/>
                </a:lnTo>
                <a:lnTo>
                  <a:pt x="22" y="304"/>
                </a:lnTo>
                <a:lnTo>
                  <a:pt x="26" y="300"/>
                </a:lnTo>
                <a:lnTo>
                  <a:pt x="32" y="297"/>
                </a:lnTo>
                <a:lnTo>
                  <a:pt x="44" y="292"/>
                </a:lnTo>
                <a:lnTo>
                  <a:pt x="49" y="287"/>
                </a:lnTo>
                <a:lnTo>
                  <a:pt x="53" y="280"/>
                </a:lnTo>
                <a:lnTo>
                  <a:pt x="52" y="268"/>
                </a:lnTo>
                <a:lnTo>
                  <a:pt x="64" y="262"/>
                </a:lnTo>
                <a:lnTo>
                  <a:pt x="67" y="254"/>
                </a:lnTo>
                <a:lnTo>
                  <a:pt x="72" y="253"/>
                </a:lnTo>
                <a:lnTo>
                  <a:pt x="77" y="247"/>
                </a:lnTo>
                <a:lnTo>
                  <a:pt x="80" y="244"/>
                </a:lnTo>
                <a:lnTo>
                  <a:pt x="72" y="245"/>
                </a:lnTo>
                <a:lnTo>
                  <a:pt x="68" y="236"/>
                </a:lnTo>
                <a:lnTo>
                  <a:pt x="70" y="228"/>
                </a:lnTo>
                <a:lnTo>
                  <a:pt x="77" y="224"/>
                </a:lnTo>
                <a:lnTo>
                  <a:pt x="85" y="222"/>
                </a:lnTo>
                <a:lnTo>
                  <a:pt x="105" y="230"/>
                </a:lnTo>
                <a:lnTo>
                  <a:pt x="107" y="230"/>
                </a:lnTo>
                <a:lnTo>
                  <a:pt x="118" y="234"/>
                </a:lnTo>
                <a:lnTo>
                  <a:pt x="119" y="237"/>
                </a:lnTo>
                <a:lnTo>
                  <a:pt x="130" y="235"/>
                </a:lnTo>
                <a:lnTo>
                  <a:pt x="134" y="239"/>
                </a:lnTo>
                <a:lnTo>
                  <a:pt x="136" y="239"/>
                </a:lnTo>
                <a:lnTo>
                  <a:pt x="142" y="235"/>
                </a:lnTo>
                <a:lnTo>
                  <a:pt x="145" y="234"/>
                </a:lnTo>
                <a:lnTo>
                  <a:pt x="156" y="238"/>
                </a:lnTo>
                <a:lnTo>
                  <a:pt x="158" y="235"/>
                </a:lnTo>
                <a:close/>
              </a:path>
            </a:pathLst>
          </a:custGeom>
          <a:solidFill>
            <a:srgbClr val="BFBFBF"/>
          </a:solidFill>
          <a:ln w="1588">
            <a:solidFill>
              <a:srgbClr val="BFBFBF"/>
            </a:solidFill>
            <a:round/>
            <a:headEnd/>
            <a:tailEnd/>
          </a:ln>
        </p:spPr>
        <p:txBody>
          <a:bodyPr/>
          <a:lstStyle/>
          <a:p>
            <a:pPr eaLnBrk="1" hangingPunct="1">
              <a:defRPr/>
            </a:pPr>
            <a:endParaRPr lang="it-IT" sz="1200">
              <a:latin typeface="Apex New Medium" pitchFamily="2" charset="0"/>
              <a:sym typeface="Apex New Medium" pitchFamily="2" charset="0"/>
            </a:endParaRPr>
          </a:p>
        </p:txBody>
      </p:sp>
      <p:sp>
        <p:nvSpPr>
          <p:cNvPr id="7" name="Ovale 6"/>
          <p:cNvSpPr/>
          <p:nvPr/>
        </p:nvSpPr>
        <p:spPr bwMode="auto">
          <a:xfrm>
            <a:off x="687161" y="3323052"/>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33" name="Ovale 32"/>
          <p:cNvSpPr/>
          <p:nvPr/>
        </p:nvSpPr>
        <p:spPr bwMode="auto">
          <a:xfrm>
            <a:off x="4786542" y="3323052"/>
            <a:ext cx="916465" cy="916364"/>
          </a:xfrm>
          <a:prstGeom prst="ellipse">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66" name="Rettangolo 65"/>
          <p:cNvSpPr/>
          <p:nvPr/>
        </p:nvSpPr>
        <p:spPr>
          <a:xfrm>
            <a:off x="3244535" y="1505500"/>
            <a:ext cx="5359913" cy="1200329"/>
          </a:xfrm>
          <a:prstGeom prst="rect">
            <a:avLst/>
          </a:prstGeom>
        </p:spPr>
        <p:txBody>
          <a:bodyPr wrap="square">
            <a:spAutoFit/>
          </a:bodyPr>
          <a:lstStyle/>
          <a:p>
            <a:r>
              <a:rPr lang="it-IT" sz="3600" dirty="0">
                <a:solidFill>
                  <a:srgbClr val="008000"/>
                </a:solidFill>
                <a:latin typeface="Calibri" panose="020F0502020204030204" pitchFamily="34" charset="0"/>
              </a:rPr>
              <a:t>imprese della mobilità </a:t>
            </a:r>
            <a:br>
              <a:rPr lang="it-IT" sz="3600" dirty="0">
                <a:solidFill>
                  <a:srgbClr val="008000"/>
                </a:solidFill>
                <a:latin typeface="Calibri" panose="020F0502020204030204" pitchFamily="34" charset="0"/>
              </a:rPr>
            </a:br>
            <a:r>
              <a:rPr lang="it-IT" sz="3600" u="sng" dirty="0">
                <a:solidFill>
                  <a:srgbClr val="008000"/>
                </a:solidFill>
                <a:latin typeface="Calibri" panose="020F0502020204030204" pitchFamily="34" charset="0"/>
              </a:rPr>
              <a:t>in LIGURIA</a:t>
            </a:r>
            <a:endParaRPr lang="it-IT" sz="4800" i="1" u="sng" dirty="0">
              <a:solidFill>
                <a:srgbClr val="008000"/>
              </a:solidFill>
              <a:latin typeface="Calibri" panose="020F0502020204030204" pitchFamily="34" charset="0"/>
            </a:endParaRPr>
          </a:p>
        </p:txBody>
      </p:sp>
      <p:cxnSp>
        <p:nvCxnSpPr>
          <p:cNvPr id="3" name="Connettore diritto 2"/>
          <p:cNvCxnSpPr/>
          <p:nvPr/>
        </p:nvCxnSpPr>
        <p:spPr bwMode="auto">
          <a:xfrm>
            <a:off x="827584" y="3825336"/>
            <a:ext cx="0" cy="1908000"/>
          </a:xfrm>
          <a:prstGeom prst="line">
            <a:avLst/>
          </a:prstGeom>
          <a:noFill/>
          <a:ln w="38100" cap="flat" cmpd="sng" algn="ctr">
            <a:solidFill>
              <a:srgbClr val="008000"/>
            </a:solidFill>
            <a:prstDash val="solid"/>
            <a:round/>
            <a:headEnd type="none" w="med" len="med"/>
            <a:tailEnd type="oval" w="med" len="med"/>
          </a:ln>
          <a:effectLst/>
        </p:spPr>
      </p:cxnSp>
      <p:cxnSp>
        <p:nvCxnSpPr>
          <p:cNvPr id="17" name="Connettore diritto 16"/>
          <p:cNvCxnSpPr/>
          <p:nvPr/>
        </p:nvCxnSpPr>
        <p:spPr bwMode="auto">
          <a:xfrm>
            <a:off x="4994523" y="3825336"/>
            <a:ext cx="0" cy="2520000"/>
          </a:xfrm>
          <a:prstGeom prst="line">
            <a:avLst/>
          </a:prstGeom>
          <a:noFill/>
          <a:ln w="38100" cap="flat" cmpd="sng" algn="ctr">
            <a:solidFill>
              <a:srgbClr val="008000"/>
            </a:solidFill>
            <a:prstDash val="solid"/>
            <a:round/>
            <a:headEnd type="none" w="med" len="med"/>
            <a:tailEnd type="oval" w="med" len="med"/>
          </a:ln>
          <a:effectLst/>
        </p:spPr>
      </p:cxnSp>
      <p:sp>
        <p:nvSpPr>
          <p:cNvPr id="18" name="CasellaDiTesto 17"/>
          <p:cNvSpPr txBox="1"/>
          <p:nvPr/>
        </p:nvSpPr>
        <p:spPr>
          <a:xfrm>
            <a:off x="727651" y="3458069"/>
            <a:ext cx="835485" cy="646331"/>
          </a:xfrm>
          <a:prstGeom prst="rect">
            <a:avLst/>
          </a:prstGeom>
          <a:noFill/>
        </p:spPr>
        <p:txBody>
          <a:bodyPr wrap="none" rtlCol="0">
            <a:spAutoFit/>
          </a:bodyPr>
          <a:lstStyle/>
          <a:p>
            <a:pPr algn="ctr"/>
            <a:r>
              <a:rPr lang="it-IT" sz="3600" dirty="0">
                <a:solidFill>
                  <a:schemeClr val="bg1"/>
                </a:solidFill>
                <a:latin typeface="Calibri" panose="020F0502020204030204" pitchFamily="34" charset="0"/>
              </a:rPr>
              <a:t>18</a:t>
            </a:r>
            <a:r>
              <a:rPr lang="it-IT" sz="2000" b="0" dirty="0">
                <a:solidFill>
                  <a:schemeClr val="bg1"/>
                </a:solidFill>
                <a:latin typeface="Calibri" panose="020F0502020204030204" pitchFamily="34" charset="0"/>
              </a:rPr>
              <a:t>%</a:t>
            </a:r>
            <a:endParaRPr lang="it-IT" sz="2400" b="0" dirty="0">
              <a:solidFill>
                <a:schemeClr val="bg1"/>
              </a:solidFill>
              <a:latin typeface="Calibri" panose="020F0502020204030204" pitchFamily="34" charset="0"/>
            </a:endParaRPr>
          </a:p>
        </p:txBody>
      </p:sp>
      <p:sp>
        <p:nvSpPr>
          <p:cNvPr id="19" name="CasellaDiTesto 18"/>
          <p:cNvSpPr txBox="1"/>
          <p:nvPr/>
        </p:nvSpPr>
        <p:spPr>
          <a:xfrm>
            <a:off x="4827032" y="3458069"/>
            <a:ext cx="835485" cy="646331"/>
          </a:xfrm>
          <a:prstGeom prst="rect">
            <a:avLst/>
          </a:prstGeom>
          <a:noFill/>
        </p:spPr>
        <p:txBody>
          <a:bodyPr wrap="none" rtlCol="0">
            <a:spAutoFit/>
          </a:bodyPr>
          <a:lstStyle/>
          <a:p>
            <a:pPr algn="ctr"/>
            <a:r>
              <a:rPr lang="it-IT" sz="3600" dirty="0">
                <a:solidFill>
                  <a:schemeClr val="bg1"/>
                </a:solidFill>
                <a:latin typeface="Calibri" panose="020F0502020204030204" pitchFamily="34" charset="0"/>
              </a:rPr>
              <a:t>82</a:t>
            </a:r>
            <a:r>
              <a:rPr lang="it-IT" sz="2000" b="0" dirty="0">
                <a:solidFill>
                  <a:schemeClr val="bg1"/>
                </a:solidFill>
                <a:latin typeface="Calibri" panose="020F0502020204030204" pitchFamily="34" charset="0"/>
              </a:rPr>
              <a:t>%</a:t>
            </a:r>
            <a:endParaRPr lang="it-IT" sz="2400" b="0" dirty="0">
              <a:solidFill>
                <a:schemeClr val="bg1"/>
              </a:solidFill>
              <a:latin typeface="Calibri" panose="020F0502020204030204" pitchFamily="34" charset="0"/>
            </a:endParaRPr>
          </a:p>
        </p:txBody>
      </p:sp>
      <p:sp>
        <p:nvSpPr>
          <p:cNvPr id="20" name="CasellaDiTesto 19"/>
          <p:cNvSpPr txBox="1"/>
          <p:nvPr/>
        </p:nvSpPr>
        <p:spPr>
          <a:xfrm>
            <a:off x="1034084" y="4204276"/>
            <a:ext cx="872354" cy="646331"/>
          </a:xfrm>
          <a:prstGeom prst="rect">
            <a:avLst/>
          </a:prstGeom>
          <a:noFill/>
        </p:spPr>
        <p:txBody>
          <a:bodyPr wrap="none" rtlCol="0">
            <a:spAutoFit/>
          </a:bodyPr>
          <a:lstStyle/>
          <a:p>
            <a:pPr algn="r"/>
            <a:r>
              <a:rPr lang="it-IT" sz="3600" b="0" i="1" dirty="0">
                <a:latin typeface="Calibri" panose="020F0502020204030204" pitchFamily="34" charset="0"/>
              </a:rPr>
              <a:t>14</a:t>
            </a:r>
            <a:r>
              <a:rPr lang="it-IT" sz="2400" b="0" i="1" dirty="0">
                <a:latin typeface="Calibri" panose="020F0502020204030204" pitchFamily="34" charset="0"/>
              </a:rPr>
              <a:t>%</a:t>
            </a:r>
          </a:p>
        </p:txBody>
      </p:sp>
      <p:sp>
        <p:nvSpPr>
          <p:cNvPr id="21" name="CasellaDiTesto 20"/>
          <p:cNvSpPr txBox="1"/>
          <p:nvPr/>
        </p:nvSpPr>
        <p:spPr>
          <a:xfrm>
            <a:off x="1910429" y="4281220"/>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autoveicoli </a:t>
            </a:r>
            <a:r>
              <a:rPr lang="it-IT" sz="1300" dirty="0"/>
              <a:t>(4 </a:t>
            </a:r>
            <a:r>
              <a:rPr lang="it-IT" sz="1300" dirty="0" err="1"/>
              <a:t>wheels</a:t>
            </a:r>
            <a:r>
              <a:rPr lang="it-IT" sz="1300" dirty="0"/>
              <a:t>)</a:t>
            </a:r>
          </a:p>
        </p:txBody>
      </p:sp>
      <p:sp>
        <p:nvSpPr>
          <p:cNvPr id="22" name="CasellaDiTesto 21"/>
          <p:cNvSpPr txBox="1"/>
          <p:nvPr/>
        </p:nvSpPr>
        <p:spPr>
          <a:xfrm>
            <a:off x="5211812" y="4204276"/>
            <a:ext cx="872355" cy="646331"/>
          </a:xfrm>
          <a:prstGeom prst="rect">
            <a:avLst/>
          </a:prstGeom>
          <a:noFill/>
        </p:spPr>
        <p:txBody>
          <a:bodyPr wrap="none" rtlCol="0">
            <a:spAutoFit/>
          </a:bodyPr>
          <a:lstStyle/>
          <a:p>
            <a:pPr algn="just"/>
            <a:r>
              <a:rPr lang="it-IT" sz="3600" b="0" i="1" dirty="0">
                <a:latin typeface="Calibri" panose="020F0502020204030204" pitchFamily="34" charset="0"/>
              </a:rPr>
              <a:t>65</a:t>
            </a:r>
            <a:r>
              <a:rPr lang="it-IT" sz="2400" b="0" i="1" dirty="0">
                <a:latin typeface="Calibri" panose="020F0502020204030204" pitchFamily="34" charset="0"/>
              </a:rPr>
              <a:t>%</a:t>
            </a:r>
          </a:p>
        </p:txBody>
      </p:sp>
      <p:sp>
        <p:nvSpPr>
          <p:cNvPr id="23" name="CasellaDiTesto 22"/>
          <p:cNvSpPr txBox="1"/>
          <p:nvPr/>
        </p:nvSpPr>
        <p:spPr>
          <a:xfrm>
            <a:off x="6088456" y="4281220"/>
            <a:ext cx="2391070"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Manutenzione, riparazione di autoveicoli, autorimesse </a:t>
            </a:r>
          </a:p>
        </p:txBody>
      </p:sp>
      <p:sp>
        <p:nvSpPr>
          <p:cNvPr id="25" name="CasellaDiTesto 24"/>
          <p:cNvSpPr txBox="1"/>
          <p:nvPr/>
        </p:nvSpPr>
        <p:spPr>
          <a:xfrm>
            <a:off x="5445853" y="5795264"/>
            <a:ext cx="638316" cy="646331"/>
          </a:xfrm>
          <a:prstGeom prst="rect">
            <a:avLst/>
          </a:prstGeom>
          <a:noFill/>
        </p:spPr>
        <p:txBody>
          <a:bodyPr wrap="none" rtlCol="0">
            <a:spAutoFit/>
          </a:bodyPr>
          <a:lstStyle/>
          <a:p>
            <a:pPr algn="just"/>
            <a:r>
              <a:rPr lang="it-IT" sz="3600" b="0" i="1" dirty="0">
                <a:latin typeface="Calibri" panose="020F0502020204030204" pitchFamily="34" charset="0"/>
              </a:rPr>
              <a:t>2</a:t>
            </a:r>
            <a:r>
              <a:rPr lang="it-IT" sz="2400" b="0" i="1" dirty="0">
                <a:latin typeface="Calibri" panose="020F0502020204030204" pitchFamily="34" charset="0"/>
              </a:rPr>
              <a:t>%</a:t>
            </a:r>
          </a:p>
        </p:txBody>
      </p:sp>
      <p:sp>
        <p:nvSpPr>
          <p:cNvPr id="26" name="CasellaDiTesto 25"/>
          <p:cNvSpPr txBox="1"/>
          <p:nvPr/>
        </p:nvSpPr>
        <p:spPr>
          <a:xfrm>
            <a:off x="6088456" y="5872208"/>
            <a:ext cx="2391069"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macchinari, attrezzature e forniture agricole</a:t>
            </a:r>
          </a:p>
        </p:txBody>
      </p:sp>
      <p:sp>
        <p:nvSpPr>
          <p:cNvPr id="30" name="CasellaDiTesto 29"/>
          <p:cNvSpPr txBox="1"/>
          <p:nvPr/>
        </p:nvSpPr>
        <p:spPr>
          <a:xfrm>
            <a:off x="1619672" y="3550402"/>
            <a:ext cx="2736304"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Venditori 4w e 2w</a:t>
            </a:r>
          </a:p>
        </p:txBody>
      </p:sp>
      <p:sp>
        <p:nvSpPr>
          <p:cNvPr id="31" name="CasellaDiTesto 30"/>
          <p:cNvSpPr txBox="1"/>
          <p:nvPr/>
        </p:nvSpPr>
        <p:spPr>
          <a:xfrm>
            <a:off x="5797699" y="3550402"/>
            <a:ext cx="2503431" cy="461665"/>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2400" b="1" i="0" dirty="0"/>
              <a:t>Riparatori e altri</a:t>
            </a:r>
          </a:p>
        </p:txBody>
      </p:sp>
      <p:sp>
        <p:nvSpPr>
          <p:cNvPr id="24" name="CasellaDiTesto 23"/>
          <p:cNvSpPr txBox="1"/>
          <p:nvPr/>
        </p:nvSpPr>
        <p:spPr>
          <a:xfrm>
            <a:off x="5211812" y="4999770"/>
            <a:ext cx="872355" cy="646331"/>
          </a:xfrm>
          <a:prstGeom prst="rect">
            <a:avLst/>
          </a:prstGeom>
          <a:noFill/>
        </p:spPr>
        <p:txBody>
          <a:bodyPr wrap="none" rtlCol="0">
            <a:spAutoFit/>
          </a:bodyPr>
          <a:lstStyle/>
          <a:p>
            <a:pPr algn="just"/>
            <a:r>
              <a:rPr lang="it-IT" sz="3600" b="0" i="1" dirty="0">
                <a:latin typeface="Calibri" panose="020F0502020204030204" pitchFamily="34" charset="0"/>
              </a:rPr>
              <a:t>15</a:t>
            </a:r>
            <a:r>
              <a:rPr lang="it-IT" sz="2400" b="0" i="1" dirty="0">
                <a:latin typeface="Calibri" panose="020F0502020204030204" pitchFamily="34" charset="0"/>
              </a:rPr>
              <a:t>%</a:t>
            </a:r>
          </a:p>
        </p:txBody>
      </p:sp>
      <p:sp>
        <p:nvSpPr>
          <p:cNvPr id="28" name="CasellaDiTesto 27"/>
          <p:cNvSpPr txBox="1"/>
          <p:nvPr/>
        </p:nvSpPr>
        <p:spPr>
          <a:xfrm>
            <a:off x="1268122" y="4999770"/>
            <a:ext cx="638316" cy="646331"/>
          </a:xfrm>
          <a:prstGeom prst="rect">
            <a:avLst/>
          </a:prstGeom>
          <a:noFill/>
        </p:spPr>
        <p:txBody>
          <a:bodyPr wrap="none" rtlCol="0">
            <a:spAutoFit/>
          </a:bodyPr>
          <a:lstStyle/>
          <a:p>
            <a:pPr algn="r"/>
            <a:r>
              <a:rPr lang="it-IT" sz="3600" b="0" i="1" dirty="0">
                <a:latin typeface="Calibri" panose="020F0502020204030204" pitchFamily="34" charset="0"/>
              </a:rPr>
              <a:t>4</a:t>
            </a:r>
            <a:r>
              <a:rPr lang="it-IT" sz="2400" b="0" i="1" dirty="0">
                <a:latin typeface="Calibri" panose="020F0502020204030204" pitchFamily="34" charset="0"/>
              </a:rPr>
              <a:t>%</a:t>
            </a:r>
          </a:p>
        </p:txBody>
      </p:sp>
      <p:sp>
        <p:nvSpPr>
          <p:cNvPr id="29" name="CasellaDiTesto 28"/>
          <p:cNvSpPr txBox="1"/>
          <p:nvPr/>
        </p:nvSpPr>
        <p:spPr>
          <a:xfrm>
            <a:off x="1910429" y="5076714"/>
            <a:ext cx="1990611"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motocicli e ciclomotori</a:t>
            </a:r>
            <a:r>
              <a:rPr lang="it-IT" sz="1300" dirty="0"/>
              <a:t> (2 </a:t>
            </a:r>
            <a:r>
              <a:rPr lang="it-IT" sz="1300" dirty="0" err="1"/>
              <a:t>wheels</a:t>
            </a:r>
            <a:r>
              <a:rPr lang="it-IT" sz="1300" dirty="0"/>
              <a:t>)</a:t>
            </a:r>
          </a:p>
        </p:txBody>
      </p:sp>
      <p:sp>
        <p:nvSpPr>
          <p:cNvPr id="32" name="CasellaDiTesto 31"/>
          <p:cNvSpPr txBox="1"/>
          <p:nvPr/>
        </p:nvSpPr>
        <p:spPr>
          <a:xfrm>
            <a:off x="6088456" y="5076714"/>
            <a:ext cx="2732016" cy="492443"/>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300" i="0" dirty="0"/>
              <a:t>Commercio di parti e accessori di autoveicoli e macchine agricole</a:t>
            </a:r>
          </a:p>
        </p:txBody>
      </p:sp>
      <p:sp>
        <p:nvSpPr>
          <p:cNvPr id="37" name="Rettangolo 36">
            <a:extLst>
              <a:ext uri="{FF2B5EF4-FFF2-40B4-BE49-F238E27FC236}">
                <a16:creationId xmlns:a16="http://schemas.microsoft.com/office/drawing/2014/main" xmlns="" id="{AC1D9511-3B20-411C-98B6-A6CDCCA12E41}"/>
              </a:ext>
            </a:extLst>
          </p:cNvPr>
          <p:cNvSpPr/>
          <p:nvPr/>
        </p:nvSpPr>
        <p:spPr>
          <a:xfrm>
            <a:off x="799452" y="1684473"/>
            <a:ext cx="2068109" cy="1015663"/>
          </a:xfrm>
          <a:prstGeom prst="rect">
            <a:avLst/>
          </a:prstGeom>
        </p:spPr>
        <p:txBody>
          <a:bodyPr wrap="square">
            <a:spAutoFit/>
          </a:bodyPr>
          <a:lstStyle/>
          <a:p>
            <a:r>
              <a:rPr lang="it-IT" sz="6000" dirty="0">
                <a:solidFill>
                  <a:srgbClr val="008000"/>
                </a:solidFill>
                <a:latin typeface="Calibri" panose="020F0502020204030204" pitchFamily="34" charset="0"/>
              </a:rPr>
              <a:t>2.921</a:t>
            </a:r>
            <a:endParaRPr lang="it-IT" sz="4800" b="0" i="1" u="sng" dirty="0">
              <a:solidFill>
                <a:srgbClr val="008000"/>
              </a:solidFill>
              <a:latin typeface="Calibri" panose="020F0502020204030204" pitchFamily="34" charset="0"/>
            </a:endParaRPr>
          </a:p>
        </p:txBody>
      </p:sp>
      <p:sp>
        <p:nvSpPr>
          <p:cNvPr id="34" name="Text Box 49">
            <a:extLst>
              <a:ext uri="{FF2B5EF4-FFF2-40B4-BE49-F238E27FC236}">
                <a16:creationId xmlns:a16="http://schemas.microsoft.com/office/drawing/2014/main" xmlns="" id="{9296FFFF-E292-4107-B666-156AA43283A3}"/>
              </a:ext>
            </a:extLst>
          </p:cNvPr>
          <p:cNvSpPr txBox="1">
            <a:spLocks noChangeArrowheads="1"/>
          </p:cNvSpPr>
          <p:nvPr/>
        </p:nvSpPr>
        <p:spPr bwMode="auto">
          <a:xfrm>
            <a:off x="266267" y="6365922"/>
            <a:ext cx="8672513" cy="244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latin typeface="Calibri" panose="020F0502020204030204" pitchFamily="34" charset="0"/>
              </a:rPr>
              <a:t>Fonte: </a:t>
            </a:r>
            <a:r>
              <a:rPr lang="it-IT" altLang="it-IT" sz="900" b="0" dirty="0">
                <a:latin typeface="Calibri" panose="020F0502020204030204" pitchFamily="34" charset="0"/>
              </a:rPr>
              <a:t>Elaborazioni Format </a:t>
            </a:r>
            <a:r>
              <a:rPr lang="it-IT" altLang="it-IT" sz="900" b="0" dirty="0" err="1">
                <a:latin typeface="Calibri" panose="020F0502020204030204" pitchFamily="34" charset="0"/>
              </a:rPr>
              <a:t>Research</a:t>
            </a:r>
            <a:r>
              <a:rPr lang="it-IT" altLang="it-IT" sz="900" b="0" dirty="0">
                <a:latin typeface="Calibri" panose="020F0502020204030204" pitchFamily="34" charset="0"/>
              </a:rPr>
              <a:t> su dati </a:t>
            </a:r>
            <a:r>
              <a:rPr lang="it-IT" altLang="it-IT" sz="900" b="0" dirty="0" err="1">
                <a:latin typeface="Calibri" panose="020F0502020204030204" pitchFamily="34" charset="0"/>
              </a:rPr>
              <a:t>I.Stat</a:t>
            </a:r>
            <a:r>
              <a:rPr lang="it-IT" altLang="it-IT" sz="900" b="0" dirty="0">
                <a:latin typeface="Calibri" panose="020F0502020204030204" pitchFamily="34" charset="0"/>
              </a:rPr>
              <a:t> 2018.</a:t>
            </a:r>
          </a:p>
        </p:txBody>
      </p:sp>
      <p:sp>
        <p:nvSpPr>
          <p:cNvPr id="35" name="Titolo 1">
            <a:extLst>
              <a:ext uri="{FF2B5EF4-FFF2-40B4-BE49-F238E27FC236}">
                <a16:creationId xmlns:a16="http://schemas.microsoft.com/office/drawing/2014/main" xmlns="" id="{9C73EF98-DCF0-44C4-BC05-12A489D92FD5}"/>
              </a:ext>
            </a:extLst>
          </p:cNvPr>
          <p:cNvSpPr txBox="1">
            <a:spLocks/>
          </p:cNvSpPr>
          <p:nvPr/>
        </p:nvSpPr>
        <p:spPr>
          <a:xfrm>
            <a:off x="266267" y="172644"/>
            <a:ext cx="8770229" cy="1086548"/>
          </a:xfrm>
          <a:prstGeom prst="rect">
            <a:avLst/>
          </a:prstGeom>
        </p:spPr>
        <p:txBody>
          <a:bodyPr wrap="square" lIns="67500" tIns="35100" rIns="67500" bIns="35100">
            <a:spAutoFit/>
          </a:bodyPr>
          <a:lstStyle/>
          <a:p>
            <a:pPr>
              <a:defRPr/>
            </a:pPr>
            <a:r>
              <a:rPr lang="it-IT" sz="2200" dirty="0">
                <a:solidFill>
                  <a:srgbClr val="203864"/>
                </a:solidFill>
                <a:latin typeface="Calibri" panose="020F0502020204030204" pitchFamily="34" charset="0"/>
                <a:cs typeface="Arial"/>
              </a:rPr>
              <a:t>Il tessuto imprenditoriale </a:t>
            </a:r>
            <a:r>
              <a:rPr lang="it-IT" sz="2200" dirty="0">
                <a:solidFill>
                  <a:srgbClr val="203864"/>
                </a:solidFill>
                <a:latin typeface="Calibri" panose="020F0502020204030204" pitchFamily="34" charset="0"/>
                <a:ea typeface="+mj-ea"/>
                <a:cs typeface="Arial"/>
              </a:rPr>
              <a:t>| </a:t>
            </a:r>
            <a:r>
              <a:rPr lang="it-IT" sz="2200" dirty="0">
                <a:solidFill>
                  <a:schemeClr val="tx1">
                    <a:lumMod val="85000"/>
                    <a:lumOff val="15000"/>
                  </a:schemeClr>
                </a:solidFill>
                <a:latin typeface="Calibri" panose="020F0502020204030204" pitchFamily="34" charset="0"/>
                <a:ea typeface="+mj-ea"/>
                <a:cs typeface="Arial"/>
              </a:rPr>
              <a:t>Analogamente alla situazione che si registra a livello nazionale, </a:t>
            </a:r>
            <a:r>
              <a:rPr lang="it-IT" sz="2200" u="sng" dirty="0">
                <a:solidFill>
                  <a:schemeClr val="tx1">
                    <a:lumMod val="85000"/>
                    <a:lumOff val="15000"/>
                  </a:schemeClr>
                </a:solidFill>
                <a:latin typeface="Calibri" panose="020F0502020204030204" pitchFamily="34" charset="0"/>
                <a:ea typeface="+mj-ea"/>
                <a:cs typeface="Arial"/>
              </a:rPr>
              <a:t>otto imprese su dieci </a:t>
            </a:r>
            <a:r>
              <a:rPr lang="it-IT" sz="2200" dirty="0">
                <a:solidFill>
                  <a:schemeClr val="tx1">
                    <a:lumMod val="85000"/>
                    <a:lumOff val="15000"/>
                  </a:schemeClr>
                </a:solidFill>
                <a:latin typeface="Calibri" panose="020F0502020204030204" pitchFamily="34" charset="0"/>
                <a:ea typeface="+mj-ea"/>
                <a:cs typeface="Arial"/>
              </a:rPr>
              <a:t>nel comparto risultano </a:t>
            </a:r>
            <a:r>
              <a:rPr lang="it-IT" sz="2200" u="sng" dirty="0">
                <a:solidFill>
                  <a:schemeClr val="tx1">
                    <a:lumMod val="85000"/>
                    <a:lumOff val="15000"/>
                  </a:schemeClr>
                </a:solidFill>
                <a:latin typeface="Calibri" panose="020F0502020204030204" pitchFamily="34" charset="0"/>
                <a:ea typeface="+mj-ea"/>
                <a:cs typeface="Arial"/>
              </a:rPr>
              <a:t>riparatori, autorimesse</a:t>
            </a:r>
            <a:r>
              <a:rPr lang="it-IT" sz="2200" dirty="0">
                <a:solidFill>
                  <a:schemeClr val="tx1">
                    <a:lumMod val="85000"/>
                    <a:lumOff val="15000"/>
                  </a:schemeClr>
                </a:solidFill>
                <a:latin typeface="Calibri" panose="020F0502020204030204" pitchFamily="34" charset="0"/>
                <a:ea typeface="+mj-ea"/>
                <a:cs typeface="Arial"/>
              </a:rPr>
              <a:t>, </a:t>
            </a:r>
            <a:r>
              <a:rPr lang="it-IT" sz="2200" u="sng" dirty="0">
                <a:solidFill>
                  <a:schemeClr val="tx1">
                    <a:lumMod val="85000"/>
                    <a:lumOff val="15000"/>
                  </a:schemeClr>
                </a:solidFill>
                <a:latin typeface="Calibri" panose="020F0502020204030204" pitchFamily="34" charset="0"/>
                <a:ea typeface="+mj-ea"/>
                <a:cs typeface="Arial"/>
              </a:rPr>
              <a:t>commercianti di parti accessorie</a:t>
            </a:r>
            <a:r>
              <a:rPr lang="it-IT" sz="2200" dirty="0">
                <a:solidFill>
                  <a:schemeClr val="tx1">
                    <a:lumMod val="85000"/>
                    <a:lumOff val="15000"/>
                  </a:schemeClr>
                </a:solidFill>
                <a:latin typeface="Calibri" panose="020F0502020204030204" pitchFamily="34" charset="0"/>
                <a:ea typeface="+mj-ea"/>
                <a:cs typeface="Arial"/>
              </a:rPr>
              <a:t>, </a:t>
            </a:r>
            <a:r>
              <a:rPr lang="it-IT" sz="2200" dirty="0" err="1">
                <a:solidFill>
                  <a:schemeClr val="tx1">
                    <a:lumMod val="85000"/>
                    <a:lumOff val="15000"/>
                  </a:schemeClr>
                </a:solidFill>
                <a:latin typeface="Calibri" panose="020F0502020204030204" pitchFamily="34" charset="0"/>
                <a:ea typeface="+mj-ea"/>
                <a:cs typeface="Arial"/>
              </a:rPr>
              <a:t>etc</a:t>
            </a:r>
            <a:r>
              <a:rPr lang="it-IT" sz="2200" dirty="0">
                <a:solidFill>
                  <a:schemeClr val="tx1">
                    <a:lumMod val="85000"/>
                    <a:lumOff val="15000"/>
                  </a:schemeClr>
                </a:solidFill>
                <a:latin typeface="Calibri" panose="020F0502020204030204" pitchFamily="34" charset="0"/>
                <a:ea typeface="+mj-ea"/>
                <a:cs typeface="Arial"/>
              </a:rPr>
              <a:t>…</a:t>
            </a:r>
          </a:p>
        </p:txBody>
      </p:sp>
      <p:sp>
        <p:nvSpPr>
          <p:cNvPr id="40" name="CasellaDiTesto 39">
            <a:extLst>
              <a:ext uri="{FF2B5EF4-FFF2-40B4-BE49-F238E27FC236}">
                <a16:creationId xmlns:a16="http://schemas.microsoft.com/office/drawing/2014/main" xmlns="" id="{9083C072-989C-4E21-866F-48B9588324DF}"/>
              </a:ext>
            </a:extLst>
          </p:cNvPr>
          <p:cNvSpPr txBox="1"/>
          <p:nvPr/>
        </p:nvSpPr>
        <p:spPr>
          <a:xfrm>
            <a:off x="1850084" y="2498396"/>
            <a:ext cx="920302" cy="338554"/>
          </a:xfrm>
          <a:prstGeom prst="rect">
            <a:avLst/>
          </a:prstGeom>
          <a:noFill/>
        </p:spPr>
        <p:txBody>
          <a:bodyPr wrap="square" rtlCol="0">
            <a:spAutoFit/>
          </a:bodyPr>
          <a:lstStyle>
            <a:defPPr>
              <a:defRPr lang="it-IT"/>
            </a:defPPr>
            <a:lvl1pPr>
              <a:defRPr sz="3600" b="0" i="1">
                <a:latin typeface="Calibri" panose="020F0502020204030204" pitchFamily="34" charset="0"/>
              </a:defRPr>
            </a:lvl1pPr>
          </a:lstStyle>
          <a:p>
            <a:r>
              <a:rPr lang="it-IT" sz="1600" dirty="0"/>
              <a:t>…di cui</a:t>
            </a:r>
          </a:p>
        </p:txBody>
      </p:sp>
      <p:pic>
        <p:nvPicPr>
          <p:cNvPr id="41" name="Elemento grafico 40">
            <a:extLst>
              <a:ext uri="{FF2B5EF4-FFF2-40B4-BE49-F238E27FC236}">
                <a16:creationId xmlns:a16="http://schemas.microsoft.com/office/drawing/2014/main" xmlns="" id="{DB1E704C-947A-4037-9AC1-774D93FBAF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0611453">
            <a:off x="3969808" y="3469543"/>
            <a:ext cx="566192" cy="566192"/>
          </a:xfrm>
          <a:prstGeom prst="rect">
            <a:avLst/>
          </a:prstGeom>
        </p:spPr>
      </p:pic>
      <p:pic>
        <p:nvPicPr>
          <p:cNvPr id="42" name="Elemento grafico 41">
            <a:extLst>
              <a:ext uri="{FF2B5EF4-FFF2-40B4-BE49-F238E27FC236}">
                <a16:creationId xmlns:a16="http://schemas.microsoft.com/office/drawing/2014/main" xmlns="" id="{9B65F01F-5646-4C0E-8254-2DA6874B10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68464" y="3554009"/>
            <a:ext cx="454450" cy="454450"/>
          </a:xfrm>
          <a:prstGeom prst="rect">
            <a:avLst/>
          </a:prstGeom>
        </p:spPr>
      </p:pic>
      <p:sp>
        <p:nvSpPr>
          <p:cNvPr id="39" name="Rettangolo 38">
            <a:extLst>
              <a:ext uri="{FF2B5EF4-FFF2-40B4-BE49-F238E27FC236}">
                <a16:creationId xmlns:a16="http://schemas.microsoft.com/office/drawing/2014/main" xmlns="" id="{2CDC536C-EC56-40A0-9DF0-B341D830F7A6}"/>
              </a:ext>
            </a:extLst>
          </p:cNvPr>
          <p:cNvSpPr/>
          <p:nvPr/>
        </p:nvSpPr>
        <p:spPr bwMode="auto">
          <a:xfrm>
            <a:off x="0" y="0"/>
            <a:ext cx="9144000" cy="188913"/>
          </a:xfrm>
          <a:prstGeom prst="rect">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it-IT" sz="1050" dirty="0">
                <a:solidFill>
                  <a:schemeClr val="bg1"/>
                </a:solidFill>
                <a:latin typeface="Calibri" panose="020F0502020204030204" pitchFamily="34" charset="0"/>
              </a:rPr>
              <a:t>DATI A LIVELLO REGIONALE (LIGURIA)</a:t>
            </a:r>
            <a:endParaRPr kumimoji="0" lang="it-IT" sz="1050" i="0" u="none" strike="noStrike" cap="none" normalizeH="0" baseline="0" dirty="0">
              <a:ln>
                <a:noFill/>
              </a:ln>
              <a:solidFill>
                <a:schemeClr val="bg1"/>
              </a:solidFill>
              <a:effectLst/>
              <a:latin typeface="Calibri" panose="020F0502020204030204" pitchFamily="34" charset="0"/>
            </a:endParaRPr>
          </a:p>
        </p:txBody>
      </p:sp>
      <p:pic>
        <p:nvPicPr>
          <p:cNvPr id="43" name="Elemento grafico 42">
            <a:extLst>
              <a:ext uri="{FF2B5EF4-FFF2-40B4-BE49-F238E27FC236}">
                <a16:creationId xmlns:a16="http://schemas.microsoft.com/office/drawing/2014/main" xmlns="" id="{6F5AB346-FF25-4E9A-9DAF-6E1ACF2EF2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82678" y="2264893"/>
            <a:ext cx="496135" cy="496135"/>
          </a:xfrm>
          <a:prstGeom prst="rect">
            <a:avLst/>
          </a:prstGeom>
        </p:spPr>
      </p:pic>
      <p:sp>
        <p:nvSpPr>
          <p:cNvPr id="44" name="Rettangolo 43">
            <a:extLst>
              <a:ext uri="{FF2B5EF4-FFF2-40B4-BE49-F238E27FC236}">
                <a16:creationId xmlns:a16="http://schemas.microsoft.com/office/drawing/2014/main" xmlns="" id="{9C0C8E0B-62F9-4791-96D9-014CEA7CABCC}"/>
              </a:ext>
            </a:extLst>
          </p:cNvPr>
          <p:cNvSpPr/>
          <p:nvPr/>
        </p:nvSpPr>
        <p:spPr>
          <a:xfrm>
            <a:off x="6553965" y="2264780"/>
            <a:ext cx="2266507" cy="830997"/>
          </a:xfrm>
          <a:prstGeom prst="rect">
            <a:avLst/>
          </a:prstGeom>
          <a:solidFill>
            <a:srgbClr val="FF6600"/>
          </a:solidFill>
        </p:spPr>
        <p:txBody>
          <a:bodyPr wrap="square">
            <a:spAutoFit/>
          </a:bodyPr>
          <a:lstStyle/>
          <a:p>
            <a:r>
              <a:rPr lang="it-IT" sz="1600" i="1" dirty="0">
                <a:solidFill>
                  <a:schemeClr val="bg1"/>
                </a:solidFill>
                <a:latin typeface="Calibri" panose="020F0502020204030204" pitchFamily="34" charset="0"/>
              </a:rPr>
              <a:t>La sola </a:t>
            </a:r>
            <a:r>
              <a:rPr lang="it-IT" sz="1600" i="1" u="sng" dirty="0">
                <a:solidFill>
                  <a:schemeClr val="bg1"/>
                </a:solidFill>
                <a:latin typeface="Calibri" panose="020F0502020204030204" pitchFamily="34" charset="0"/>
              </a:rPr>
              <a:t>provincia di Imperia</a:t>
            </a:r>
            <a:r>
              <a:rPr lang="it-IT" sz="1600" i="1" dirty="0">
                <a:solidFill>
                  <a:schemeClr val="bg1"/>
                </a:solidFill>
                <a:latin typeface="Calibri" panose="020F0502020204030204" pitchFamily="34" charset="0"/>
              </a:rPr>
              <a:t> conta 477 imprese della mobilità</a:t>
            </a:r>
            <a:endParaRPr lang="it-IT" sz="2400" i="1" u="sng"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31884464"/>
      </p:ext>
    </p:extLst>
  </p:cSld>
  <p:clrMapOvr>
    <a:masterClrMapping/>
  </p:clrMapOvr>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44913</TotalTime>
  <Words>5655</Words>
  <Application>Microsoft Office PowerPoint</Application>
  <PresentationFormat>Presentazione su schermo (4:3)</PresentationFormat>
  <Paragraphs>666</Paragraphs>
  <Slides>40</Slides>
  <Notes>2</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40</vt:i4>
      </vt:variant>
    </vt:vector>
  </HeadingPairs>
  <TitlesOfParts>
    <vt:vector size="52" baseType="lpstr">
      <vt:lpstr>MS Mincho</vt:lpstr>
      <vt:lpstr>MS PGothic</vt:lpstr>
      <vt:lpstr>MS PGothic</vt:lpstr>
      <vt:lpstr>Apex New Medium</vt:lpstr>
      <vt:lpstr>Arial</vt:lpstr>
      <vt:lpstr>Calibri</vt:lpstr>
      <vt:lpstr>Eras Light ITC</vt:lpstr>
      <vt:lpstr>Eras Medium ITC</vt:lpstr>
      <vt:lpstr>Times New Roman</vt:lpstr>
      <vt:lpstr>Verdana</vt:lpstr>
      <vt:lpstr>Wingdings</vt:lpstr>
      <vt:lpstr>R01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cp:keywords>.</cp:keywords>
  <dc:description>.</dc:description>
  <cp:lastModifiedBy>Mangiaficos</cp:lastModifiedBy>
  <cp:revision>4165</cp:revision>
  <cp:lastPrinted>2018-03-26T09:01:36Z</cp:lastPrinted>
  <dcterms:created xsi:type="dcterms:W3CDTF">2009-02-16T05:35:06Z</dcterms:created>
  <dcterms:modified xsi:type="dcterms:W3CDTF">2018-06-11T13:33:04Z</dcterms:modified>
  <cp:category>.</cp:category>
</cp:coreProperties>
</file>